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7" r:id="rId10"/>
    <p:sldId id="266" r:id="rId11"/>
    <p:sldId id="275"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1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b="1" dirty="0" smtClean="0">
                <a:solidFill>
                  <a:srgbClr val="FF0000"/>
                </a:solidFill>
              </a:rPr>
              <a:t> Mikrobilgisayar Tasarım</a:t>
            </a:r>
            <a:r>
              <a:rPr lang="en-US" b="1" dirty="0" smtClean="0">
                <a:solidFill>
                  <a:srgbClr val="FF0000"/>
                </a:solidFill>
              </a:rPr>
              <a:t/>
            </a:r>
            <a:br>
              <a:rPr lang="en-US" b="1" dirty="0" smtClean="0">
                <a:solidFill>
                  <a:srgbClr val="FF0000"/>
                </a:solidFill>
              </a:rPr>
            </a:br>
            <a:r>
              <a:rPr lang="tr-TR" b="1" dirty="0" smtClean="0">
                <a:solidFill>
                  <a:srgbClr val="FF0000"/>
                </a:solidFill>
              </a:rPr>
              <a:t> Yapıları </a:t>
            </a:r>
            <a:endParaRPr 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229600" cy="4525963"/>
          </a:xfrm>
        </p:spPr>
        <p:txBody>
          <a:bodyPr/>
          <a:lstStyle/>
          <a:p>
            <a:pPr algn="just"/>
            <a:r>
              <a:rPr lang="tr-TR" sz="2800" u="sng" dirty="0" smtClean="0"/>
              <a:t>CISC mimarisi çok kademeli işleme modeline dayanmaktadır</a:t>
            </a:r>
            <a:r>
              <a:rPr lang="tr-TR" sz="2800" dirty="0" smtClean="0"/>
              <a:t>. İlk kademe, yüksek seviyeli dilin yazıldığı yerdir. Sonraki kademeyi ise makine dili oluşturur. Burada yüksek seviyeli dilin derlenmesi ile bir dizi komutlar makine diline çevrilir. Bir sonraki kademede makine diline çevrilen komutların kodları çözülerek , mikrokodlara çevrilir. En son olarak da işlenen kodlar gerekli olan görev yerlerine gönderilir. </a:t>
            </a:r>
            <a:endParaRPr lang="en-US" sz="2800"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13"/>
          <p:cNvPicPr/>
          <p:nvPr/>
        </p:nvPicPr>
        <p:blipFill>
          <a:blip r:embed="rId2" cstate="print"/>
          <a:srcRect/>
          <a:stretch>
            <a:fillRect/>
          </a:stretch>
        </p:blipFill>
        <p:spPr bwMode="auto">
          <a:xfrm>
            <a:off x="228600" y="0"/>
            <a:ext cx="8915400" cy="66294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solidFill>
                  <a:srgbClr val="FF0000"/>
                </a:solidFill>
              </a:rPr>
              <a:t>CISC Mimarisinin Avantajları </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1066800"/>
            <a:ext cx="8229600" cy="5059363"/>
          </a:xfrm>
        </p:spPr>
        <p:txBody>
          <a:bodyPr>
            <a:normAutofit/>
          </a:bodyPr>
          <a:lstStyle/>
          <a:p>
            <a:r>
              <a:rPr lang="tr-TR" dirty="0" smtClean="0"/>
              <a:t>Mikroprogramlama assembly dilinin yürütülmesi kadar kolaydır ve sistemdeki kontrol biriminden daha ucuzdur. </a:t>
            </a:r>
            <a:endParaRPr lang="en-US" dirty="0" smtClean="0"/>
          </a:p>
          <a:p>
            <a:r>
              <a:rPr lang="tr-TR" dirty="0" smtClean="0"/>
              <a:t>Verilen </a:t>
            </a:r>
            <a:r>
              <a:rPr lang="tr-TR" dirty="0" smtClean="0"/>
              <a:t>bir görevi yürütmek için daha az komut kullanılır. Böylece bellek daha etkili kullanılır. </a:t>
            </a:r>
            <a:endParaRPr lang="en-US" dirty="0" smtClean="0"/>
          </a:p>
          <a:p>
            <a:r>
              <a:rPr lang="tr-TR" dirty="0" smtClean="0"/>
              <a:t>Mikroprogram komut kümeleri, yüksek seviyeli dillerin yapılarına benzer biçimde yazıldığından derleyici </a:t>
            </a:r>
            <a:r>
              <a:rPr lang="tr-TR" u="sng" dirty="0" smtClean="0"/>
              <a:t>karmaşık olmak zorunda değildir. </a:t>
            </a:r>
            <a:endParaRPr lang="en-US" u="sng"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4000" b="1" dirty="0" smtClean="0">
                <a:solidFill>
                  <a:srgbClr val="FF0000"/>
                </a:solidFill>
              </a:rPr>
              <a:t>CISC Mimarisinin Dezavantajları </a:t>
            </a:r>
            <a:endParaRPr lang="en-US" sz="4000" dirty="0">
              <a:solidFill>
                <a:srgbClr val="FF0000"/>
              </a:solidFill>
            </a:endParaRPr>
          </a:p>
        </p:txBody>
      </p:sp>
      <p:sp>
        <p:nvSpPr>
          <p:cNvPr id="3" name="Content Placeholder 2"/>
          <p:cNvSpPr>
            <a:spLocks noGrp="1"/>
          </p:cNvSpPr>
          <p:nvPr>
            <p:ph idx="1"/>
          </p:nvPr>
        </p:nvSpPr>
        <p:spPr/>
        <p:txBody>
          <a:bodyPr/>
          <a:lstStyle/>
          <a:p>
            <a:r>
              <a:rPr lang="tr-TR" dirty="0" smtClean="0"/>
              <a:t>Her komutun çevirim süresi aynı değildir. Farklı komutlar farklı çevrim sürelerinde çalıştıkları için makinanın performansını düşürecektir. </a:t>
            </a:r>
            <a:endParaRPr lang="en-US" dirty="0" smtClean="0"/>
          </a:p>
          <a:p>
            <a:r>
              <a:rPr lang="tr-TR" dirty="0" smtClean="0"/>
              <a:t>Bir program içerisinde mevcut komutların hepsi kullanılamaz. </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Autofit/>
          </a:bodyPr>
          <a:lstStyle/>
          <a:p>
            <a:pPr algn="l"/>
            <a:r>
              <a:rPr lang="tr-TR" sz="3200" b="1" dirty="0" smtClean="0">
                <a:solidFill>
                  <a:srgbClr val="FF0000"/>
                </a:solidFill>
              </a:rPr>
              <a:t>2. </a:t>
            </a:r>
            <a:r>
              <a:rPr lang="tr-TR" sz="3200" b="1" dirty="0" smtClean="0">
                <a:solidFill>
                  <a:srgbClr val="FF0000"/>
                </a:solidFill>
              </a:rPr>
              <a:t>RISC ( Reduced Instruction Set Computer) Mimarisi </a:t>
            </a:r>
            <a:r>
              <a:rPr lang="en-US" sz="3200" dirty="0" smtClean="0">
                <a:solidFill>
                  <a:srgbClr val="FF0000"/>
                </a:solidFill>
              </a:rPr>
              <a:t/>
            </a:r>
            <a:br>
              <a:rPr lang="en-US" sz="3200" dirty="0" smtClean="0">
                <a:solidFill>
                  <a:srgbClr val="FF0000"/>
                </a:solidFill>
              </a:rPr>
            </a:br>
            <a:endParaRPr lang="en-US" sz="3200" dirty="0">
              <a:solidFill>
                <a:srgbClr val="FF0000"/>
              </a:solidFill>
            </a:endParaRPr>
          </a:p>
        </p:txBody>
      </p:sp>
      <p:sp>
        <p:nvSpPr>
          <p:cNvPr id="3" name="Content Placeholder 2"/>
          <p:cNvSpPr>
            <a:spLocks noGrp="1"/>
          </p:cNvSpPr>
          <p:nvPr>
            <p:ph idx="1"/>
          </p:nvPr>
        </p:nvSpPr>
        <p:spPr>
          <a:xfrm>
            <a:off x="457200" y="2209800"/>
            <a:ext cx="8458200" cy="3916363"/>
          </a:xfrm>
        </p:spPr>
        <p:txBody>
          <a:bodyPr>
            <a:normAutofit/>
          </a:bodyPr>
          <a:lstStyle/>
          <a:p>
            <a:r>
              <a:rPr lang="tr-TR" u="sng" dirty="0" smtClean="0"/>
              <a:t>RISC mimarisi IBM, Apple ve Motorola gibi firmalarca sistematik bir şekilde geliştirilmiştir. 70’li yılların başında IBM firması ilk RISC mimarisini tanımlayan şirket oldu. </a:t>
            </a:r>
            <a:r>
              <a:rPr lang="tr-TR" u="sng" dirty="0" smtClean="0"/>
              <a:t>RISC’in </a:t>
            </a:r>
            <a:r>
              <a:rPr lang="tr-TR" u="sng" dirty="0" smtClean="0"/>
              <a:t>felsefesi üç temel prensibe dayanır</a:t>
            </a:r>
            <a:r>
              <a:rPr lang="tr-TR" dirty="0" smtClean="0"/>
              <a:t>. </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r>
              <a:rPr lang="tr-TR" i="1" u="sng" dirty="0" smtClean="0"/>
              <a:t>Bütün komutlar tek bir çevrimde çalıştırılmalıdır</a:t>
            </a:r>
            <a:r>
              <a:rPr lang="tr-TR" i="1" dirty="0" smtClean="0"/>
              <a:t>: </a:t>
            </a:r>
            <a:r>
              <a:rPr lang="tr-TR" dirty="0" smtClean="0"/>
              <a:t>Her bir komutun farklı çevrimde çalışması işlemci performansını etkileyen en önemli nedenlerden biridir. Komutların tek bir çevrimde performans eşitliğini sağlar. </a:t>
            </a:r>
            <a:endParaRPr lang="en-US" dirty="0" smtClean="0"/>
          </a:p>
          <a:p>
            <a:r>
              <a:rPr lang="tr-TR" i="1" u="sng" dirty="0" smtClean="0"/>
              <a:t>Belleğe sadece “load” ve “store” komutlarıyla erişilmelidir</a:t>
            </a:r>
            <a:r>
              <a:rPr lang="tr-TR" i="1" dirty="0" smtClean="0"/>
              <a:t>. </a:t>
            </a:r>
            <a:r>
              <a:rPr lang="tr-TR" dirty="0" smtClean="0"/>
              <a:t>Eğer bir komut direkt olarak belleği kendi amacı doğrultusunda yönlendirilirse onu çalıştırmak için birçok saykıl geçer. Komut alınıp getirilir ve bellek gözden geçirilir. </a:t>
            </a:r>
            <a:r>
              <a:rPr lang="tr-TR" u="sng" dirty="0" smtClean="0"/>
              <a:t>RISC işlemcisiyle, belleğe yerleşmiş veri bir kaydediciye yüklenir, kaydedici gözden geçirilir ve son olarak kaydedicinin içeriği ana belleğe yazılır</a:t>
            </a:r>
            <a:r>
              <a:rPr lang="tr-TR" dirty="0" smtClean="0"/>
              <a:t>. </a:t>
            </a:r>
            <a:endParaRPr lang="en-US" dirty="0" smtClean="0"/>
          </a:p>
          <a:p>
            <a:r>
              <a:rPr lang="tr-TR" i="1" u="sng" dirty="0" smtClean="0"/>
              <a:t>Bütün icra birimleri mikrokod kullanmadan donanımdan çalıştırılmalıdır</a:t>
            </a:r>
            <a:r>
              <a:rPr lang="tr-TR" i="1" dirty="0" smtClean="0"/>
              <a:t>. </a:t>
            </a:r>
            <a:r>
              <a:rPr lang="tr-TR" dirty="0" smtClean="0"/>
              <a:t>Mikrokod kullanımı, dizi ve benzeri verileri yüklemek için çok sayıda çevrim demektir. Bu yüzden tek çevirimli icra birimlerinin yürütülmesinde kolay kullanılmaz. </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16"/>
          <p:cNvPicPr/>
          <p:nvPr/>
        </p:nvPicPr>
        <p:blipFill>
          <a:blip r:embed="rId2" cstate="print"/>
          <a:srcRect/>
          <a:stretch>
            <a:fillRect/>
          </a:stretch>
        </p:blipFill>
        <p:spPr bwMode="auto">
          <a:xfrm>
            <a:off x="304800" y="228600"/>
            <a:ext cx="8305800" cy="61722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tr-TR" dirty="0" smtClean="0"/>
              <a:t>RISC mimarisi küçültülen komut kümesi ve azaltılan adresleme modları sayısı yanında aşağıdaki özelliklere </a:t>
            </a:r>
            <a:r>
              <a:rPr lang="tr-TR" dirty="0" smtClean="0"/>
              <a:t>sahiptir</a:t>
            </a:r>
            <a:r>
              <a:rPr lang="en-US" dirty="0" smtClean="0"/>
              <a:t>:</a:t>
            </a:r>
          </a:p>
          <a:p>
            <a:pPr lvl="1"/>
            <a:r>
              <a:rPr lang="tr-TR" dirty="0" smtClean="0"/>
              <a:t>Aynı uzunluk ve sabit formatta komut kümesine sahip olma </a:t>
            </a:r>
            <a:endParaRPr lang="en-US" dirty="0" smtClean="0"/>
          </a:p>
          <a:p>
            <a:pPr lvl="1"/>
            <a:r>
              <a:rPr lang="tr-TR" dirty="0" smtClean="0"/>
              <a:t>Ana belleğe sadece “load” ve “store” komutlarıyla erişim; operasyonların sadece kaydedici üzerinde yapılması </a:t>
            </a:r>
            <a:endParaRPr lang="en-US" dirty="0" smtClean="0"/>
          </a:p>
          <a:p>
            <a:pPr lvl="1"/>
            <a:r>
              <a:rPr lang="tr-TR" dirty="0" smtClean="0"/>
              <a:t>Bütün icra birimlerinin mikrokod kullanmadan donanımsal çalışması </a:t>
            </a:r>
            <a:endParaRPr lang="en-US" dirty="0" smtClean="0"/>
          </a:p>
          <a:p>
            <a:pPr lvl="1"/>
            <a:r>
              <a:rPr lang="tr-TR" dirty="0" smtClean="0"/>
              <a:t>Yüksek seviyeli dilleri destekleme </a:t>
            </a:r>
            <a:endParaRPr lang="en-US" dirty="0" smtClean="0"/>
          </a:p>
          <a:p>
            <a:pPr lvl="1"/>
            <a:r>
              <a:rPr lang="tr-TR" dirty="0" smtClean="0"/>
              <a:t>Çok sayıda kaydediciye sahip olması </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19"/>
          <p:cNvPicPr/>
          <p:nvPr/>
        </p:nvPicPr>
        <p:blipFill>
          <a:blip r:embed="rId2" cstate="print"/>
          <a:srcRect/>
          <a:stretch>
            <a:fillRect/>
          </a:stretch>
        </p:blipFill>
        <p:spPr bwMode="auto">
          <a:xfrm>
            <a:off x="457200" y="609600"/>
            <a:ext cx="8077200" cy="55626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solidFill>
                  <a:srgbClr val="FF0000"/>
                </a:solidFill>
              </a:rPr>
              <a:t>1.</a:t>
            </a:r>
            <a:r>
              <a:rPr lang="en-US" b="1" dirty="0" smtClean="0">
                <a:solidFill>
                  <a:srgbClr val="FF0000"/>
                </a:solidFill>
              </a:rPr>
              <a:t>1</a:t>
            </a:r>
            <a:r>
              <a:rPr lang="tr-TR" b="1" dirty="0" smtClean="0">
                <a:solidFill>
                  <a:srgbClr val="FF0000"/>
                </a:solidFill>
              </a:rPr>
              <a:t> Von Neuman (Princeton) Mimarisi </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1066800"/>
            <a:ext cx="8229600" cy="5059363"/>
          </a:xfrm>
        </p:spPr>
        <p:txBody>
          <a:bodyPr/>
          <a:lstStyle/>
          <a:p>
            <a:pPr algn="just"/>
            <a:r>
              <a:rPr lang="tr-TR" dirty="0" smtClean="0"/>
              <a:t>Bilgisayarlarda ilk kullanılan mimaridir. İlk bilgisayarlar Von Neuman yapısından yola çıkılarak geliştirilmiştir.</a:t>
            </a:r>
            <a:endParaRPr lang="en-US" dirty="0" smtClean="0"/>
          </a:p>
          <a:p>
            <a:pPr algn="just"/>
            <a:r>
              <a:rPr lang="tr-TR" dirty="0" smtClean="0"/>
              <a:t>Geliştirilen bu bilgisayar beş birimden oluşmaktaydı. Bu birimler; aritmetik ve mantıksal birim, kontrol birim, bellek, giriş-çıkış birimi ve bu birimler arasında iletişimi sağlayan yolardan oluşur.</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1"/>
          <p:cNvPicPr/>
          <p:nvPr/>
        </p:nvPicPr>
        <p:blipFill>
          <a:blip r:embed="rId2" cstate="print"/>
          <a:srcRect/>
          <a:stretch>
            <a:fillRect/>
          </a:stretch>
        </p:blipFill>
        <p:spPr bwMode="auto">
          <a:xfrm>
            <a:off x="152400" y="152400"/>
            <a:ext cx="8839200" cy="64770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4343400" cy="6096000"/>
          </a:xfrm>
        </p:spPr>
        <p:txBody>
          <a:bodyPr>
            <a:normAutofit/>
          </a:bodyPr>
          <a:lstStyle/>
          <a:p>
            <a:pPr algn="just"/>
            <a:r>
              <a:rPr lang="tr-TR" sz="2800" dirty="0" smtClean="0"/>
              <a:t>Bu mimaride veri ve komutlar bellekten tek bir yoldan mikroişlemciye getirilerek işlenmektedir. Program ve veri aynı bellekte bulunduğundan, komut ve veri gerekli olduğunda aynı iletişim yolunu kullanmaktadır. Bu durumda, </a:t>
            </a:r>
            <a:r>
              <a:rPr lang="tr-TR" sz="2800" dirty="0" smtClean="0">
                <a:solidFill>
                  <a:srgbClr val="FF0000"/>
                </a:solidFill>
              </a:rPr>
              <a:t>komut için bir algetir saykılı, sonra veri için diğer bir algetir saykılı gerekmektedir.</a:t>
            </a:r>
            <a:endParaRPr lang="en-US" sz="2800" dirty="0" smtClean="0">
              <a:solidFill>
                <a:srgbClr val="FF0000"/>
              </a:solidFill>
            </a:endParaRPr>
          </a:p>
          <a:p>
            <a:endParaRPr lang="en-US" dirty="0"/>
          </a:p>
        </p:txBody>
      </p:sp>
      <p:pic>
        <p:nvPicPr>
          <p:cNvPr id="4" name="Resim 4"/>
          <p:cNvPicPr/>
          <p:nvPr/>
        </p:nvPicPr>
        <p:blipFill>
          <a:blip r:embed="rId2" cstate="print"/>
          <a:srcRect/>
          <a:stretch>
            <a:fillRect/>
          </a:stretch>
        </p:blipFill>
        <p:spPr bwMode="auto">
          <a:xfrm>
            <a:off x="4953000" y="914400"/>
            <a:ext cx="3886200" cy="5257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solidFill>
                  <a:srgbClr val="FF0000"/>
                </a:solidFill>
              </a:rPr>
              <a:t>1.</a:t>
            </a:r>
            <a:r>
              <a:rPr lang="tr-TR" b="1" dirty="0" smtClean="0">
                <a:solidFill>
                  <a:srgbClr val="FF0000"/>
                </a:solidFill>
              </a:rPr>
              <a:t>2 Harvard Mimarisi </a:t>
            </a:r>
            <a:endParaRPr lang="en-US" dirty="0">
              <a:solidFill>
                <a:srgbClr val="FF0000"/>
              </a:solidFill>
            </a:endParaRPr>
          </a:p>
        </p:txBody>
      </p:sp>
      <p:sp>
        <p:nvSpPr>
          <p:cNvPr id="3" name="Content Placeholder 2"/>
          <p:cNvSpPr>
            <a:spLocks noGrp="1"/>
          </p:cNvSpPr>
          <p:nvPr>
            <p:ph idx="1"/>
          </p:nvPr>
        </p:nvSpPr>
        <p:spPr>
          <a:xfrm>
            <a:off x="457200" y="1295400"/>
            <a:ext cx="8229600" cy="4830763"/>
          </a:xfrm>
        </p:spPr>
        <p:txBody>
          <a:bodyPr/>
          <a:lstStyle/>
          <a:p>
            <a:pPr algn="just"/>
            <a:r>
              <a:rPr lang="tr-TR" sz="2800" u="sng" dirty="0" smtClean="0"/>
              <a:t>Harvard mimarili bilgisayar sistemlerinin Von Neuman mimarisinden farkı veri ve komutların ayrı ayrı belleklerde tutulmasıdır</a:t>
            </a:r>
            <a:r>
              <a:rPr lang="tr-TR" sz="2800" dirty="0" smtClean="0"/>
              <a:t>. Buna göre, veri ve komut aktarımında iletişim yolları da bir birinden bağımsız yapıda bulunmaktadırlar.</a:t>
            </a:r>
            <a:endParaRPr lang="en-US" sz="2800" dirty="0" smtClean="0"/>
          </a:p>
          <a:p>
            <a:endParaRPr lang="en-US" dirty="0"/>
          </a:p>
        </p:txBody>
      </p:sp>
      <p:pic>
        <p:nvPicPr>
          <p:cNvPr id="4" name="Resim 7"/>
          <p:cNvPicPr/>
          <p:nvPr/>
        </p:nvPicPr>
        <p:blipFill>
          <a:blip r:embed="rId2" cstate="print"/>
          <a:srcRect/>
          <a:stretch>
            <a:fillRect/>
          </a:stretch>
        </p:blipFill>
        <p:spPr bwMode="auto">
          <a:xfrm>
            <a:off x="914400" y="3657600"/>
            <a:ext cx="7086600" cy="27432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a:r>
              <a:rPr lang="tr-TR" sz="2600" u="sng" dirty="0" smtClean="0"/>
              <a:t>Komutla birlikte veri aynı saykıl da farklı iletişim yolundan ilgili belleklerden alınıp işlemciye</a:t>
            </a:r>
            <a:r>
              <a:rPr lang="tr-TR" sz="2600" dirty="0" smtClean="0"/>
              <a:t> </a:t>
            </a:r>
            <a:r>
              <a:rPr lang="tr-TR" sz="2600" u="sng" dirty="0" smtClean="0"/>
              <a:t>getirilebilir</a:t>
            </a:r>
            <a:r>
              <a:rPr lang="tr-TR" sz="2600" dirty="0" smtClean="0"/>
              <a:t>. Getirilen komut işlenip ilgili verisi veri belleğinden alınırken sıradaki komut, komut belleğinden alınıp getirilebilir. Bu önden alıp getirme işlemi, </a:t>
            </a:r>
            <a:r>
              <a:rPr lang="tr-TR" sz="2600" u="sng" dirty="0" smtClean="0"/>
              <a:t>dallanma haricinde hızı iki katına çıkarabilmektedir.</a:t>
            </a:r>
            <a:endParaRPr lang="en-US" sz="2600" dirty="0" smtClean="0"/>
          </a:p>
          <a:p>
            <a:endParaRPr lang="en-US" dirty="0"/>
          </a:p>
        </p:txBody>
      </p:sp>
      <p:pic>
        <p:nvPicPr>
          <p:cNvPr id="4" name="Resim 10"/>
          <p:cNvPicPr/>
          <p:nvPr/>
        </p:nvPicPr>
        <p:blipFill>
          <a:blip r:embed="rId2" cstate="print"/>
          <a:srcRect/>
          <a:stretch>
            <a:fillRect/>
          </a:stretch>
        </p:blipFill>
        <p:spPr bwMode="auto">
          <a:xfrm>
            <a:off x="838200" y="3200400"/>
            <a:ext cx="7543800" cy="329783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90800"/>
            <a:ext cx="8229600" cy="1143000"/>
          </a:xfrm>
        </p:spPr>
        <p:txBody>
          <a:bodyPr>
            <a:normAutofit/>
          </a:bodyPr>
          <a:lstStyle/>
          <a:p>
            <a:r>
              <a:rPr lang="tr-TR" sz="3600" b="1" dirty="0" smtClean="0">
                <a:solidFill>
                  <a:srgbClr val="FF0000"/>
                </a:solidFill>
              </a:rPr>
              <a:t>2. Mikroişlemci Komut Tasarım Mimarileri </a:t>
            </a:r>
            <a:endParaRPr lang="en-US" sz="36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82000" cy="5821363"/>
          </a:xfrm>
        </p:spPr>
        <p:txBody>
          <a:bodyPr>
            <a:normAutofit lnSpcReduction="10000"/>
          </a:bodyPr>
          <a:lstStyle/>
          <a:p>
            <a:pPr lvl="0"/>
            <a:r>
              <a:rPr lang="tr-TR" dirty="0" smtClean="0"/>
              <a:t>Bu mimari, programlanması kolay ve etkin bellek kullanımı sağlayan tasarım felsefesinin bir ürünüdür.</a:t>
            </a:r>
            <a:endParaRPr lang="en-US" dirty="0" smtClean="0"/>
          </a:p>
          <a:p>
            <a:pPr lvl="0"/>
            <a:r>
              <a:rPr lang="tr-TR" dirty="0" smtClean="0"/>
              <a:t>İşlemci üzerinde performans düşüklüğü ve işlemcinin karmaşık bir hale gelmesine neden olsa da yazılımı basitleştirmektedir.</a:t>
            </a:r>
            <a:endParaRPr lang="en-US" dirty="0" smtClean="0"/>
          </a:p>
          <a:p>
            <a:pPr lvl="0"/>
            <a:r>
              <a:rPr lang="tr-TR" u="sng" dirty="0" smtClean="0"/>
              <a:t>Bu mimarinin en önemli </a:t>
            </a:r>
            <a:r>
              <a:rPr lang="tr-TR" u="sng" dirty="0" smtClean="0"/>
              <a:t>özelliği</a:t>
            </a:r>
            <a:r>
              <a:rPr lang="tr-TR" dirty="0" smtClean="0"/>
              <a:t>, </a:t>
            </a:r>
            <a:r>
              <a:rPr lang="tr-TR" u="sng" dirty="0" smtClean="0"/>
              <a:t>değişken uzunluktaki komutlar diğeri ise karmaşık komutlardır. Değişken ve karmaşık uzunluktaki komutlar bellek tasarrufu sağlar</a:t>
            </a:r>
            <a:r>
              <a:rPr lang="tr-TR" dirty="0" smtClean="0"/>
              <a:t>. </a:t>
            </a:r>
            <a:r>
              <a:rPr lang="tr-TR" u="sng" dirty="0" smtClean="0"/>
              <a:t>Karmaşık komutlar birden fazla komutu tek bir hale getirirler</a:t>
            </a:r>
            <a:r>
              <a:rPr lang="tr-TR" dirty="0" smtClean="0"/>
              <a:t>.</a:t>
            </a:r>
            <a:endParaRPr lang="en-US" dirty="0" smtClean="0"/>
          </a:p>
          <a:p>
            <a:endParaRPr lang="en-US" dirty="0"/>
          </a:p>
        </p:txBody>
      </p:sp>
      <p:sp>
        <p:nvSpPr>
          <p:cNvPr id="4" name="Rectangle 3"/>
          <p:cNvSpPr/>
          <p:nvPr/>
        </p:nvSpPr>
        <p:spPr>
          <a:xfrm>
            <a:off x="533400" y="152401"/>
            <a:ext cx="6934200" cy="461665"/>
          </a:xfrm>
          <a:prstGeom prst="rect">
            <a:avLst/>
          </a:prstGeom>
        </p:spPr>
        <p:txBody>
          <a:bodyPr wrap="square">
            <a:spAutoFit/>
          </a:bodyPr>
          <a:lstStyle/>
          <a:p>
            <a:r>
              <a:rPr lang="en-US" sz="2400" b="1" dirty="0" smtClean="0">
                <a:solidFill>
                  <a:srgbClr val="FF0000"/>
                </a:solidFill>
              </a:rPr>
              <a:t>1. </a:t>
            </a:r>
            <a:r>
              <a:rPr lang="tr-TR" sz="2400" b="1" dirty="0" smtClean="0">
                <a:solidFill>
                  <a:srgbClr val="FF0000"/>
                </a:solidFill>
              </a:rPr>
              <a:t>CISC (Complex Instruction Set Computer) Mimarisi </a:t>
            </a:r>
            <a:endParaRPr lang="en-US" sz="24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tr-TR" dirty="0" smtClean="0">
                <a:solidFill>
                  <a:srgbClr val="FF0000"/>
                </a:solidFill>
              </a:rPr>
              <a:t>Mikrokod</a:t>
            </a:r>
            <a:r>
              <a:rPr lang="en-US"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a:xfrm>
            <a:off x="304800" y="1371600"/>
            <a:ext cx="8229600" cy="4449763"/>
          </a:xfrm>
        </p:spPr>
        <p:txBody>
          <a:bodyPr/>
          <a:lstStyle/>
          <a:p>
            <a:r>
              <a:rPr lang="tr-TR" dirty="0" smtClean="0"/>
              <a:t>İşlemcinin, komut kodlarının her birine karşılık gelen mikrokod komut gruplarını</a:t>
            </a:r>
            <a:r>
              <a:rPr lang="en-US" dirty="0" smtClean="0"/>
              <a:t> </a:t>
            </a:r>
            <a:r>
              <a:rPr lang="tr-TR" dirty="0" smtClean="0"/>
              <a:t>içeren ROM belleği vardır. Bir makine kodu işlemciye eriştiğinde, işlemci kodun daha basit komutlara ayrılmış</a:t>
            </a:r>
            <a:r>
              <a:rPr lang="en-US" dirty="0" smtClean="0"/>
              <a:t> </a:t>
            </a:r>
            <a:r>
              <a:rPr lang="tr-TR" dirty="0" smtClean="0"/>
              <a:t>parçalarını</a:t>
            </a:r>
            <a:r>
              <a:rPr lang="en-US" dirty="0" smtClean="0"/>
              <a:t> </a:t>
            </a:r>
            <a:r>
              <a:rPr lang="tr-TR" dirty="0" smtClean="0"/>
              <a:t>yürütür.</a:t>
            </a:r>
            <a:endParaRPr lang="en-US" dirty="0" smtClean="0"/>
          </a:p>
          <a:p>
            <a:endParaRPr lang="en-US" dirty="0"/>
          </a:p>
        </p:txBody>
      </p:sp>
      <p:pic>
        <p:nvPicPr>
          <p:cNvPr id="4" name="Picture 3"/>
          <p:cNvPicPr/>
          <p:nvPr/>
        </p:nvPicPr>
        <p:blipFill>
          <a:blip r:embed="rId2" cstate="print"/>
          <a:srcRect/>
          <a:stretch>
            <a:fillRect/>
          </a:stretch>
        </p:blipFill>
        <p:spPr bwMode="auto">
          <a:xfrm>
            <a:off x="1371600" y="3962400"/>
            <a:ext cx="6019800" cy="24384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658</Words>
  <Application>Microsoft Office PowerPoint</Application>
  <PresentationFormat>On-screen Show (4:3)</PresentationFormat>
  <Paragraphs>34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Mikrobilgisayar Tasarım  Yapıları </vt:lpstr>
      <vt:lpstr>1.1 Von Neuman (Princeton) Mimarisi  </vt:lpstr>
      <vt:lpstr>Slide 3</vt:lpstr>
      <vt:lpstr>Slide 4</vt:lpstr>
      <vt:lpstr>1.2 Harvard Mimarisi </vt:lpstr>
      <vt:lpstr>Slide 6</vt:lpstr>
      <vt:lpstr>2. Mikroişlemci Komut Tasarım Mimarileri </vt:lpstr>
      <vt:lpstr>Slide 8</vt:lpstr>
      <vt:lpstr>Mikrokod:</vt:lpstr>
      <vt:lpstr>Slide 10</vt:lpstr>
      <vt:lpstr>Slide 11</vt:lpstr>
      <vt:lpstr>CISC Mimarisinin Avantajları  </vt:lpstr>
      <vt:lpstr>CISC Mimarisinin Dezavantajları </vt:lpstr>
      <vt:lpstr>2. RISC ( Reduced Instruction Set Computer) Mimarisi  </vt:lpstr>
      <vt:lpstr>Slide 15</vt:lpstr>
      <vt:lpstr>Slide 16</vt:lpstr>
      <vt:lpstr>Slide 17</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Mikrobilgisayar Tasarım  Yapıları </dc:title>
  <dc:creator>Ruba</dc:creator>
  <cp:lastModifiedBy>Ruba</cp:lastModifiedBy>
  <cp:revision>7</cp:revision>
  <dcterms:created xsi:type="dcterms:W3CDTF">2006-08-16T00:00:00Z</dcterms:created>
  <dcterms:modified xsi:type="dcterms:W3CDTF">2016-03-02T20:57:27Z</dcterms:modified>
</cp:coreProperties>
</file>