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3" r:id="rId7"/>
    <p:sldId id="262" r:id="rId8"/>
    <p:sldId id="261" r:id="rId9"/>
    <p:sldId id="264" r:id="rId10"/>
    <p:sldId id="265" r:id="rId11"/>
    <p:sldId id="266"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5.3.2019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5.3.2019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5.3.2019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5.3.2019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5.3.2019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5.3.2019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5.3.2019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5.3.2019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5.3.2019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5.3.2019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5.3.2019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428605"/>
            <a:ext cx="7772400" cy="1000132"/>
          </a:xfrm>
        </p:spPr>
        <p:txBody>
          <a:bodyPr>
            <a:normAutofit fontScale="90000"/>
          </a:bodyPr>
          <a:lstStyle/>
          <a:p>
            <a:r>
              <a:rPr lang="tr-TR" sz="6000" b="1" dirty="0" smtClean="0">
                <a:effectLst>
                  <a:outerShdw blurRad="38100" dist="38100" dir="2700000" algn="tl">
                    <a:srgbClr val="000000">
                      <a:alpha val="43137"/>
                    </a:srgbClr>
                  </a:outerShdw>
                </a:effectLst>
              </a:rPr>
              <a:t>TEMİZLİK KİMYASALLARI</a:t>
            </a:r>
            <a:endParaRPr lang="tr-TR" sz="6000" b="1" dirty="0">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a:xfrm>
            <a:off x="928662" y="1643050"/>
            <a:ext cx="7429552" cy="4714908"/>
          </a:xfrm>
        </p:spPr>
        <p:txBody>
          <a:bodyPr>
            <a:normAutofit fontScale="92500" lnSpcReduction="10000"/>
          </a:bodyPr>
          <a:lstStyle/>
          <a:p>
            <a:pPr marL="360363" indent="-360363" algn="l">
              <a:buFont typeface="Arial" pitchFamily="34" charset="0"/>
              <a:buChar char="•"/>
            </a:pPr>
            <a:r>
              <a:rPr lang="tr-TR" dirty="0" smtClean="0">
                <a:solidFill>
                  <a:schemeClr val="tx1"/>
                </a:solidFill>
              </a:rPr>
              <a:t>Kirin Özellikleri</a:t>
            </a:r>
          </a:p>
          <a:p>
            <a:pPr marL="360363" indent="-360363" algn="l">
              <a:buFont typeface="Arial" pitchFamily="34" charset="0"/>
              <a:buChar char="•"/>
            </a:pPr>
            <a:r>
              <a:rPr lang="tr-TR" dirty="0" smtClean="0">
                <a:solidFill>
                  <a:schemeClr val="tx1"/>
                </a:solidFill>
              </a:rPr>
              <a:t>Kir Birikimine Yüzey Özelliklerinin Etkisi</a:t>
            </a:r>
          </a:p>
          <a:p>
            <a:pPr marL="360363" indent="-360363" algn="l">
              <a:buFont typeface="Arial" pitchFamily="34" charset="0"/>
              <a:buChar char="•"/>
            </a:pPr>
            <a:r>
              <a:rPr lang="tr-TR" dirty="0" smtClean="0">
                <a:solidFill>
                  <a:schemeClr val="tx1"/>
                </a:solidFill>
              </a:rPr>
              <a:t>Kir Yapışmasının Özellikleri</a:t>
            </a:r>
          </a:p>
          <a:p>
            <a:pPr marL="360363" indent="-360363" algn="l">
              <a:buFont typeface="Arial" pitchFamily="34" charset="0"/>
              <a:buChar char="•"/>
            </a:pPr>
            <a:r>
              <a:rPr lang="tr-TR" dirty="0" smtClean="0">
                <a:solidFill>
                  <a:schemeClr val="tx1"/>
                </a:solidFill>
              </a:rPr>
              <a:t>Temizlik Kimyasallarının Özellikleri</a:t>
            </a:r>
          </a:p>
          <a:p>
            <a:pPr marL="360363" indent="-360363" algn="l">
              <a:buFont typeface="Arial" pitchFamily="34" charset="0"/>
              <a:buChar char="•"/>
            </a:pPr>
            <a:r>
              <a:rPr lang="tr-TR" dirty="0" smtClean="0">
                <a:solidFill>
                  <a:schemeClr val="tx1"/>
                </a:solidFill>
              </a:rPr>
              <a:t>Temizlik Kimyasallarının Sınıflandırılması</a:t>
            </a:r>
          </a:p>
          <a:p>
            <a:pPr marL="360363" indent="-360363" algn="l">
              <a:buFont typeface="Arial" pitchFamily="34" charset="0"/>
              <a:buChar char="•"/>
            </a:pPr>
            <a:r>
              <a:rPr lang="tr-TR" dirty="0" smtClean="0">
                <a:solidFill>
                  <a:schemeClr val="tx1"/>
                </a:solidFill>
              </a:rPr>
              <a:t>Yardımcı Temizlik Maddeleri</a:t>
            </a:r>
          </a:p>
          <a:p>
            <a:pPr marL="360363" indent="-360363" algn="l">
              <a:buFont typeface="Arial" pitchFamily="34" charset="0"/>
              <a:buChar char="•"/>
            </a:pPr>
            <a:r>
              <a:rPr lang="tr-TR" dirty="0" smtClean="0">
                <a:solidFill>
                  <a:schemeClr val="tx1"/>
                </a:solidFill>
              </a:rPr>
              <a:t>Ovalama Kimyasalları</a:t>
            </a:r>
          </a:p>
          <a:p>
            <a:pPr marL="360363" indent="-360363" algn="l">
              <a:buFont typeface="Arial" pitchFamily="34" charset="0"/>
              <a:buChar char="•"/>
            </a:pPr>
            <a:r>
              <a:rPr lang="tr-TR" dirty="0" smtClean="0">
                <a:solidFill>
                  <a:schemeClr val="tx1"/>
                </a:solidFill>
              </a:rPr>
              <a:t>Temizlik Kimyasallarının Seçimi</a:t>
            </a:r>
          </a:p>
          <a:p>
            <a:pPr marL="360363" indent="-360363" algn="l">
              <a:buFont typeface="Arial" pitchFamily="34" charset="0"/>
              <a:buChar char="•"/>
            </a:pPr>
            <a:r>
              <a:rPr lang="tr-TR" dirty="0" smtClean="0">
                <a:solidFill>
                  <a:schemeClr val="tx1"/>
                </a:solidFill>
              </a:rPr>
              <a:t>Taşıma ve Depolama Önlemleri</a:t>
            </a:r>
          </a:p>
          <a:p>
            <a:pPr algn="l">
              <a:buFont typeface="Arial" pitchFamily="34" charset="0"/>
              <a:buChar char="•"/>
            </a:pPr>
            <a:endParaRPr lang="tr-TR" dirty="0" smtClean="0"/>
          </a:p>
          <a:p>
            <a:pPr algn="l">
              <a:buFont typeface="Arial" pitchFamily="34" charset="0"/>
              <a:buChar char="•"/>
            </a:pP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400" b="1" dirty="0" smtClean="0">
                <a:effectLst>
                  <a:outerShdw blurRad="38100" dist="38100" dir="2700000" algn="tl">
                    <a:srgbClr val="000000">
                      <a:alpha val="43137"/>
                    </a:srgbClr>
                  </a:outerShdw>
                </a:effectLst>
              </a:rPr>
              <a:t>ÇEŞİTLİ KİRLERİN ÇÖZÜNÜRLÜK ÖZELLİKLERİ</a:t>
            </a:r>
            <a:endParaRPr lang="tr-TR" sz="3400" b="1" dirty="0">
              <a:effectLst>
                <a:outerShdw blurRad="38100" dist="38100" dir="2700000" algn="tl">
                  <a:srgbClr val="000000">
                    <a:alpha val="43137"/>
                  </a:srgbClr>
                </a:outerShdw>
              </a:effectLst>
            </a:endParaRPr>
          </a:p>
        </p:txBody>
      </p:sp>
      <p:graphicFrame>
        <p:nvGraphicFramePr>
          <p:cNvPr id="4" name="3 İçerik Yer Tutucusu"/>
          <p:cNvGraphicFramePr>
            <a:graphicFrameLocks noGrp="1"/>
          </p:cNvGraphicFramePr>
          <p:nvPr>
            <p:ph idx="1"/>
          </p:nvPr>
        </p:nvGraphicFramePr>
        <p:xfrm>
          <a:off x="457200" y="1484784"/>
          <a:ext cx="8229600" cy="5098856"/>
        </p:xfrm>
        <a:graphic>
          <a:graphicData uri="http://schemas.openxmlformats.org/drawingml/2006/table">
            <a:tbl>
              <a:tblPr firstRow="1" bandRow="1">
                <a:tableStyleId>{5C22544A-7EE6-4342-B048-85BDC9FD1C3A}</a:tableStyleId>
              </a:tblPr>
              <a:tblGrid>
                <a:gridCol w="2057400"/>
                <a:gridCol w="2057400"/>
                <a:gridCol w="2057400"/>
                <a:gridCol w="2057400"/>
              </a:tblGrid>
              <a:tr h="673434">
                <a:tc>
                  <a:txBody>
                    <a:bodyPr/>
                    <a:lstStyle/>
                    <a:p>
                      <a:r>
                        <a:rPr lang="tr-TR" b="1" dirty="0" smtClean="0"/>
                        <a:t>TUZ TİPİ</a:t>
                      </a:r>
                      <a:endParaRPr lang="tr-TR" b="1" dirty="0"/>
                    </a:p>
                  </a:txBody>
                  <a:tcPr/>
                </a:tc>
                <a:tc>
                  <a:txBody>
                    <a:bodyPr/>
                    <a:lstStyle/>
                    <a:p>
                      <a:r>
                        <a:rPr lang="tr-TR" b="1" dirty="0" smtClean="0"/>
                        <a:t>ÇÖZÜNÜRLÜK</a:t>
                      </a:r>
                      <a:endParaRPr lang="tr-TR" b="1" dirty="0"/>
                    </a:p>
                  </a:txBody>
                  <a:tcPr/>
                </a:tc>
                <a:tc>
                  <a:txBody>
                    <a:bodyPr/>
                    <a:lstStyle/>
                    <a:p>
                      <a:r>
                        <a:rPr lang="tr-TR" b="1" dirty="0" smtClean="0"/>
                        <a:t>TEMİZLEME KOLAYLIĞI</a:t>
                      </a:r>
                      <a:endParaRPr lang="tr-TR" b="1" dirty="0"/>
                    </a:p>
                  </a:txBody>
                  <a:tcPr/>
                </a:tc>
                <a:tc>
                  <a:txBody>
                    <a:bodyPr/>
                    <a:lstStyle/>
                    <a:p>
                      <a:r>
                        <a:rPr lang="tr-TR" b="1" dirty="0" smtClean="0"/>
                        <a:t>YÜZEYDE</a:t>
                      </a:r>
                      <a:r>
                        <a:rPr lang="tr-TR" b="1" baseline="0" dirty="0" smtClean="0"/>
                        <a:t> ISIYA BAĞLI DEĞİŞİMLER</a:t>
                      </a:r>
                      <a:endParaRPr lang="tr-TR" b="1" dirty="0"/>
                    </a:p>
                  </a:txBody>
                  <a:tcPr/>
                </a:tc>
              </a:tr>
              <a:tr h="1250663">
                <a:tc>
                  <a:txBody>
                    <a:bodyPr/>
                    <a:lstStyle/>
                    <a:p>
                      <a:r>
                        <a:rPr lang="tr-TR" b="1" dirty="0" smtClean="0"/>
                        <a:t>Tek değerlikli tuzlar</a:t>
                      </a:r>
                      <a:endParaRPr lang="tr-TR" b="1" dirty="0"/>
                    </a:p>
                  </a:txBody>
                  <a:tcPr/>
                </a:tc>
                <a:tc>
                  <a:txBody>
                    <a:bodyPr/>
                    <a:lstStyle/>
                    <a:p>
                      <a:r>
                        <a:rPr lang="tr-TR" b="1" dirty="0" smtClean="0"/>
                        <a:t>Suda çözünür,</a:t>
                      </a:r>
                    </a:p>
                    <a:p>
                      <a:r>
                        <a:rPr lang="tr-TR" b="1" dirty="0" smtClean="0"/>
                        <a:t>Asitte çözünür</a:t>
                      </a:r>
                      <a:endParaRPr lang="tr-TR" b="1" dirty="0"/>
                    </a:p>
                  </a:txBody>
                  <a:tcPr/>
                </a:tc>
                <a:tc>
                  <a:txBody>
                    <a:bodyPr/>
                    <a:lstStyle/>
                    <a:p>
                      <a:r>
                        <a:rPr lang="tr-TR" b="1" dirty="0" smtClean="0"/>
                        <a:t>Kolaydan zora doğru değişir</a:t>
                      </a:r>
                      <a:endParaRPr lang="tr-TR" b="1" dirty="0"/>
                    </a:p>
                  </a:txBody>
                  <a:tcPr/>
                </a:tc>
                <a:tc>
                  <a:txBody>
                    <a:bodyPr/>
                    <a:lstStyle/>
                    <a:p>
                      <a:r>
                        <a:rPr lang="tr-TR" b="1" dirty="0" smtClean="0"/>
                        <a:t>Çıkarılması güç olan diğer bileşenlerle etkileşim</a:t>
                      </a:r>
                      <a:endParaRPr lang="tr-TR" b="1" dirty="0"/>
                    </a:p>
                  </a:txBody>
                  <a:tcPr/>
                </a:tc>
              </a:tr>
              <a:tr h="962048">
                <a:tc>
                  <a:txBody>
                    <a:bodyPr/>
                    <a:lstStyle/>
                    <a:p>
                      <a:r>
                        <a:rPr lang="tr-TR" b="1" dirty="0" smtClean="0"/>
                        <a:t>Şeker</a:t>
                      </a:r>
                      <a:endParaRPr lang="tr-TR"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t>Suda çözünür,</a:t>
                      </a:r>
                    </a:p>
                    <a:p>
                      <a:endParaRPr lang="tr-TR" b="1" dirty="0"/>
                    </a:p>
                  </a:txBody>
                  <a:tcPr/>
                </a:tc>
                <a:tc>
                  <a:txBody>
                    <a:bodyPr/>
                    <a:lstStyle/>
                    <a:p>
                      <a:r>
                        <a:rPr lang="tr-TR" b="1" dirty="0" smtClean="0"/>
                        <a:t>kolay</a:t>
                      </a:r>
                      <a:endParaRPr lang="tr-TR" b="1" dirty="0"/>
                    </a:p>
                  </a:txBody>
                  <a:tcPr/>
                </a:tc>
                <a:tc>
                  <a:txBody>
                    <a:bodyPr/>
                    <a:lstStyle/>
                    <a:p>
                      <a:r>
                        <a:rPr lang="tr-TR" b="1" dirty="0" err="1" smtClean="0"/>
                        <a:t>Karamelizasyon</a:t>
                      </a:r>
                      <a:r>
                        <a:rPr lang="tr-TR" b="1" dirty="0" smtClean="0"/>
                        <a:t> ve uzaklaştırma zorluğu</a:t>
                      </a:r>
                      <a:endParaRPr lang="tr-TR" b="1" dirty="0"/>
                    </a:p>
                  </a:txBody>
                  <a:tcPr/>
                </a:tc>
              </a:tr>
              <a:tr h="962048">
                <a:tc>
                  <a:txBody>
                    <a:bodyPr/>
                    <a:lstStyle/>
                    <a:p>
                      <a:r>
                        <a:rPr lang="tr-TR" b="1" dirty="0" smtClean="0"/>
                        <a:t>Yağ</a:t>
                      </a:r>
                      <a:endParaRPr lang="tr-TR"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t>Suda çözünmez,</a:t>
                      </a:r>
                    </a:p>
                    <a:p>
                      <a:r>
                        <a:rPr lang="tr-TR" b="1" dirty="0" smtClean="0"/>
                        <a:t>Bazda çözünür</a:t>
                      </a:r>
                      <a:endParaRPr lang="tr-TR" b="1" dirty="0"/>
                    </a:p>
                  </a:txBody>
                  <a:tcPr/>
                </a:tc>
                <a:tc>
                  <a:txBody>
                    <a:bodyPr/>
                    <a:lstStyle/>
                    <a:p>
                      <a:r>
                        <a:rPr lang="tr-TR" b="1" dirty="0" smtClean="0"/>
                        <a:t>zor</a:t>
                      </a:r>
                      <a:endParaRPr lang="tr-TR" b="1" dirty="0"/>
                    </a:p>
                  </a:txBody>
                  <a:tcPr/>
                </a:tc>
                <a:tc>
                  <a:txBody>
                    <a:bodyPr/>
                    <a:lstStyle/>
                    <a:p>
                      <a:r>
                        <a:rPr lang="tr-TR" b="1" dirty="0" err="1" smtClean="0"/>
                        <a:t>Polimerizasyon</a:t>
                      </a:r>
                      <a:r>
                        <a:rPr lang="tr-TR" b="1" dirty="0" smtClean="0"/>
                        <a:t> ve uzaklaştırma zorluğu</a:t>
                      </a:r>
                      <a:endParaRPr lang="tr-TR" b="1" dirty="0"/>
                    </a:p>
                  </a:txBody>
                  <a:tcPr/>
                </a:tc>
              </a:tr>
              <a:tr h="1250663">
                <a:tc>
                  <a:txBody>
                    <a:bodyPr/>
                    <a:lstStyle/>
                    <a:p>
                      <a:r>
                        <a:rPr lang="tr-TR" b="1" dirty="0" smtClean="0"/>
                        <a:t>Protein</a:t>
                      </a:r>
                      <a:endParaRPr lang="tr-TR"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t>Suda çözünmez,</a:t>
                      </a:r>
                    </a:p>
                    <a:p>
                      <a:pPr marL="0" marR="0" indent="0" algn="l" defTabSz="914400" rtl="0" eaLnBrk="1" fontAlgn="auto" latinLnBrk="0" hangingPunct="1">
                        <a:lnSpc>
                          <a:spcPct val="100000"/>
                        </a:lnSpc>
                        <a:spcBef>
                          <a:spcPts val="0"/>
                        </a:spcBef>
                        <a:spcAft>
                          <a:spcPts val="0"/>
                        </a:spcAft>
                        <a:buClrTx/>
                        <a:buSzTx/>
                        <a:buFontTx/>
                        <a:buNone/>
                        <a:tabLst/>
                        <a:defRPr/>
                      </a:pPr>
                      <a:r>
                        <a:rPr lang="tr-TR" b="1" dirty="0" smtClean="0"/>
                        <a:t>Asitte az çözünür</a:t>
                      </a:r>
                    </a:p>
                    <a:p>
                      <a:r>
                        <a:rPr lang="tr-TR" b="1" dirty="0" smtClean="0"/>
                        <a:t>Bazda çözünür</a:t>
                      </a:r>
                    </a:p>
                    <a:p>
                      <a:endParaRPr lang="tr-TR" b="1" dirty="0"/>
                    </a:p>
                  </a:txBody>
                  <a:tcPr/>
                </a:tc>
                <a:tc>
                  <a:txBody>
                    <a:bodyPr/>
                    <a:lstStyle/>
                    <a:p>
                      <a:r>
                        <a:rPr lang="tr-TR" b="1" dirty="0" smtClean="0"/>
                        <a:t>Çok zor</a:t>
                      </a:r>
                      <a:endParaRPr lang="tr-TR" b="1" dirty="0"/>
                    </a:p>
                  </a:txBody>
                  <a:tcPr/>
                </a:tc>
                <a:tc>
                  <a:txBody>
                    <a:bodyPr/>
                    <a:lstStyle/>
                    <a:p>
                      <a:r>
                        <a:rPr lang="tr-TR" b="1" dirty="0" err="1" smtClean="0"/>
                        <a:t>Denatürasyon</a:t>
                      </a:r>
                      <a:r>
                        <a:rPr lang="tr-TR" b="1" dirty="0" smtClean="0"/>
                        <a:t> ve uzaklaştırma zorluğu</a:t>
                      </a:r>
                      <a:endParaRPr lang="tr-TR" b="1"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b="1" dirty="0" smtClean="0">
                <a:effectLst>
                  <a:outerShdw blurRad="38100" dist="38100" dir="2700000" algn="tl">
                    <a:srgbClr val="000000">
                      <a:alpha val="43137"/>
                    </a:srgbClr>
                  </a:outerShdw>
                </a:effectLst>
              </a:rPr>
              <a:t>KİR KATMANLARININ SINIFLANDIRILMASI</a:t>
            </a:r>
            <a:endParaRPr lang="tr-TR" sz="3600" b="1" dirty="0">
              <a:effectLst>
                <a:outerShdw blurRad="38100" dist="38100" dir="2700000" algn="tl">
                  <a:srgbClr val="000000">
                    <a:alpha val="43137"/>
                  </a:srgbClr>
                </a:outerShdw>
              </a:effectLst>
            </a:endParaRPr>
          </a:p>
        </p:txBody>
      </p:sp>
      <p:graphicFrame>
        <p:nvGraphicFramePr>
          <p:cNvPr id="4" name="3 İçerik Yer Tutucusu"/>
          <p:cNvGraphicFramePr>
            <a:graphicFrameLocks noGrp="1"/>
          </p:cNvGraphicFramePr>
          <p:nvPr>
            <p:ph idx="1"/>
          </p:nvPr>
        </p:nvGraphicFramePr>
        <p:xfrm>
          <a:off x="467544" y="2132856"/>
          <a:ext cx="8229600" cy="3415733"/>
        </p:xfrm>
        <a:graphic>
          <a:graphicData uri="http://schemas.openxmlformats.org/drawingml/2006/table">
            <a:tbl>
              <a:tblPr firstRow="1" bandRow="1">
                <a:tableStyleId>{5C22544A-7EE6-4342-B048-85BDC9FD1C3A}</a:tableStyleId>
              </a:tblPr>
              <a:tblGrid>
                <a:gridCol w="1810544"/>
                <a:gridCol w="2232248"/>
                <a:gridCol w="4186808"/>
              </a:tblGrid>
              <a:tr h="489653">
                <a:tc>
                  <a:txBody>
                    <a:bodyPr/>
                    <a:lstStyle/>
                    <a:p>
                      <a:r>
                        <a:rPr lang="tr-TR" sz="2000" dirty="0" smtClean="0"/>
                        <a:t>KİR</a:t>
                      </a:r>
                      <a:r>
                        <a:rPr lang="tr-TR" sz="2000" baseline="0" dirty="0" smtClean="0"/>
                        <a:t> TÜRÜ</a:t>
                      </a:r>
                      <a:endParaRPr lang="tr-TR" sz="2000" dirty="0"/>
                    </a:p>
                  </a:txBody>
                  <a:tcPr/>
                </a:tc>
                <a:tc>
                  <a:txBody>
                    <a:bodyPr/>
                    <a:lstStyle/>
                    <a:p>
                      <a:r>
                        <a:rPr lang="tr-TR" sz="2000" dirty="0" smtClean="0"/>
                        <a:t>KİR ALT SINIFI</a:t>
                      </a:r>
                      <a:endParaRPr lang="tr-TR" sz="2000" dirty="0"/>
                    </a:p>
                  </a:txBody>
                  <a:tcPr/>
                </a:tc>
                <a:tc>
                  <a:txBody>
                    <a:bodyPr/>
                    <a:lstStyle/>
                    <a:p>
                      <a:r>
                        <a:rPr lang="tr-TR" sz="2000" dirty="0" smtClean="0"/>
                        <a:t>KİR ÖRNEKLERİ</a:t>
                      </a:r>
                      <a:endParaRPr lang="tr-TR" sz="2000" dirty="0"/>
                    </a:p>
                  </a:txBody>
                  <a:tcPr/>
                </a:tc>
              </a:tr>
              <a:tr h="1339147">
                <a:tc>
                  <a:txBody>
                    <a:bodyPr/>
                    <a:lstStyle/>
                    <a:p>
                      <a:r>
                        <a:rPr lang="tr-TR" sz="2000" dirty="0" smtClean="0"/>
                        <a:t>Anorganik Kirler</a:t>
                      </a:r>
                      <a:endParaRPr lang="tr-TR" sz="2000" dirty="0"/>
                    </a:p>
                  </a:txBody>
                  <a:tcPr/>
                </a:tc>
                <a:tc>
                  <a:txBody>
                    <a:bodyPr/>
                    <a:lstStyle/>
                    <a:p>
                      <a:r>
                        <a:rPr lang="tr-TR" sz="2000" dirty="0" smtClean="0"/>
                        <a:t>Kireç</a:t>
                      </a:r>
                      <a:r>
                        <a:rPr lang="tr-TR" sz="2000" baseline="0" dirty="0" smtClean="0"/>
                        <a:t> katmanları</a:t>
                      </a:r>
                      <a:endParaRPr lang="tr-TR" sz="2000" dirty="0" smtClean="0"/>
                    </a:p>
                    <a:p>
                      <a:r>
                        <a:rPr lang="tr-TR" sz="2000" dirty="0" smtClean="0"/>
                        <a:t>Metalik katmanlar</a:t>
                      </a:r>
                    </a:p>
                    <a:p>
                      <a:r>
                        <a:rPr lang="tr-TR" sz="2000" dirty="0" smtClean="0"/>
                        <a:t>Bazik katmanlar</a:t>
                      </a:r>
                    </a:p>
                    <a:p>
                      <a:endParaRPr lang="tr-TR" sz="2000" dirty="0"/>
                    </a:p>
                  </a:txBody>
                  <a:tcPr/>
                </a:tc>
                <a:tc>
                  <a:txBody>
                    <a:bodyPr/>
                    <a:lstStyle/>
                    <a:p>
                      <a:r>
                        <a:rPr lang="tr-TR" sz="2000" dirty="0" smtClean="0"/>
                        <a:t>Kalsiyum ve magnezyum karbonatlar</a:t>
                      </a:r>
                    </a:p>
                    <a:p>
                      <a:r>
                        <a:rPr lang="tr-TR" sz="2000" dirty="0" smtClean="0"/>
                        <a:t>Genel pas, diğer oksitler</a:t>
                      </a:r>
                    </a:p>
                    <a:p>
                      <a:r>
                        <a:rPr lang="tr-TR" sz="2000" dirty="0" smtClean="0"/>
                        <a:t>Bazik bir temizleyiciyi kullandıktan sonra yanlış durulama sonrası kalan filmler</a:t>
                      </a:r>
                      <a:endParaRPr lang="tr-TR" sz="2000" dirty="0"/>
                    </a:p>
                  </a:txBody>
                  <a:tcPr/>
                </a:tc>
              </a:tr>
              <a:tr h="489653">
                <a:tc>
                  <a:txBody>
                    <a:bodyPr/>
                    <a:lstStyle/>
                    <a:p>
                      <a:r>
                        <a:rPr lang="tr-TR" sz="2000" dirty="0" smtClean="0"/>
                        <a:t>Organik</a:t>
                      </a:r>
                      <a:r>
                        <a:rPr lang="tr-TR" sz="2000" baseline="0" dirty="0" smtClean="0"/>
                        <a:t> Kirler</a:t>
                      </a:r>
                      <a:endParaRPr lang="tr-TR" sz="2000" dirty="0"/>
                    </a:p>
                  </a:txBody>
                  <a:tcPr/>
                </a:tc>
                <a:tc>
                  <a:txBody>
                    <a:bodyPr/>
                    <a:lstStyle/>
                    <a:p>
                      <a:r>
                        <a:rPr lang="tr-TR" sz="2000" dirty="0" smtClean="0"/>
                        <a:t>Gıda katmanları</a:t>
                      </a:r>
                    </a:p>
                    <a:p>
                      <a:r>
                        <a:rPr lang="tr-TR" sz="2000" dirty="0" smtClean="0"/>
                        <a:t>Petrol katmanları</a:t>
                      </a:r>
                    </a:p>
                    <a:p>
                      <a:r>
                        <a:rPr lang="tr-TR" sz="2000" dirty="0" smtClean="0"/>
                        <a:t>Petrol</a:t>
                      </a:r>
                      <a:r>
                        <a:rPr lang="tr-TR" sz="2000" baseline="0" dirty="0" smtClean="0"/>
                        <a:t> dışı katmanlar</a:t>
                      </a:r>
                      <a:endParaRPr lang="tr-TR" sz="2000" dirty="0"/>
                    </a:p>
                  </a:txBody>
                  <a:tcPr/>
                </a:tc>
                <a:tc>
                  <a:txBody>
                    <a:bodyPr/>
                    <a:lstStyle/>
                    <a:p>
                      <a:r>
                        <a:rPr lang="tr-TR" sz="2000" dirty="0" smtClean="0"/>
                        <a:t>Gıda kalıntıları</a:t>
                      </a:r>
                    </a:p>
                    <a:p>
                      <a:r>
                        <a:rPr lang="tr-TR" sz="2000" dirty="0" smtClean="0"/>
                        <a:t>Gres yağı ve diğer yağlama yağları, </a:t>
                      </a:r>
                    </a:p>
                    <a:p>
                      <a:r>
                        <a:rPr lang="tr-TR" sz="2000" dirty="0" smtClean="0"/>
                        <a:t>Hayvansal ve bitkisel</a:t>
                      </a:r>
                      <a:r>
                        <a:rPr lang="tr-TR" sz="2000" baseline="0" dirty="0" smtClean="0"/>
                        <a:t> yağlar</a:t>
                      </a:r>
                      <a:endParaRPr lang="tr-TR" sz="2000"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5200" b="1" dirty="0" smtClean="0">
                <a:effectLst>
                  <a:outerShdw blurRad="38100" dist="38100" dir="2700000" algn="tl">
                    <a:srgbClr val="000000">
                      <a:alpha val="43137"/>
                    </a:srgbClr>
                  </a:outerShdw>
                </a:effectLst>
              </a:rPr>
              <a:t>Kirler için Temizlik Bileşikleri</a:t>
            </a:r>
            <a:endParaRPr lang="tr-TR" sz="5200" b="1" dirty="0">
              <a:effectLst>
                <a:outerShdw blurRad="38100" dist="38100" dir="2700000" algn="tl">
                  <a:srgbClr val="000000">
                    <a:alpha val="43137"/>
                  </a:srgbClr>
                </a:outerShdw>
              </a:effectLst>
            </a:endParaRPr>
          </a:p>
        </p:txBody>
      </p:sp>
      <p:graphicFrame>
        <p:nvGraphicFramePr>
          <p:cNvPr id="4" name="3 İçerik Yer Tutucusu"/>
          <p:cNvGraphicFramePr>
            <a:graphicFrameLocks noGrp="1"/>
          </p:cNvGraphicFramePr>
          <p:nvPr>
            <p:ph idx="1"/>
          </p:nvPr>
        </p:nvGraphicFramePr>
        <p:xfrm>
          <a:off x="539552" y="2276872"/>
          <a:ext cx="8229600" cy="32004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tr-TR" sz="3200" b="1" dirty="0" smtClean="0"/>
                        <a:t>KİRİN </a:t>
                      </a:r>
                    </a:p>
                    <a:p>
                      <a:r>
                        <a:rPr lang="tr-TR" sz="3200" b="1" dirty="0" smtClean="0"/>
                        <a:t>TÜRÜ</a:t>
                      </a:r>
                      <a:endParaRPr lang="tr-TR" sz="3200" b="1" dirty="0"/>
                    </a:p>
                  </a:txBody>
                  <a:tcPr/>
                </a:tc>
                <a:tc>
                  <a:txBody>
                    <a:bodyPr/>
                    <a:lstStyle/>
                    <a:p>
                      <a:r>
                        <a:rPr lang="tr-TR" sz="3200" b="1" dirty="0" smtClean="0"/>
                        <a:t>GEREKLİ TEMİZLİK BİLEŞİKLERİ</a:t>
                      </a:r>
                      <a:endParaRPr lang="tr-TR" sz="3200" b="1" dirty="0"/>
                    </a:p>
                  </a:txBody>
                  <a:tcPr/>
                </a:tc>
              </a:tr>
              <a:tr h="370840">
                <a:tc>
                  <a:txBody>
                    <a:bodyPr/>
                    <a:lstStyle/>
                    <a:p>
                      <a:r>
                        <a:rPr lang="tr-TR" sz="3200" b="1" dirty="0" smtClean="0"/>
                        <a:t>ANORGANİK KİR</a:t>
                      </a:r>
                      <a:endParaRPr lang="tr-TR" sz="3200" b="1" dirty="0"/>
                    </a:p>
                  </a:txBody>
                  <a:tcPr/>
                </a:tc>
                <a:tc>
                  <a:txBody>
                    <a:bodyPr/>
                    <a:lstStyle/>
                    <a:p>
                      <a:r>
                        <a:rPr lang="tr-TR" sz="3200" b="1" dirty="0" smtClean="0"/>
                        <a:t>Asidik kimyasallar</a:t>
                      </a:r>
                      <a:endParaRPr lang="tr-TR" sz="3200" b="1" dirty="0"/>
                    </a:p>
                  </a:txBody>
                  <a:tcPr/>
                </a:tc>
              </a:tr>
              <a:tr h="370840">
                <a:tc>
                  <a:txBody>
                    <a:bodyPr/>
                    <a:lstStyle/>
                    <a:p>
                      <a:r>
                        <a:rPr lang="tr-TR" sz="3200" b="1" dirty="0" smtClean="0"/>
                        <a:t>ORGANİK KİR</a:t>
                      </a:r>
                    </a:p>
                    <a:p>
                      <a:r>
                        <a:rPr lang="tr-TR" sz="3200" b="1" dirty="0" smtClean="0"/>
                        <a:t>Petrol </a:t>
                      </a:r>
                      <a:r>
                        <a:rPr lang="tr-TR" sz="3200" b="1" baseline="0" dirty="0" smtClean="0"/>
                        <a:t> Katmanları</a:t>
                      </a:r>
                    </a:p>
                    <a:p>
                      <a:r>
                        <a:rPr lang="tr-TR" sz="3200" b="1" baseline="0" dirty="0" smtClean="0"/>
                        <a:t>Petrol Dışı Katmanlar</a:t>
                      </a:r>
                      <a:endParaRPr lang="tr-TR" sz="3200" b="1" dirty="0"/>
                    </a:p>
                  </a:txBody>
                  <a:tcPr/>
                </a:tc>
                <a:tc>
                  <a:txBody>
                    <a:bodyPr/>
                    <a:lstStyle/>
                    <a:p>
                      <a:endParaRPr lang="tr-TR" sz="3200" b="1" dirty="0" smtClean="0"/>
                    </a:p>
                    <a:p>
                      <a:r>
                        <a:rPr lang="tr-TR" sz="3200" b="1" dirty="0" err="1" smtClean="0"/>
                        <a:t>Solvent</a:t>
                      </a:r>
                      <a:r>
                        <a:rPr lang="tr-TR" sz="3200" b="1" dirty="0" smtClean="0"/>
                        <a:t> tipi kimyasallar</a:t>
                      </a:r>
                    </a:p>
                    <a:p>
                      <a:r>
                        <a:rPr lang="tr-TR" sz="3200" b="1" dirty="0" smtClean="0"/>
                        <a:t>Bazik kimyasallar</a:t>
                      </a:r>
                      <a:endParaRPr lang="tr-TR" sz="3200" b="1"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effectLst>
                  <a:outerShdw blurRad="38100" dist="38100" dir="2700000" algn="tl">
                    <a:srgbClr val="000000">
                      <a:alpha val="43137"/>
                    </a:srgbClr>
                  </a:outerShdw>
                </a:effectLst>
              </a:rPr>
              <a:t>YÜZEY ÖZELLİKLERİNİN </a:t>
            </a:r>
            <a:r>
              <a:rPr lang="tr-TR" b="1" smtClean="0">
                <a:effectLst>
                  <a:outerShdw blurRad="38100" dist="38100" dir="2700000" algn="tl">
                    <a:srgbClr val="000000">
                      <a:alpha val="43137"/>
                    </a:srgbClr>
                  </a:outerShdw>
                </a:effectLst>
              </a:rPr>
              <a:t>KİRLERİN </a:t>
            </a:r>
            <a:r>
              <a:rPr lang="tr-TR" b="1" smtClean="0">
                <a:effectLst>
                  <a:outerShdw blurRad="38100" dist="38100" dir="2700000" algn="tl">
                    <a:srgbClr val="000000">
                      <a:alpha val="43137"/>
                    </a:srgbClr>
                  </a:outerShdw>
                </a:effectLst>
              </a:rPr>
              <a:t>TUTUNMASINA </a:t>
            </a:r>
            <a:r>
              <a:rPr lang="tr-TR" b="1" dirty="0" smtClean="0">
                <a:effectLst>
                  <a:outerShdw blurRad="38100" dist="38100" dir="2700000" algn="tl">
                    <a:srgbClr val="000000">
                      <a:alpha val="43137"/>
                    </a:srgbClr>
                  </a:outerShdw>
                </a:effectLst>
              </a:rPr>
              <a:t>ETKİSİ</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600200"/>
            <a:ext cx="8229600" cy="5069160"/>
          </a:xfrm>
        </p:spPr>
        <p:txBody>
          <a:bodyPr>
            <a:normAutofit fontScale="85000" lnSpcReduction="20000"/>
          </a:bodyPr>
          <a:lstStyle/>
          <a:p>
            <a:pPr marL="269875" indent="-269875"/>
            <a:r>
              <a:rPr lang="tr-TR" dirty="0" smtClean="0"/>
              <a:t>Bir temizleme bileşimi ve temizleme yöntemi seçilirken yüzey özellikleri dikkate alınmalıdır. </a:t>
            </a:r>
          </a:p>
          <a:p>
            <a:pPr marL="269875" indent="-269875"/>
            <a:r>
              <a:rPr lang="tr-TR" dirty="0" smtClean="0"/>
              <a:t>Açıkça, kullanılan ekipman ve yapı malzemesi kir birikmesini ve temizleme gereksinimlerini etkiler. </a:t>
            </a:r>
          </a:p>
          <a:p>
            <a:pPr marL="269875" indent="-269875"/>
            <a:r>
              <a:rPr lang="tr-TR" dirty="0" smtClean="0"/>
              <a:t>Sağlık önlemleri uzmanları, gıda tesisindeki ekipman ve alanlarda kullanılan tüm yüzeyleri iyice bilmektedir ve hangi temizlik kimyasallarının yüzeylere saldıracağını bilmelidirler.</a:t>
            </a:r>
          </a:p>
          <a:p>
            <a:pPr marL="269875" indent="-269875"/>
            <a:r>
              <a:rPr lang="tr-TR" dirty="0" smtClean="0"/>
              <a:t>Yerel yönetim ekibi temizleme bileşiklerine ve yüzey kaplamalarına yabancıysa, kimyasalların ve sıhhileştirme prosedürlerinin tavsiye edilmesi de dahil olmak üzere teknik yardım sağlamak için bir danışman veya temizlik bileşiklerinin saygın </a:t>
            </a:r>
            <a:r>
              <a:rPr lang="tr-TR" smtClean="0"/>
              <a:t>bir tedarikçisini </a:t>
            </a:r>
            <a:r>
              <a:rPr lang="tr-TR" dirty="0" smtClean="0"/>
              <a:t>aranmalıdır.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effectLst>
                  <a:outerShdw blurRad="38100" dist="38100" dir="2700000" algn="tl">
                    <a:srgbClr val="000000">
                      <a:alpha val="43137"/>
                    </a:srgbClr>
                  </a:outerShdw>
                </a:effectLst>
              </a:rPr>
              <a:t>Temizlik Kimyasalları</a:t>
            </a:r>
            <a:endParaRPr lang="tr-TR" dirty="0"/>
          </a:p>
        </p:txBody>
      </p:sp>
      <p:sp>
        <p:nvSpPr>
          <p:cNvPr id="3" name="2 İçerik Yer Tutucusu"/>
          <p:cNvSpPr>
            <a:spLocks noGrp="1"/>
          </p:cNvSpPr>
          <p:nvPr>
            <p:ph idx="1"/>
          </p:nvPr>
        </p:nvSpPr>
        <p:spPr>
          <a:xfrm>
            <a:off x="357158" y="1357298"/>
            <a:ext cx="8572560" cy="5286412"/>
          </a:xfrm>
        </p:spPr>
        <p:txBody>
          <a:bodyPr>
            <a:normAutofit fontScale="62500" lnSpcReduction="20000"/>
          </a:bodyPr>
          <a:lstStyle/>
          <a:p>
            <a:r>
              <a:rPr lang="tr-TR" dirty="0" smtClean="0"/>
              <a:t>Temizlik kimyasalları, zemin ve duvar yıkama, yüksek basınçlı yıkama ve yerinde temizlik (</a:t>
            </a:r>
            <a:r>
              <a:rPr lang="tr-TR" dirty="0" err="1" smtClean="0">
                <a:solidFill>
                  <a:srgbClr val="FF0000"/>
                </a:solidFill>
              </a:rPr>
              <a:t>C</a:t>
            </a:r>
            <a:r>
              <a:rPr lang="tr-TR" dirty="0" err="1" smtClean="0"/>
              <a:t>leaning</a:t>
            </a:r>
            <a:r>
              <a:rPr lang="tr-TR" dirty="0" smtClean="0"/>
              <a:t> </a:t>
            </a:r>
            <a:r>
              <a:rPr lang="tr-TR" dirty="0" err="1" smtClean="0">
                <a:solidFill>
                  <a:srgbClr val="FF0000"/>
                </a:solidFill>
              </a:rPr>
              <a:t>I</a:t>
            </a:r>
            <a:r>
              <a:rPr lang="tr-TR" dirty="0" err="1" smtClean="0"/>
              <a:t>n</a:t>
            </a:r>
            <a:r>
              <a:rPr lang="tr-TR" dirty="0" smtClean="0"/>
              <a:t> </a:t>
            </a:r>
            <a:r>
              <a:rPr lang="tr-TR" dirty="0" err="1" smtClean="0">
                <a:solidFill>
                  <a:srgbClr val="FF0000"/>
                </a:solidFill>
              </a:rPr>
              <a:t>P</a:t>
            </a:r>
            <a:r>
              <a:rPr lang="tr-TR" dirty="0" err="1" smtClean="0"/>
              <a:t>lace</a:t>
            </a:r>
            <a:r>
              <a:rPr lang="tr-TR" dirty="0" smtClean="0"/>
              <a:t>-</a:t>
            </a:r>
            <a:r>
              <a:rPr lang="tr-TR" dirty="0" smtClean="0">
                <a:solidFill>
                  <a:srgbClr val="FF0000"/>
                </a:solidFill>
              </a:rPr>
              <a:t>CIP</a:t>
            </a:r>
            <a:r>
              <a:rPr lang="tr-TR" dirty="0" smtClean="0"/>
              <a:t>) gibi özel amaçlar için kullanılan bileşiklerdir.</a:t>
            </a:r>
          </a:p>
          <a:p>
            <a:r>
              <a:rPr lang="tr-TR" dirty="0" smtClean="0"/>
              <a:t>İyi bir temizlik kimyasalı;</a:t>
            </a:r>
          </a:p>
          <a:p>
            <a:pPr lvl="1"/>
            <a:r>
              <a:rPr lang="tr-TR" dirty="0" smtClean="0"/>
              <a:t>Ekonomik olmalı</a:t>
            </a:r>
          </a:p>
          <a:p>
            <a:pPr lvl="1"/>
            <a:r>
              <a:rPr lang="tr-TR" dirty="0" smtClean="0"/>
              <a:t>Saklama kararlılığı yüksek olmalı</a:t>
            </a:r>
          </a:p>
          <a:p>
            <a:pPr lvl="1"/>
            <a:r>
              <a:rPr lang="tr-TR" dirty="0" smtClean="0"/>
              <a:t>Kolayca tam olarak çözünebilmeli</a:t>
            </a:r>
          </a:p>
          <a:p>
            <a:pPr lvl="1"/>
            <a:r>
              <a:rPr lang="tr-TR" dirty="0" err="1" smtClean="0"/>
              <a:t>Toksik</a:t>
            </a:r>
            <a:r>
              <a:rPr lang="tr-TR" dirty="0" smtClean="0"/>
              <a:t> ve aşındırıcı olmamalı</a:t>
            </a:r>
          </a:p>
          <a:p>
            <a:pPr lvl="1"/>
            <a:r>
              <a:rPr lang="tr-TR" dirty="0" smtClean="0"/>
              <a:t>Topaklanmamalı ve</a:t>
            </a:r>
          </a:p>
          <a:p>
            <a:pPr lvl="1"/>
            <a:r>
              <a:rPr lang="tr-TR" dirty="0" smtClean="0"/>
              <a:t>Tozlaşmamalıdır.</a:t>
            </a:r>
          </a:p>
          <a:p>
            <a:r>
              <a:rPr lang="tr-TR" dirty="0" smtClean="0"/>
              <a:t>Temizlik kimyasalları uygulanacağı alan ve kullanılan ekipmanlara göre değişir.</a:t>
            </a:r>
          </a:p>
          <a:p>
            <a:r>
              <a:rPr lang="tr-TR" dirty="0" smtClean="0"/>
              <a:t>Tatmin edici bir temizlik amacıyla bir temizleme karışımı oluşturmak için temizlik kimyasallarının seçimi, uzmanlık ve teknik bilgi gerektirir.</a:t>
            </a:r>
          </a:p>
          <a:p>
            <a:r>
              <a:rPr lang="tr-TR" dirty="0" smtClean="0"/>
              <a:t>Temizlik kimyasallarının seçimini belirleyen en önemli kriterler; </a:t>
            </a:r>
          </a:p>
          <a:p>
            <a:pPr lvl="1"/>
            <a:r>
              <a:rPr lang="tr-TR" dirty="0" smtClean="0"/>
              <a:t>Temizlenecek kirin doğası,</a:t>
            </a:r>
          </a:p>
          <a:p>
            <a:pPr lvl="1"/>
            <a:r>
              <a:rPr lang="tr-TR" dirty="0" smtClean="0"/>
              <a:t>Suyun  Özellikleri,</a:t>
            </a:r>
          </a:p>
          <a:p>
            <a:pPr lvl="1"/>
            <a:r>
              <a:rPr lang="tr-TR" dirty="0" smtClean="0"/>
              <a:t>Temizlenecek ekipmanların veya alanın özellikleri ve </a:t>
            </a:r>
          </a:p>
          <a:p>
            <a:pPr lvl="1"/>
            <a:r>
              <a:rPr lang="tr-TR" dirty="0" smtClean="0"/>
              <a:t>Uygulanacak temizlik </a:t>
            </a:r>
            <a:r>
              <a:rPr lang="tr-TR" dirty="0" err="1" smtClean="0"/>
              <a:t>metotodudur</a:t>
            </a:r>
            <a:r>
              <a:rPr lang="tr-TR" dirty="0" smtClean="0"/>
              <a:t>.</a:t>
            </a:r>
          </a:p>
          <a:p>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778098"/>
          </a:xfrm>
        </p:spPr>
        <p:txBody>
          <a:bodyPr>
            <a:normAutofit/>
          </a:bodyPr>
          <a:lstStyle/>
          <a:p>
            <a:r>
              <a:rPr lang="tr-TR" b="1" dirty="0" smtClean="0">
                <a:effectLst>
                  <a:outerShdw blurRad="38100" dist="38100" dir="2700000" algn="tl">
                    <a:srgbClr val="000000">
                      <a:alpha val="43137"/>
                    </a:srgbClr>
                  </a:outerShdw>
                </a:effectLst>
              </a:rPr>
              <a:t>Kirin Özellikleri</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052736"/>
            <a:ext cx="8229600" cy="5544615"/>
          </a:xfrm>
        </p:spPr>
        <p:txBody>
          <a:bodyPr>
            <a:normAutofit fontScale="77500" lnSpcReduction="20000"/>
          </a:bodyPr>
          <a:lstStyle/>
          <a:p>
            <a:pPr>
              <a:buNone/>
            </a:pPr>
            <a:r>
              <a:rPr lang="tr-TR" b="1" dirty="0" smtClean="0"/>
              <a:t>	</a:t>
            </a:r>
            <a:r>
              <a:rPr lang="tr-TR" sz="4200" b="1" dirty="0" smtClean="0">
                <a:solidFill>
                  <a:srgbClr val="FF0000"/>
                </a:solidFill>
              </a:rPr>
              <a:t>Kimyasal Kirler:</a:t>
            </a:r>
            <a:endParaRPr lang="tr-TR" b="1" dirty="0" smtClean="0">
              <a:solidFill>
                <a:srgbClr val="FF0000"/>
              </a:solidFill>
            </a:endParaRPr>
          </a:p>
          <a:p>
            <a:r>
              <a:rPr lang="tr-TR" dirty="0" smtClean="0"/>
              <a:t>Gıdalarda bulunabilen kimyasal kirler; gıda üretim ve hazırlama alanlarında kullanılan temizlik kimyasalları, dezenfektanlar, böcek ve kemirgen zehirleri ile çalışanların kullandıkları deodorantlar, makyaj malzemeleri ve oda spreyleridir.</a:t>
            </a:r>
          </a:p>
          <a:p>
            <a:r>
              <a:rPr lang="tr-TR" dirty="0" smtClean="0"/>
              <a:t>Bu maddeler, kullanılan ekipmanları, kapları ve yüzeyleri kirleterek gıdalara bulaşabilirler.</a:t>
            </a:r>
          </a:p>
          <a:p>
            <a:r>
              <a:rPr lang="tr-TR" dirty="0" smtClean="0"/>
              <a:t>Kimyasal kirlenme, üretim ve temizlik personelleri için sıkı bir temizlik prosedürü oluşturarak önlenebilir.</a:t>
            </a:r>
          </a:p>
          <a:p>
            <a:r>
              <a:rPr lang="tr-TR" dirty="0" smtClean="0"/>
              <a:t>Ayrıca, bu önlemlere ilave olarak çalışanların kişisel hijyenleri de önemlidir.</a:t>
            </a:r>
          </a:p>
          <a:p>
            <a:r>
              <a:rPr lang="tr-TR" b="1" dirty="0" smtClean="0">
                <a:solidFill>
                  <a:srgbClr val="FF0000"/>
                </a:solidFill>
              </a:rPr>
              <a:t>Fiziksel Kirler:</a:t>
            </a:r>
          </a:p>
          <a:p>
            <a:r>
              <a:rPr lang="tr-TR" dirty="0" smtClean="0"/>
              <a:t>Fiziksel kir, gıda üretim veya servisi yapılan tesislerde; tezgahlarda, ekipmanlarda veya kaplarda bulunan üç boyutlu, organik veya inorganik bir partiküldür.</a:t>
            </a:r>
          </a:p>
          <a:p>
            <a:endParaRPr lang="tr-TR" dirty="0" smtClean="0"/>
          </a:p>
          <a:p>
            <a:endParaRPr lang="tr-TR" dirty="0" smtClean="0"/>
          </a:p>
          <a:p>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6632"/>
            <a:ext cx="8229600" cy="922114"/>
          </a:xfrm>
        </p:spPr>
        <p:txBody>
          <a:bodyPr/>
          <a:lstStyle/>
          <a:p>
            <a:r>
              <a:rPr lang="tr-TR" b="1" dirty="0" smtClean="0">
                <a:effectLst>
                  <a:outerShdw blurRad="38100" dist="38100" dir="2700000" algn="tl">
                    <a:srgbClr val="000000">
                      <a:alpha val="43137"/>
                    </a:srgbClr>
                  </a:outerShdw>
                </a:effectLst>
              </a:rPr>
              <a:t>Kirlerin Sınıflandırılması</a:t>
            </a:r>
            <a:endParaRPr lang="tr-TR" dirty="0"/>
          </a:p>
        </p:txBody>
      </p:sp>
      <p:sp>
        <p:nvSpPr>
          <p:cNvPr id="3" name="2 İçerik Yer Tutucusu"/>
          <p:cNvSpPr>
            <a:spLocks noGrp="1"/>
          </p:cNvSpPr>
          <p:nvPr>
            <p:ph idx="1"/>
          </p:nvPr>
        </p:nvSpPr>
        <p:spPr>
          <a:xfrm>
            <a:off x="395536" y="1268760"/>
            <a:ext cx="8291264" cy="5069160"/>
          </a:xfrm>
        </p:spPr>
        <p:txBody>
          <a:bodyPr>
            <a:normAutofit fontScale="92500" lnSpcReduction="20000"/>
          </a:bodyPr>
          <a:lstStyle/>
          <a:p>
            <a:pPr>
              <a:buNone/>
            </a:pPr>
            <a:r>
              <a:rPr lang="tr-TR" sz="3600" b="1" dirty="0" smtClean="0"/>
              <a:t>	Kirler temelde şu şekilde sınıflandırılırlar:</a:t>
            </a:r>
          </a:p>
          <a:p>
            <a:r>
              <a:rPr lang="tr-TR" sz="3600" dirty="0" smtClean="0"/>
              <a:t>Suda veya diğer çözücülerde çözünebilen kirler</a:t>
            </a:r>
          </a:p>
          <a:p>
            <a:r>
              <a:rPr lang="tr-TR" sz="3600" dirty="0" smtClean="0"/>
              <a:t>Temizlik çözeltileri ile çözünebilen kirler</a:t>
            </a:r>
          </a:p>
          <a:p>
            <a:pPr lvl="1"/>
            <a:r>
              <a:rPr lang="tr-TR" sz="3200" dirty="0" smtClean="0"/>
              <a:t>Asidik çözeltilerde çözünebilen kirler</a:t>
            </a:r>
          </a:p>
          <a:p>
            <a:pPr lvl="1"/>
            <a:r>
              <a:rPr lang="tr-TR" sz="3200" dirty="0" smtClean="0"/>
              <a:t>Bazik çözeltilerde çözünebilen kirler</a:t>
            </a:r>
          </a:p>
          <a:p>
            <a:r>
              <a:rPr lang="tr-TR" sz="3600" dirty="0" smtClean="0"/>
              <a:t>Temizlik çözeltileri ile çözünemeyen kirler</a:t>
            </a:r>
          </a:p>
          <a:p>
            <a:r>
              <a:rPr lang="tr-TR" sz="3600" dirty="0" smtClean="0"/>
              <a:t>Kirler ayrıca kimyasal yapılarına göre de sınıflandırılırlar:</a:t>
            </a:r>
          </a:p>
          <a:p>
            <a:pPr lvl="1"/>
            <a:r>
              <a:rPr lang="tr-TR" dirty="0" smtClean="0"/>
              <a:t>Anorganik kirler</a:t>
            </a:r>
          </a:p>
          <a:p>
            <a:pPr lvl="1"/>
            <a:r>
              <a:rPr lang="tr-TR" dirty="0" smtClean="0"/>
              <a:t>Organik kirler</a:t>
            </a:r>
          </a:p>
          <a:p>
            <a:endParaRPr lang="tr-TR"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effectLst>
                  <a:outerShdw blurRad="38100" dist="38100" dir="2700000" algn="tl">
                    <a:srgbClr val="000000">
                      <a:alpha val="43137"/>
                    </a:srgbClr>
                  </a:outerShdw>
                </a:effectLst>
              </a:rPr>
              <a:t>Asidik Çözeltilerde Çözünebilen Kirler</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600200"/>
            <a:ext cx="8229600" cy="4853136"/>
          </a:xfrm>
        </p:spPr>
        <p:txBody>
          <a:bodyPr>
            <a:normAutofit fontScale="47500" lnSpcReduction="20000"/>
          </a:bodyPr>
          <a:lstStyle/>
          <a:p>
            <a:pPr marL="360363" lvl="1" indent="-360363">
              <a:buFont typeface="Arial" pitchFamily="34" charset="0"/>
              <a:buChar char="•"/>
            </a:pPr>
            <a:r>
              <a:rPr lang="tr-TR" sz="3900" dirty="0" smtClean="0"/>
              <a:t>Bu kirler, musluk suyunda ve bir temizleme bileşiği içermeyen diğer çözücüler içerisinde çözülür. Birçok inorganik tuz, şeker, nişasta ve mineral içerirler. </a:t>
            </a:r>
          </a:p>
          <a:p>
            <a:pPr marL="360363" lvl="1" indent="-360363">
              <a:buFont typeface="Arial" pitchFamily="34" charset="0"/>
              <a:buChar char="•"/>
            </a:pPr>
            <a:r>
              <a:rPr lang="tr-TR" sz="3900" dirty="0" smtClean="0"/>
              <a:t>Bu türden kirler teknik bir problem oluşturmazlar, çünkü bu atıkların uzaklaştırılması, sadece çözünme eylemidir.</a:t>
            </a:r>
          </a:p>
          <a:p>
            <a:pPr marL="360363" lvl="1" indent="-360363">
              <a:buFont typeface="Arial" pitchFamily="34" charset="0"/>
              <a:buChar char="•"/>
            </a:pPr>
            <a:r>
              <a:rPr lang="tr-TR" sz="3900" dirty="0" smtClean="0"/>
              <a:t>Bu tür kirler </a:t>
            </a:r>
            <a:r>
              <a:rPr lang="tr-TR" sz="3900" dirty="0" err="1" smtClean="0"/>
              <a:t>pH</a:t>
            </a:r>
            <a:r>
              <a:rPr lang="tr-TR" sz="3900" dirty="0" smtClean="0"/>
              <a:t> 7.0 değerinde asidik çözeltilerde çözünür. Tortular, oksitlenmiş demir (pas), çinko karbonatlar, kalsiyum oksalatlar, paslanmaz çelik üzerindeki metal oksitler (demir ve çinko), su taşı (çeşitli reaksiyonlar</a:t>
            </a:r>
          </a:p>
          <a:p>
            <a:pPr marL="360363" lvl="1" indent="-360363">
              <a:buFont typeface="Arial" pitchFamily="34" charset="0"/>
              <a:buChar char="•"/>
            </a:pPr>
            <a:r>
              <a:rPr lang="tr-TR" sz="3900" dirty="0" smtClean="0"/>
              <a:t>Sert su skalası (kalsiyum ve magnezyum karbonatlar) ve süt taşı (bir suyun taşı ve süt filmi etkileşimi, bir metal yüzey üzerinde ısı ile çökeltilir). Alkali çözünür kirler 7.0'dan yüksek </a:t>
            </a:r>
            <a:r>
              <a:rPr lang="tr-TR" sz="3900" dirty="0" err="1" smtClean="0"/>
              <a:t>pH'lı</a:t>
            </a:r>
            <a:r>
              <a:rPr lang="tr-TR" sz="3900" dirty="0" smtClean="0"/>
              <a:t> bazik ortamlardır. Yağlı</a:t>
            </a:r>
          </a:p>
          <a:p>
            <a:pPr marL="360363" lvl="1" indent="-360363">
              <a:buFont typeface="Arial" pitchFamily="34" charset="0"/>
              <a:buChar char="•"/>
            </a:pPr>
            <a:r>
              <a:rPr lang="tr-TR" sz="3900" dirty="0" smtClean="0"/>
              <a:t>Asitler, kan, proteinler ve diğer organik çökelti alkalin bir çözelti ile çözülür. Alkalin koşullar altında, bir sabun sabun oluşturmak için alkali ile reaksiyona girer. Bu tepkimeye sabunlaştırma denir. Reaksiyondan oluşan sabun çözünür ve kalan kir için bir çözündürücü ve </a:t>
            </a:r>
            <a:r>
              <a:rPr lang="tr-TR" sz="3900" dirty="0" err="1" smtClean="0"/>
              <a:t>dispersan</a:t>
            </a:r>
            <a:r>
              <a:rPr lang="tr-TR" sz="3900" dirty="0" smtClean="0"/>
              <a:t> olarak işlev görür.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effectLst>
                  <a:outerShdw blurRad="38100" dist="38100" dir="2700000" algn="tl">
                    <a:srgbClr val="000000">
                      <a:alpha val="43137"/>
                    </a:srgbClr>
                  </a:outerShdw>
                </a:effectLst>
              </a:rPr>
              <a:t>Suda Veya Diğer Çözücülerde Çözünebilen Kirler</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lstStyle/>
          <a:p>
            <a:r>
              <a:rPr lang="tr-TR" dirty="0" smtClean="0"/>
              <a:t>Bu kirler musluk suyunda ve bir temizleme bileşiği içermeyen diğer çözücüler içerisinde çözülür. </a:t>
            </a:r>
          </a:p>
          <a:p>
            <a:r>
              <a:rPr lang="tr-TR" dirty="0" smtClean="0"/>
              <a:t>Birçok inorganik tuz, şeker, nişasta ve mineral içerirler. </a:t>
            </a:r>
          </a:p>
          <a:p>
            <a:r>
              <a:rPr lang="tr-TR" dirty="0" smtClean="0"/>
              <a:t>Bu türden kirler teknik bir problem oluşturmazlar, çünkü bu atıklar sadece çözünme işlemi ile kolayca temizlenebilirler.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Autofit/>
          </a:bodyPr>
          <a:lstStyle/>
          <a:p>
            <a:r>
              <a:rPr lang="tr-TR" sz="3600" b="1" dirty="0" smtClean="0">
                <a:effectLst>
                  <a:outerShdw blurRad="38100" dist="38100" dir="2700000" algn="tl">
                    <a:srgbClr val="000000">
                      <a:alpha val="43137"/>
                    </a:srgbClr>
                  </a:outerShdw>
                </a:effectLst>
              </a:rPr>
              <a:t/>
            </a:r>
            <a:br>
              <a:rPr lang="tr-TR" sz="3600" b="1" dirty="0" smtClean="0">
                <a:effectLst>
                  <a:outerShdw blurRad="38100" dist="38100" dir="2700000" algn="tl">
                    <a:srgbClr val="000000">
                      <a:alpha val="43137"/>
                    </a:srgbClr>
                  </a:outerShdw>
                </a:effectLst>
              </a:rPr>
            </a:br>
            <a:r>
              <a:rPr lang="tr-TR" sz="3600" b="1" dirty="0" smtClean="0">
                <a:effectLst>
                  <a:outerShdw blurRad="38100" dist="38100" dir="2700000" algn="tl">
                    <a:srgbClr val="000000">
                      <a:alpha val="43137"/>
                    </a:srgbClr>
                  </a:outerShdw>
                </a:effectLst>
              </a:rPr>
              <a:t>Temizlik Çözeltileri İle Çözünebilen Kirler</a:t>
            </a:r>
            <a:br>
              <a:rPr lang="tr-TR" sz="3600" b="1" dirty="0" smtClean="0">
                <a:effectLst>
                  <a:outerShdw blurRad="38100" dist="38100" dir="2700000" algn="tl">
                    <a:srgbClr val="000000">
                      <a:alpha val="43137"/>
                    </a:srgbClr>
                  </a:outerShdw>
                </a:effectLst>
              </a:rPr>
            </a:br>
            <a:endParaRPr lang="tr-TR" sz="3600"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323528" y="1124744"/>
            <a:ext cx="8568952" cy="5544616"/>
          </a:xfrm>
        </p:spPr>
        <p:txBody>
          <a:bodyPr>
            <a:noAutofit/>
          </a:bodyPr>
          <a:lstStyle/>
          <a:p>
            <a:r>
              <a:rPr lang="tr-TR" sz="2300" dirty="0" smtClean="0"/>
              <a:t>Depozitolar, oksitlenmiş demir (pas), çinko karbonatlar, kalsiyum oksalatlar, paslanmaz çelik üzerindeki metal oksitler (demir ve çinko), su taşı (çeşitli alkalin temizleyiciler arasındaki reaksiyon ve karbonat sertliğine sahip olmayan suyun kimyasal bileşenleri) filmleri, sert su skalası Kalsiyum ve magnezyum karbonatlar) ve süt taşı (bir metal yüzeyinde ısı ile çökelen su taşı ve süt filminin etkileşimi sonucu oluşur). </a:t>
            </a:r>
          </a:p>
          <a:p>
            <a:r>
              <a:rPr lang="tr-TR" sz="2300" dirty="0" smtClean="0"/>
              <a:t>Asitte çözünür kirler </a:t>
            </a:r>
            <a:r>
              <a:rPr lang="tr-TR" sz="2300" dirty="0" err="1" smtClean="0"/>
              <a:t>pH</a:t>
            </a:r>
            <a:r>
              <a:rPr lang="tr-TR" sz="2300" dirty="0" smtClean="0"/>
              <a:t> 7.0 değerinde asidik çözeltilerde çözünür. Bazda çözünür kirler 7.0'dan yüksek </a:t>
            </a:r>
            <a:r>
              <a:rPr lang="tr-TR" sz="2300" dirty="0" err="1" smtClean="0"/>
              <a:t>pH'lı</a:t>
            </a:r>
            <a:r>
              <a:rPr lang="tr-TR" sz="2300" dirty="0" smtClean="0"/>
              <a:t> bazik ortamlardır. </a:t>
            </a:r>
          </a:p>
          <a:p>
            <a:r>
              <a:rPr lang="tr-TR" sz="2300" dirty="0" smtClean="0"/>
              <a:t>Yağ asitleri, kan, proteinler ve diğer organik çökelti alkalin bir çözelti ile çözülür. Alkalin koşullar altında bir yağ, sabun oluşturmak için alkali ile reaksiyona girer.  Bu tepkimeye sabunlaştırma denir.</a:t>
            </a:r>
          </a:p>
          <a:p>
            <a:r>
              <a:rPr lang="tr-TR" sz="2300" dirty="0" smtClean="0"/>
              <a:t>Reaksiyondan oluşan sabun suda çözünür bir temizlik maddesidir ve su ile temizlikten sonra kalan kirler için bir çözündürücü ve </a:t>
            </a:r>
            <a:r>
              <a:rPr lang="tr-TR" sz="2300" dirty="0" err="1" smtClean="0"/>
              <a:t>dispersan</a:t>
            </a:r>
            <a:r>
              <a:rPr lang="tr-TR" sz="2300" dirty="0" smtClean="0"/>
              <a:t> olarak işlev görür.</a:t>
            </a:r>
            <a:endParaRPr lang="tr-TR" sz="2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a:bodyPr>
          <a:lstStyle/>
          <a:p>
            <a:r>
              <a:rPr lang="tr-TR" sz="3600" b="1" dirty="0" smtClean="0">
                <a:effectLst>
                  <a:outerShdw blurRad="38100" dist="38100" dir="2700000" algn="tl">
                    <a:srgbClr val="000000">
                      <a:alpha val="43137"/>
                    </a:srgbClr>
                  </a:outerShdw>
                </a:effectLst>
              </a:rPr>
              <a:t>Temizlik Çözeltileri İle Çözünemeyen Kirler</a:t>
            </a:r>
          </a:p>
        </p:txBody>
      </p:sp>
      <p:sp>
        <p:nvSpPr>
          <p:cNvPr id="3" name="2 İçerik Yer Tutucusu"/>
          <p:cNvSpPr>
            <a:spLocks noGrp="1"/>
          </p:cNvSpPr>
          <p:nvPr>
            <p:ph idx="1"/>
          </p:nvPr>
        </p:nvSpPr>
        <p:spPr>
          <a:xfrm>
            <a:off x="323528" y="1412776"/>
            <a:ext cx="8424936" cy="5040560"/>
          </a:xfrm>
        </p:spPr>
        <p:txBody>
          <a:bodyPr>
            <a:normAutofit fontScale="70000" lnSpcReduction="20000"/>
          </a:bodyPr>
          <a:lstStyle/>
          <a:p>
            <a:r>
              <a:rPr lang="tr-TR" dirty="0" smtClean="0"/>
              <a:t>Bu kirler, normal temizleme solüsyonları aralığında çözünmez. Önce tutturulmuş oldukları yüzeyden gevşetilmeli ve daha sonra temizleme çözeltisi uygulanmalıdır. </a:t>
            </a:r>
          </a:p>
          <a:p>
            <a:r>
              <a:rPr lang="tr-TR" dirty="0" smtClean="0"/>
              <a:t>İnorganik kir katmanlarının giderilmesi için asit temizleme bileşiği en uygundur. Bir alkalin temizleyici, organik birikimleri uzaklaştırmada daha etkilidir. </a:t>
            </a:r>
          </a:p>
          <a:p>
            <a:r>
              <a:rPr lang="tr-TR" dirty="0" smtClean="0"/>
              <a:t>Bu sınıflar alt bölümlere ayrılmışsa, her bir kir türünün özelliklerini ve en etkili temizleme bileşimini belirlemek daha kolaydır. </a:t>
            </a:r>
          </a:p>
          <a:p>
            <a:r>
              <a:rPr lang="tr-TR" dirty="0" smtClean="0"/>
              <a:t>Kir katmanları karakteristik olarak kompleks niteliktedir ve organik kirler inorganik kirlerin birikimi ile korunaklı hale gelerek daha da karmaşık bir hal alır ve bunun tersi de geçerlidir. </a:t>
            </a:r>
          </a:p>
          <a:p>
            <a:r>
              <a:rPr lang="tr-TR" dirty="0" smtClean="0"/>
              <a:t>Bu sebeple, kirin tortulaşmasını etkin bir şekilde önlemek için, kirin türünü doğru olarak belirlemek ve en etkili temizleme bileşiğini veya bileşik kombinasyonlarını kullanma çok önemlidir. </a:t>
            </a:r>
          </a:p>
          <a:p>
            <a:r>
              <a:rPr lang="tr-TR" dirty="0" smtClean="0"/>
              <a:t>İnorganik ve organik kirlerin bir kombinasyonunu çıkarmak için birden fazla temizleme bileşiği içeren iki aşamalı bir temizleme prosedürünü kullanmak gereklidir.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02630"/>
            <a:ext cx="8229600" cy="850106"/>
          </a:xfrm>
        </p:spPr>
        <p:txBody>
          <a:bodyPr>
            <a:normAutofit fontScale="90000"/>
          </a:bodyPr>
          <a:lstStyle/>
          <a:p>
            <a:r>
              <a:rPr lang="tr-TR" b="1" dirty="0" smtClean="0">
                <a:effectLst>
                  <a:outerShdw blurRad="38100" dist="38100" dir="2700000" algn="tl">
                    <a:srgbClr val="000000">
                      <a:alpha val="43137"/>
                    </a:srgbClr>
                  </a:outerShdw>
                </a:effectLst>
              </a:rPr>
              <a:t>Kir Katmanlarının Kimyasal Özellikleri</a:t>
            </a:r>
            <a:endParaRPr lang="tr-TR"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251520" y="1196752"/>
            <a:ext cx="8640960" cy="5589240"/>
          </a:xfrm>
        </p:spPr>
        <p:txBody>
          <a:bodyPr>
            <a:normAutofit fontScale="77500" lnSpcReduction="20000"/>
          </a:bodyPr>
          <a:lstStyle/>
          <a:p>
            <a:pPr marL="269875" indent="-269875"/>
            <a:r>
              <a:rPr lang="tr-TR" dirty="0" smtClean="0"/>
              <a:t>Yüzeye tutunmanın kimyasal özellikleri, kirin yüzey gerilimi, ıslatma gücü ve </a:t>
            </a:r>
            <a:r>
              <a:rPr lang="tr-TR" dirty="0" err="1" smtClean="0"/>
              <a:t>tutunulan</a:t>
            </a:r>
            <a:r>
              <a:rPr lang="tr-TR" dirty="0" smtClean="0"/>
              <a:t> yüzey ile kimyasal </a:t>
            </a:r>
            <a:r>
              <a:rPr lang="tr-TR" dirty="0" err="1" smtClean="0"/>
              <a:t>reaktivitesi</a:t>
            </a:r>
            <a:r>
              <a:rPr lang="tr-TR" dirty="0" smtClean="0"/>
              <a:t> gibi kimyasal; ve parçacık boyutu, şekli ve yoğunluğu dahil olmak üzere fiziksel özelliklerinden etkilenir. </a:t>
            </a:r>
          </a:p>
          <a:p>
            <a:pPr marL="269875" indent="-269875"/>
            <a:r>
              <a:rPr lang="tr-TR" dirty="0" smtClean="0"/>
              <a:t>Bazı kirler yapışma kuvvetleri veya dağılma kuvvetleri ile bir yüzeye tutulur. Bazı kirler ise yüzeye, emilen parçacıkların yüzey etkinliği ile bağlanır. Kirin yüzey enerjisini düşüren ve daha sonra zemin ile </a:t>
            </a:r>
            <a:r>
              <a:rPr lang="tr-TR" dirty="0" err="1" smtClean="0"/>
              <a:t>tutunulan</a:t>
            </a:r>
            <a:r>
              <a:rPr lang="tr-TR" dirty="0" smtClean="0"/>
              <a:t> yüzey arasındaki bağı zayıflatan bir yüzey aktif madde tarafından </a:t>
            </a:r>
            <a:r>
              <a:rPr lang="tr-TR" dirty="0" err="1" smtClean="0"/>
              <a:t>adsorpsiyon</a:t>
            </a:r>
            <a:r>
              <a:rPr lang="tr-TR" dirty="0" smtClean="0"/>
              <a:t> kuvvetlerinin üstesinden gelinmelidir.</a:t>
            </a:r>
          </a:p>
          <a:p>
            <a:pPr marL="269875" indent="-269875"/>
            <a:r>
              <a:rPr lang="tr-TR" dirty="0" smtClean="0"/>
              <a:t>Kirin fiziksel özellikleri, doğrudan çevre nemi ve temas zamanı ile ilgili olan yapışma mukavemetini de etkileyebilir. Yapışma kuvvetleri geometrik şekil, parçacık boyutu, yüzey düzensizlikleri ve plastik özelliklere de bağlıdır. </a:t>
            </a:r>
          </a:p>
          <a:p>
            <a:pPr marL="269875" indent="-269875"/>
            <a:r>
              <a:rPr lang="tr-TR" dirty="0" smtClean="0"/>
              <a:t>Düzensiz yüzeylerdeki ve çatlaklardaki mekanik tutsaklıklar, ekipmanın ve diğer yüzeylerin üzerine kirler birikmesine katkıda bulunur.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904</TotalTime>
  <Words>873</Words>
  <Application>Microsoft Office PowerPoint</Application>
  <PresentationFormat>Ekran Gösterisi (4:3)</PresentationFormat>
  <Paragraphs>137</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TEMİZLİK KİMYASALLARI</vt:lpstr>
      <vt:lpstr>Temizlik Kimyasalları</vt:lpstr>
      <vt:lpstr>Kirin Özellikleri</vt:lpstr>
      <vt:lpstr>Kirlerin Sınıflandırılması</vt:lpstr>
      <vt:lpstr>Asidik Çözeltilerde Çözünebilen Kirler</vt:lpstr>
      <vt:lpstr>Suda Veya Diğer Çözücülerde Çözünebilen Kirler</vt:lpstr>
      <vt:lpstr> Temizlik Çözeltileri İle Çözünebilen Kirler </vt:lpstr>
      <vt:lpstr>Temizlik Çözeltileri İle Çözünemeyen Kirler</vt:lpstr>
      <vt:lpstr>Kir Katmanlarının Kimyasal Özellikleri</vt:lpstr>
      <vt:lpstr>ÇEŞİTLİ KİRLERİN ÇÖZÜNÜRLÜK ÖZELLİKLERİ</vt:lpstr>
      <vt:lpstr>KİR KATMANLARININ SINIFLANDIRILMASI</vt:lpstr>
      <vt:lpstr>Kirler için Temizlik Bileşikleri</vt:lpstr>
      <vt:lpstr>YÜZEY ÖZELLİKLERİNİN KİRLERİN TUTUNMASINA ETKİSİ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TEMİZLİK BİLEŞİKLERİ</dc:title>
  <dc:creator>yakup</dc:creator>
  <cp:lastModifiedBy>Yakup ASLAN</cp:lastModifiedBy>
  <cp:revision>303</cp:revision>
  <dcterms:created xsi:type="dcterms:W3CDTF">2016-05-08T09:21:27Z</dcterms:created>
  <dcterms:modified xsi:type="dcterms:W3CDTF">2019-03-05T09:39:45Z</dcterms:modified>
</cp:coreProperties>
</file>