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09.03.2017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09.03.2017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09.03.2017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09.03.2017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09.03.2017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09.03.2017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09.03.2017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09.03.2017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09.03.2017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09.03.2017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09.03.2017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09.03.2017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4290"/>
            <a:ext cx="8229600" cy="714380"/>
          </a:xfrm>
        </p:spPr>
        <p:txBody>
          <a:bodyPr>
            <a:normAutofit fontScale="90000"/>
          </a:bodyPr>
          <a:lstStyle/>
          <a:p>
            <a:r>
              <a:rPr lang="tr-TR" b="1" dirty="0" smtClean="0">
                <a:effectLst>
                  <a:outerShdw blurRad="38100" dist="38100" dir="2700000" algn="tl">
                    <a:srgbClr val="000000">
                      <a:alpha val="43137"/>
                    </a:srgbClr>
                  </a:outerShdw>
                </a:effectLst>
              </a:rPr>
              <a:t>GIDA KONTAMİNASYON KAYNAKLARI</a:t>
            </a:r>
            <a:endParaRPr lang="tr-TR" b="1" dirty="0">
              <a:effectLst>
                <a:outerShdw blurRad="38100" dist="38100" dir="2700000" algn="tl">
                  <a:srgbClr val="000000">
                    <a:alpha val="43137"/>
                  </a:srgbClr>
                </a:outerShdw>
              </a:effectLst>
            </a:endParaRPr>
          </a:p>
        </p:txBody>
      </p:sp>
      <p:sp>
        <p:nvSpPr>
          <p:cNvPr id="3" name="2 Alt Başlık"/>
          <p:cNvSpPr>
            <a:spLocks noGrp="1"/>
          </p:cNvSpPr>
          <p:nvPr>
            <p:ph idx="1"/>
          </p:nvPr>
        </p:nvSpPr>
        <p:spPr>
          <a:xfrm>
            <a:off x="2714612" y="1071546"/>
            <a:ext cx="3714776" cy="5572164"/>
          </a:xfrm>
        </p:spPr>
        <p:txBody>
          <a:bodyPr>
            <a:normAutofit/>
          </a:bodyPr>
          <a:lstStyle/>
          <a:p>
            <a:r>
              <a:rPr lang="tr-TR" sz="1500" b="1" dirty="0" smtClean="0">
                <a:solidFill>
                  <a:schemeClr val="tx1"/>
                </a:solidFill>
              </a:rPr>
              <a:t>KONTAMİNASYONUN TRANSFERİ</a:t>
            </a:r>
          </a:p>
          <a:p>
            <a:pPr lvl="1"/>
            <a:r>
              <a:rPr lang="tr-TR" sz="1500" dirty="0" smtClean="0">
                <a:solidFill>
                  <a:schemeClr val="tx1"/>
                </a:solidFill>
              </a:rPr>
              <a:t>Enfeksiyon Zinciri</a:t>
            </a:r>
          </a:p>
          <a:p>
            <a:pPr lvl="1"/>
            <a:r>
              <a:rPr lang="tr-TR" sz="1500" dirty="0" smtClean="0"/>
              <a:t>Sebepler Zinciri</a:t>
            </a:r>
          </a:p>
          <a:p>
            <a:r>
              <a:rPr lang="tr-TR" sz="1500" b="1" dirty="0" smtClean="0"/>
              <a:t>GIDALARIN KONTAMİNASYONU</a:t>
            </a:r>
            <a:endParaRPr lang="tr-TR" sz="1500" b="1" dirty="0" smtClean="0">
              <a:solidFill>
                <a:schemeClr val="tx1"/>
              </a:solidFill>
            </a:endParaRPr>
          </a:p>
          <a:p>
            <a:pPr lvl="1"/>
            <a:r>
              <a:rPr lang="tr-TR" sz="1500" dirty="0" smtClean="0">
                <a:solidFill>
                  <a:schemeClr val="tx1"/>
                </a:solidFill>
              </a:rPr>
              <a:t>Süt Ürünleri</a:t>
            </a:r>
          </a:p>
          <a:p>
            <a:pPr lvl="1"/>
            <a:r>
              <a:rPr lang="tr-TR" sz="1500" dirty="0" smtClean="0"/>
              <a:t>Kırmızı Et Ürünleri</a:t>
            </a:r>
          </a:p>
          <a:p>
            <a:pPr lvl="1"/>
            <a:r>
              <a:rPr lang="tr-TR" sz="1500" dirty="0" smtClean="0">
                <a:solidFill>
                  <a:schemeClr val="tx1"/>
                </a:solidFill>
              </a:rPr>
              <a:t>Kanatlı Et Ürünleri</a:t>
            </a:r>
          </a:p>
          <a:p>
            <a:pPr lvl="1"/>
            <a:r>
              <a:rPr lang="tr-TR" sz="1500" dirty="0" smtClean="0"/>
              <a:t>Deniz Ürünleri</a:t>
            </a:r>
          </a:p>
          <a:p>
            <a:pPr lvl="1"/>
            <a:r>
              <a:rPr lang="tr-TR" sz="1500" dirty="0" smtClean="0">
                <a:solidFill>
                  <a:schemeClr val="tx1"/>
                </a:solidFill>
              </a:rPr>
              <a:t>Katkı Maddeleri</a:t>
            </a:r>
          </a:p>
          <a:p>
            <a:r>
              <a:rPr lang="tr-TR" sz="1500" b="1" dirty="0" smtClean="0"/>
              <a:t>DİĞER KONTAMİNASYON KAYNAKLARI</a:t>
            </a:r>
          </a:p>
          <a:p>
            <a:pPr lvl="1"/>
            <a:r>
              <a:rPr lang="tr-TR" sz="1500" dirty="0" smtClean="0">
                <a:solidFill>
                  <a:schemeClr val="tx1"/>
                </a:solidFill>
              </a:rPr>
              <a:t>Ekipmanlar</a:t>
            </a:r>
          </a:p>
          <a:p>
            <a:pPr lvl="1"/>
            <a:r>
              <a:rPr lang="tr-TR" sz="1500" dirty="0" smtClean="0"/>
              <a:t>Çalışanlar</a:t>
            </a:r>
          </a:p>
          <a:p>
            <a:pPr lvl="1"/>
            <a:r>
              <a:rPr lang="tr-TR" sz="1500" dirty="0" smtClean="0">
                <a:solidFill>
                  <a:schemeClr val="tx1"/>
                </a:solidFill>
              </a:rPr>
              <a:t>Hava ve Su</a:t>
            </a:r>
          </a:p>
          <a:p>
            <a:pPr lvl="1"/>
            <a:r>
              <a:rPr lang="tr-TR" sz="1500" dirty="0" smtClean="0"/>
              <a:t>Kanalizasyon</a:t>
            </a:r>
          </a:p>
          <a:p>
            <a:pPr lvl="1"/>
            <a:r>
              <a:rPr lang="tr-TR" sz="1500" dirty="0" smtClean="0"/>
              <a:t>Böcekler ve kemirgenler</a:t>
            </a:r>
          </a:p>
          <a:p>
            <a:r>
              <a:rPr lang="tr-TR" sz="1500" b="1" dirty="0" smtClean="0">
                <a:solidFill>
                  <a:schemeClr val="tx1"/>
                </a:solidFill>
              </a:rPr>
              <a:t>KONTAMİNASYONUN ÖNLENMESİ</a:t>
            </a:r>
          </a:p>
          <a:p>
            <a:pPr lvl="1"/>
            <a:r>
              <a:rPr lang="tr-TR" sz="1500" dirty="0" smtClean="0"/>
              <a:t>Çevresel önlemler</a:t>
            </a:r>
          </a:p>
          <a:p>
            <a:pPr lvl="1"/>
            <a:r>
              <a:rPr lang="tr-TR" sz="1500" dirty="0" smtClean="0">
                <a:solidFill>
                  <a:schemeClr val="tx1"/>
                </a:solidFill>
              </a:rPr>
              <a:t>Uygun Depolama </a:t>
            </a:r>
          </a:p>
          <a:p>
            <a:pPr lvl="1"/>
            <a:r>
              <a:rPr lang="tr-TR" sz="1500" dirty="0" smtClean="0"/>
              <a:t>Çöpler ve Atıkların Yönetimi</a:t>
            </a:r>
          </a:p>
          <a:p>
            <a:pPr lvl="1"/>
            <a:r>
              <a:rPr lang="tr-TR" sz="1500" dirty="0" err="1" smtClean="0">
                <a:solidFill>
                  <a:schemeClr val="tx1"/>
                </a:solidFill>
              </a:rPr>
              <a:t>Toksik</a:t>
            </a:r>
            <a:r>
              <a:rPr lang="tr-TR" sz="1500" dirty="0" smtClean="0">
                <a:solidFill>
                  <a:schemeClr val="tx1"/>
                </a:solidFill>
              </a:rPr>
              <a:t> Maddelerle İlgili Önlemler</a:t>
            </a:r>
          </a:p>
          <a:p>
            <a:endParaRPr lang="tr-TR" sz="1500" dirty="0" smtClean="0">
              <a:solidFill>
                <a:schemeClr val="tx1"/>
              </a:solidFill>
            </a:endParaRPr>
          </a:p>
          <a:p>
            <a:endParaRPr lang="tr-TR" sz="1500" dirty="0" smtClean="0">
              <a:solidFill>
                <a:schemeClr val="tx1"/>
              </a:solidFill>
            </a:endParaRPr>
          </a:p>
          <a:p>
            <a:endParaRPr lang="tr-TR" sz="1500" dirty="0" smtClean="0">
              <a:solidFill>
                <a:schemeClr val="tx1"/>
              </a:solidFill>
            </a:endParaRPr>
          </a:p>
          <a:p>
            <a:endParaRPr lang="tr-TR" sz="15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4282" y="274638"/>
            <a:ext cx="8929718" cy="796908"/>
          </a:xfrm>
        </p:spPr>
        <p:txBody>
          <a:bodyPr>
            <a:noAutofit/>
          </a:bodyPr>
          <a:lstStyle/>
          <a:p>
            <a:r>
              <a:rPr lang="tr-TR" sz="4000" b="1" dirty="0" smtClean="0">
                <a:effectLst>
                  <a:outerShdw blurRad="38100" dist="38100" dir="2700000" algn="tl">
                    <a:srgbClr val="000000">
                      <a:alpha val="43137"/>
                    </a:srgbClr>
                  </a:outerShdw>
                </a:effectLst>
              </a:rPr>
              <a:t>Kanatlı Et Ürünlerinin </a:t>
            </a:r>
            <a:r>
              <a:rPr lang="tr-TR" sz="4000" b="1" dirty="0" err="1" smtClean="0">
                <a:effectLst>
                  <a:outerShdw blurRad="38100" dist="38100" dir="2700000" algn="tl">
                    <a:srgbClr val="000000">
                      <a:alpha val="43137"/>
                    </a:srgbClr>
                  </a:outerShdw>
                </a:effectLst>
              </a:rPr>
              <a:t>Kontaminasyonu</a:t>
            </a:r>
            <a:endParaRPr lang="tr-TR" sz="4000" b="1" dirty="0">
              <a:effectLst>
                <a:outerShdw blurRad="38100" dist="38100" dir="2700000" algn="tl">
                  <a:srgbClr val="000000">
                    <a:alpha val="43137"/>
                  </a:srgbClr>
                </a:outerShdw>
              </a:effectLst>
            </a:endParaRPr>
          </a:p>
        </p:txBody>
      </p:sp>
      <p:sp>
        <p:nvSpPr>
          <p:cNvPr id="3" name="2 İçerik Yer Tutucusu"/>
          <p:cNvSpPr>
            <a:spLocks noGrp="1"/>
          </p:cNvSpPr>
          <p:nvPr>
            <p:ph idx="1"/>
          </p:nvPr>
        </p:nvSpPr>
        <p:spPr>
          <a:xfrm>
            <a:off x="214282" y="1214422"/>
            <a:ext cx="4643470" cy="5286412"/>
          </a:xfrm>
        </p:spPr>
        <p:txBody>
          <a:bodyPr>
            <a:normAutofit fontScale="85000" lnSpcReduction="20000"/>
          </a:bodyPr>
          <a:lstStyle/>
          <a:p>
            <a:r>
              <a:rPr lang="tr-TR" dirty="0" smtClean="0"/>
              <a:t>Kanatlı et ürünleri, işlenme sırasında özellikle </a:t>
            </a:r>
            <a:r>
              <a:rPr lang="tr-TR" i="1" dirty="0" err="1" smtClean="0"/>
              <a:t>Salmonella</a:t>
            </a:r>
            <a:r>
              <a:rPr lang="tr-TR" dirty="0" smtClean="0"/>
              <a:t> ve </a:t>
            </a:r>
            <a:r>
              <a:rPr lang="tr-TR" i="1" dirty="0" err="1" smtClean="0"/>
              <a:t>Campylobacter</a:t>
            </a:r>
            <a:r>
              <a:rPr lang="tr-TR" dirty="0" smtClean="0"/>
              <a:t> </a:t>
            </a:r>
            <a:r>
              <a:rPr lang="tr-TR" dirty="0" err="1" smtClean="0"/>
              <a:t>mikroroganizmaları</a:t>
            </a:r>
            <a:r>
              <a:rPr lang="tr-TR" dirty="0" smtClean="0"/>
              <a:t> tarafından </a:t>
            </a:r>
            <a:r>
              <a:rPr lang="tr-TR" dirty="0" err="1" smtClean="0"/>
              <a:t>kontaminasyona</a:t>
            </a:r>
            <a:r>
              <a:rPr lang="tr-TR" dirty="0" smtClean="0"/>
              <a:t> açıktır.</a:t>
            </a:r>
          </a:p>
          <a:p>
            <a:r>
              <a:rPr lang="tr-TR" dirty="0" smtClean="0"/>
              <a:t>Özellikle tüylerin yolunması ve iç organların çıkarılması işlemleri sırasında, bu mikroorganizmaların  kanatlı karkaslarına bulaşma ihtimali yüksektir.</a:t>
            </a:r>
          </a:p>
          <a:p>
            <a:r>
              <a:rPr lang="tr-TR" dirty="0" err="1" smtClean="0"/>
              <a:t>Kontamine</a:t>
            </a:r>
            <a:r>
              <a:rPr lang="tr-TR" dirty="0" smtClean="0"/>
              <a:t> eller, eldivenler ve ekipmanlar da diğer </a:t>
            </a:r>
            <a:r>
              <a:rPr lang="tr-TR" dirty="0" err="1" smtClean="0"/>
              <a:t>kontaminasyon</a:t>
            </a:r>
            <a:r>
              <a:rPr lang="tr-TR" dirty="0" smtClean="0"/>
              <a:t> nedenleridir.</a:t>
            </a:r>
            <a:endParaRPr lang="tr-TR" dirty="0"/>
          </a:p>
        </p:txBody>
      </p:sp>
      <p:grpSp>
        <p:nvGrpSpPr>
          <p:cNvPr id="7" name="6 Grup"/>
          <p:cNvGrpSpPr/>
          <p:nvPr/>
        </p:nvGrpSpPr>
        <p:grpSpPr>
          <a:xfrm>
            <a:off x="4929190" y="1327317"/>
            <a:ext cx="3857652" cy="4940135"/>
            <a:chOff x="5072066" y="1327317"/>
            <a:chExt cx="3857652" cy="4940135"/>
          </a:xfrm>
        </p:grpSpPr>
        <p:pic>
          <p:nvPicPr>
            <p:cNvPr id="22532" name="Picture 4" descr="KANATLI ETi işleme tesisleri ile ilgili görsel sonucu"/>
            <p:cNvPicPr>
              <a:picLocks noChangeAspect="1" noChangeArrowheads="1"/>
            </p:cNvPicPr>
            <p:nvPr/>
          </p:nvPicPr>
          <p:blipFill>
            <a:blip r:embed="rId2"/>
            <a:srcRect/>
            <a:stretch>
              <a:fillRect/>
            </a:stretch>
          </p:blipFill>
          <p:spPr bwMode="auto">
            <a:xfrm>
              <a:off x="5072066" y="1327317"/>
              <a:ext cx="3857652" cy="2357455"/>
            </a:xfrm>
            <a:prstGeom prst="rect">
              <a:avLst/>
            </a:prstGeom>
            <a:noFill/>
          </p:spPr>
        </p:pic>
        <p:pic>
          <p:nvPicPr>
            <p:cNvPr id="22534" name="Picture 6" descr="http://www.bodrumbaskisi.com/haber/wp-content/uploads/2011/01/Kanatli-Isleme-Tesisi1.jpg"/>
            <p:cNvPicPr>
              <a:picLocks noChangeAspect="1" noChangeArrowheads="1"/>
            </p:cNvPicPr>
            <p:nvPr/>
          </p:nvPicPr>
          <p:blipFill>
            <a:blip r:embed="rId3"/>
            <a:srcRect/>
            <a:stretch>
              <a:fillRect/>
            </a:stretch>
          </p:blipFill>
          <p:spPr bwMode="auto">
            <a:xfrm>
              <a:off x="5072066" y="3857628"/>
              <a:ext cx="3857652" cy="2409824"/>
            </a:xfrm>
            <a:prstGeom prst="rect">
              <a:avLst/>
            </a:prstGeom>
            <a:noFill/>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46076"/>
            <a:ext cx="8229600" cy="725470"/>
          </a:xfrm>
        </p:spPr>
        <p:txBody>
          <a:bodyPr>
            <a:normAutofit/>
          </a:bodyPr>
          <a:lstStyle/>
          <a:p>
            <a:r>
              <a:rPr lang="tr-TR" sz="4000" b="1" dirty="0" smtClean="0">
                <a:effectLst>
                  <a:outerShdw blurRad="38100" dist="38100" dir="2700000" algn="tl">
                    <a:srgbClr val="000000">
                      <a:alpha val="43137"/>
                    </a:srgbClr>
                  </a:outerShdw>
                </a:effectLst>
              </a:rPr>
              <a:t>Deniz Ürünlerinin </a:t>
            </a:r>
            <a:r>
              <a:rPr lang="tr-TR" sz="4000" b="1" dirty="0" err="1" smtClean="0">
                <a:effectLst>
                  <a:outerShdw blurRad="38100" dist="38100" dir="2700000" algn="tl">
                    <a:srgbClr val="000000">
                      <a:alpha val="43137"/>
                    </a:srgbClr>
                  </a:outerShdw>
                </a:effectLst>
              </a:rPr>
              <a:t>Kontaminasyonu</a:t>
            </a:r>
            <a:endParaRPr lang="tr-TR" sz="4000" b="1" dirty="0">
              <a:effectLst>
                <a:outerShdw blurRad="38100" dist="38100" dir="2700000" algn="tl">
                  <a:srgbClr val="000000">
                    <a:alpha val="43137"/>
                  </a:srgbClr>
                </a:outerShdw>
              </a:effectLst>
            </a:endParaRPr>
          </a:p>
        </p:txBody>
      </p:sp>
      <p:sp>
        <p:nvSpPr>
          <p:cNvPr id="3" name="2 İçerik Yer Tutucusu"/>
          <p:cNvSpPr>
            <a:spLocks noGrp="1"/>
          </p:cNvSpPr>
          <p:nvPr>
            <p:ph idx="1"/>
          </p:nvPr>
        </p:nvSpPr>
        <p:spPr>
          <a:xfrm>
            <a:off x="285720" y="1285860"/>
            <a:ext cx="4214842" cy="5357850"/>
          </a:xfrm>
        </p:spPr>
        <p:txBody>
          <a:bodyPr>
            <a:normAutofit fontScale="55000" lnSpcReduction="20000"/>
          </a:bodyPr>
          <a:lstStyle/>
          <a:p>
            <a:r>
              <a:rPr lang="tr-TR" dirty="0" smtClean="0"/>
              <a:t>Deniz ürünleri, mikroorganizmaların üremeleri için ihtiyaç duydukları proteinler, amino asitler, B vitamini ve minerallerin zengin kaynakları olduklarından mikroorganizmalar için mükemmel </a:t>
            </a:r>
            <a:r>
              <a:rPr lang="tr-TR" dirty="0" err="1" smtClean="0"/>
              <a:t>substratlardırlar</a:t>
            </a:r>
            <a:r>
              <a:rPr lang="tr-TR" dirty="0" smtClean="0"/>
              <a:t>.</a:t>
            </a:r>
          </a:p>
          <a:p>
            <a:r>
              <a:rPr lang="tr-TR" dirty="0" smtClean="0"/>
              <a:t>Avlanma, taşıma, depolama sırasında uzun süre oda sıcaklığında kaldıkları için deniz ürünlerinde </a:t>
            </a:r>
            <a:r>
              <a:rPr lang="tr-TR" dirty="0" err="1" smtClean="0"/>
              <a:t>mikroorganzimalar</a:t>
            </a:r>
            <a:r>
              <a:rPr lang="tr-TR" dirty="0" smtClean="0"/>
              <a:t> çoğalarak </a:t>
            </a:r>
            <a:r>
              <a:rPr lang="tr-TR" dirty="0" err="1" smtClean="0"/>
              <a:t>kontaminasyona</a:t>
            </a:r>
            <a:r>
              <a:rPr lang="tr-TR" dirty="0" smtClean="0"/>
              <a:t> neden olurlar.</a:t>
            </a:r>
          </a:p>
          <a:p>
            <a:r>
              <a:rPr lang="tr-TR" dirty="0" smtClean="0"/>
              <a:t>Ayrıca hijyenik olmayan koşullarda ve hijyenik olmayan ekipmanlar kullanılarak hijyenik olmayan kişiler tarafından işlenmeleri de diğer bir </a:t>
            </a:r>
            <a:r>
              <a:rPr lang="tr-TR" dirty="0" err="1" smtClean="0"/>
              <a:t>kontaminasyon</a:t>
            </a:r>
            <a:r>
              <a:rPr lang="tr-TR" dirty="0" smtClean="0"/>
              <a:t> nedenidir.</a:t>
            </a:r>
          </a:p>
          <a:p>
            <a:r>
              <a:rPr lang="tr-TR" dirty="0" smtClean="0"/>
              <a:t>Ayrıca, kabuklu deniz ürünleri, sanayi atıklarından kaynaklanan ağır metallerin doğal </a:t>
            </a:r>
            <a:r>
              <a:rPr lang="tr-TR" dirty="0" err="1" smtClean="0"/>
              <a:t>adsorbentleridirler</a:t>
            </a:r>
            <a:r>
              <a:rPr lang="tr-TR" dirty="0" smtClean="0"/>
              <a:t>.</a:t>
            </a:r>
          </a:p>
          <a:p>
            <a:r>
              <a:rPr lang="tr-TR" dirty="0" smtClean="0"/>
              <a:t>Bu nedenle aşırı tüketilmeleri ağır metal zehirlenmelerine neden olmaktadır.</a:t>
            </a:r>
          </a:p>
          <a:p>
            <a:endParaRPr lang="tr-TR" dirty="0"/>
          </a:p>
        </p:txBody>
      </p:sp>
      <p:sp>
        <p:nvSpPr>
          <p:cNvPr id="23554" name="AutoShape 2" descr="deniz ürünleri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3556" name="AutoShape 4" descr="data:image/jpeg;base64,/9j/4AAQSkZJRgABAQAAAQABAAD/2wCEAAkGBxMTEhUTExQWFhUXGRsaGBgYGBogIBodHxoeHxofHSAfHighGxsoGxgdIjEhJSkrLy4uGh8zODMtNygtLisBCgoKDg0OGxAQGzcmICUtLzItLS0wLS0tLzUtLS0tLS0tLS0tLS0tLS0tLTUtLS0tLS0tLS0tLS8tLS0tLS0tLf/AABEIAKgBLAMBIgACEQEDEQH/xAAcAAACAgMBAQAAAAAAAAAAAAAFBgMEAAIHAQj/xABAEAACAQIEBAQDBQcEAAYDAAABAhEDIQAEEjEFQVFhBiJxgRMykUKhscHwBxQjUmLR4TNygvEVJDRDkqJTY8L/xAAZAQADAQEBAAAAAAAAAAAAAAABAgMEAAX/xAAvEQACAgIBAgQEBQUBAAAAAAAAAQIRAyExEkEEEyJRYYGhsQUycdHwI0KRwfEV/9oADAMBAAIRAxEAPwDBlwjs4fWFpllczILQiqxIuy6xcTt9KfD+F6kZSVXVu7bKouT3gXgXnBEV0+C+tDHlQhTGkgMSfSYJG0mcLnEs6XIRbKBsOpN/7Y8WbSaZ6X4P4JZk5Piq+b5+n3LdairH4eXBKzZmA1MY+Y9AenIe+L3E+F0lp0xScPUuajctht2kkewOGTgHBlpZQ1KpEssgbGwnfnO3vhQrUgfOW0oZLR1J+QdTAB7T9WroV5Fz9EafGeDxZIvyI7VRX+d/9KIg7T/UOh7dRjYL9cXVZjT+InkVW0r3tDT1kG+My+WDjVIt84+0vcDmDsCOZg94L1cHh+K8DPBlWN7bS+pAAWBYDaJIFpM/jB+hwzZVPgKKSWr1INQ/yCJC+wknvA5Y8yGV0ks41fDAZFAsam023AAt6HrizwTKFnaoZLExr6dSOrdOmNUMbTPV8F+HLC3lybpaXxf7G+XpMshVI1WH8x6n3+7BLIcI0yWjf5VNvdjv3j64IZTIhZIkk8zvHrz9sFKGVJ39t/7fcca44O8jTm8V7FSllrjyaR0AP1tv64kXJ+a4nt+fK3fBJcuFjaPQD8rHHocctz0j+8TfFaRheZvgho0AP1H69cb0qUc7Ht/bFfOcQo0h/EbQvInmewiSe2KL8crN/wCmylR7Trqfw1PSNXmP0GGUb4JSnXIYZATY/T/Av+eIXokGAL/498LeY4nnyVDCjSJmNPmiO8n7hiGtk+I1B/rVIn7MLz6rB58sP5YnnJBziniChlFmo0sB5UFyfukfljnnHs/UzTK9bURvTpHYA7EibmOvTY4tVfCtaZKsSZnftz3vJxEnBqiklvm6sPyG223QYfo0Ksm7BSvUMqATe6Lt/wAjz9NumD/A+MV1cJFMTAhjEdCLEgiTigK705Gr5rny9STcnr2GMo8YqLqUoCDY3jn0UifTCPEyy8Slqv59TpVapYXjrsI/qWGxSzVTSZJsLneYjzdCAQZ5/KcJmQ8UFZFTUBOoAXjlfUSYgbd8V/Efi5CmmmHiN9IG21p5TFsCSlRfFOHuXuP+MAsoh7Wv9B7AzGFvOVc7W0CmADU/0qdy7LzaNkpifmbtG84i4bxnJJZpO0lklnPMsZsgOyDeL2thkocby7KyZetoqVT569QSxHTtHIWHXvF/ErLLeoaQocZ8OZjUtMVDWrN81KnJCdi0gE3FgLC5tgPkeHfMaiMdJMqHCkQYO4M3EWFsdZ4dwWglNlDsEN6jI01a3q4uFJ5L9RhPPC6LVGb+Iik2o0R8igQOsm1+tzzxKTSJJy4Y1fs+y6UcrqpAkszFi245ATaYXp3wbz/E9CEkdIMd8e8E4Sq5YUtRC04BaYMlvMT3iffAXI5Z8wXoOCKTPEjkNWqJ5GBFsLk6opL3BjUZScn2CfDPDz5umKr5ipT87aVSOTbkm9zyxaqeH3okE1iyCZ1CCLWiLb4P1T8JQotyA5C1ve2Is4pqIQ0/KdiQRI3nkcPBJ6rZKWSfN6AmY4zSSmxBCnyq1riRMCOgUkjscDfDSnMNrh1pi+upYt1OnkvvJmLDAzgnDlFaGJClrqxuzTFzzmNRO/mP82GTj/EPhUW+H5gPnIv9259Bjpxvlhg+lUu5b4hxqnTQmTCrO/6jC1w/xfrqFSIuQP174v8ACuE0q9L4lWW1rJRpFuhEj6HtjXMZmhQKhctTkEiRvPI2vsOZ5YRYnLbY/mY43FKy/l+KHUSJuOU/liTN5sMvnBI/qnFceJVsAALEW/zOBuZ4nIIBgHFVSVNmZ23aQWmhpdKdRJKjy6hMjlv7YrNk8lb4oyzPFyygk+sHHC/EmbNLOsaLkXDG/wBo3Yek46L4fqU8zRWpULK2xEEXGMmTD0b7GnHPqKXEHL0UmzOzm1gYCDYWjewtgfR4U/xNMEne3Q88bcR4ppytGwOpWKtzH8Rlt2IXbA7K+IDKqDZdyN4BmPScZZY5y2Dw/wCLS8JBY4RvX1db/Suw0DiZHlcyAAi9gD0wD4l5nhJCk+UHv1/vj3L8doVpRKcu0tJkwd4UcsQ5lXpMQ4h7W3i3Pv2wk1PiR73gfxDB4htQ012f+i/xvNBadOih8q7sObcz9Tglw3KlFVSPOx1Mw5fy++kk+rDpgXlsqKlVdIZUGksrGTJ7wJvJB7Rh74TwlSQSYi1+XYd9vTGrBib4PNxSjkyS8Tk42oo2yOTPIAggSeQnYR0AgR2vg7RyYFhf9dQcEKOWsOYG35dwcWAoAJM2Hf8ACcenGCiZ8vinJkWWy0b2ne3+PvGJ61QKP+9u1sUOI5/4VN2VNRUHSv8AMeV5OEXi/F80aeqpVWmzgFVohpUdG8pYk7agyj7sPzwZnzchz4hxlKY1VKiIPsgn8ADJHtbApuJ5iuJy9Jkpn/3XUknqQpm3eD7Y57wfMmnWJrJTq9CzMSd/nkk9DEDphtr+J8w6/DplFXaVXT9ASYwYwT5BklJaSo3zZFFviQKtTm7ubegEEc7asRZ/xWDT0O86raVlbffP67YA5mqfMSQSJ6b7YDcVOqGW0ACJv0/vihFruNi59G0LSAU/a80ljNvvuBygb4IUON1EAio3QCSeY/wMJwVqVFWiaryFgfKvM+puB0E9cFMpmWFK/wDqMLAGY6lvfl2HvzsHSNOV8TVou2qYiR2ER62+uLY40WEuVM2sAP1afrgBpiCGmbiSfN1PoCBcnGEkEC923t12+h+gxyB0lzP1Q3Tc7cuZ9rkRt5sA6+TgWAO8W/XX6scFKCi07QJke3Xr+GN2gCZF7235yb8tWDZ1CnnFO0bf36frfFSqoZAmlQQZ1QZPY3ggRaw3w1VsqpMjb9c/Q/dihmMl0H5SbR+Cj64PIOBQr5AE2F8QHLFbi/bphkr5TnFx+v8A+R9cVa2QJsCJ7/q+Elj7orGdaZmQz+YarrSTYBt42gFovJ74ePB9FddIVaHmpljqg7kEqH5EiLTgR4Ty2XWm5rVGlT/pyFLd+p37xPfF/L5uQcxULLTlgqqx5KQIB+1pMT3xCUUn1VspbaoY6+YVaDaCA1VmCKCDqckmMa8Ob4dV2N2WyJFo21TtLEE+gjlhM4TxGmtWkgUKr6tIGyXcLHQ/aLbnV0xtnfEbzqoqoWfMWMEcoi4RrSJ6d8Z3Ft3yVi0lTHXPUqlatTdqiiks6lMz8sWgdTdpmIA5zrx7jOkijRhnI2Jso/nf8hufqcc34nxTMGUOYcBh9hZqn7wIHRJ74YfCWbFNSiZasaigE1XVRqJIGkeYy0GTe0H0wdxXBzp0v+Hmb4RmKpBK6AoM1LCo5NjHKinoZwNp5DMFvNVckmAASAo5CAbxvJOG+vUaoStSuoiPIqliJ2kLtPaRgXmalOlU0JUarUNtCr8pIJlr2sDbfEnPq4RRQXvsmyPBqzKQ+aqIpjTpg299hF8DON8LoUWKuKnnB0VjVkSELQQANJMGJBnqNsHcvmnJggAATqkX7euB3H6DVFMRO4ntilJrSJXKMtilnnrUAfIQo2ckX7ADc7fXFTIcWqVXACVCu7lFJKrzNu2N1zr5lwawZaax5Jhm6T0tjo3D+M5bK0kRUQNplhpEKO5Alj9JOFXStXsefU1dAvJZbhtEpVU6dYmQslm6FjMWHP6YKUeJ0Y/hUaQXmHYzPPYgR6Y5vxPixzFV9MU6NFrKqQANRNhvJLE23knFTM16rtNLWyi0qhInv3gjByX2EjG+ToFPw9QzeUGXChQUJp+YjSwZo9RJO+OZ1/BWZorFQQDV0OVvAm5HIgDHQPBPF9dHLFz5X+KDGwZW/sww5DSVcU2BIBY+a/ciPXGPzpQfQkYJq/8AC+xy3O/syfLVVKZlBRgMajwrDtpnzGw5jALxbmFQ6aXxCZlqrTfsIsPrjzxy+cSrpdnakTFMySIn5Qff78Gv3CrmPhLXqNAALUiD/wAe3rzxTblGUu4fD9Tyro7/AMYW8F8HFJKbayz1CtR55EjygmbxI95x0qhkwVQTpN7R13Gw6b4W+E0VSNIPKBy2kzHSMNKZscwdpkkzAiI/qv8AT6Y340qPWz2qjHsXmIUTyHZp+8/jgY2bnYDy9oududse1K+oXOq3mF7jlFxftitWonczfbym4nY36YaUvYnixpfmFTxdxJ6bCpTrFNCkMIETO5HX+wwH4Xm1Zi71GqI8yGOoBjzEQd90O+4vvf8AGHAiyPpMgGbDfr645lUzFSix0yrDfy2I5T/nE7l3NGTFBrR13L8Ho5mWoFVeIKMLMezAz9cbrSJYqyBG2KgDlYxaMc34V4vqJMyjH7aSPcj/ALw5ZHxjTKggyw9JPXvjRDIu5gy4Xyi9meCF1IWRNuW2AnDeF6n0Mp8h/iavsxuI3mZ+nbEme8Q1KsKkgkwL7yeXQ98H9DpSBMuxOgsYJJ2LNHWwk8gMFy9gJKqZUzNO5O3Xso5DFKig+c+VOU7v37L3xerQwJb/AE15T8x6HoIufUdbVKeSfMMXf5dgu0kDYRyHQThlKybRjVwwJUxEgkzt0t6bYI0MnUHmIYggkeWCfKIG5gk8htfGtGgGpsAAlMgqahkdjp6n0xc4d4kD5j4ZtT0mXYgEtIFgLKIJ67YbVk22SU8o29zc3A6iSfQbDqcQZgbiwIkelxt2/PBvWGLFDtfpBKg/SOXIeuJKwRvmCkz6HdR7W+gw1AsVmSBEAWt2tHtsB9ceBI5k35x+v+8GMzkJ2gD/ACR+HLkJ5nGjcOHXe+47fmT9/QYPSHqF7N0Bv1mOluv1B9sD/wB3O5mJt/j7sMj5PkbQJB9pt7/l3xWqZQEaQecAd/8AuI9sGgi4aEE2Uief3m+LD06J+aghAJ5v+AcCPbF3iWW+ENMgltrbDn9/54EfuhY9ZxPLNR0GEXI0o8TWmHFNURW1AhE3ldJ80Fo5xMYB51mpMHpAwRBA6dxzHbDfleFcyuLuY4cI2G2M7yxfJXy5JHPl4oFWSGp6uTqxpH1U7H6jsMNHhTxPV/ivUWnUCU/JoKqGAldOoGAzMyDkY1Ylq8ABMx9D93pgZm/D/wANpXUjDmCcB9LVASkme1/FOcIbVlidbEko1QECAID0mDaLbH3wT8G52qzhEy7rVYkxUq1StOmAupzruL2Am94N8Q0OJOgi5jt9+N6v7SadLSlQNJEm3QkDn2+/E2rZWLpaHuqsC5JN52j2sLYG5nI5isJo0mYHnYC3STf/ALwG8G8WTideqrGtSpqgIggFr3mQRHpe+OhcOyy5RBRpa/h3Kl2LEkmTc3xkzZVFuIU29oTH8IVl/jFdb/yarjoIO/1wtV2SlrD3ck6i3Izte9sdZKsziN9z/nC5+0PwxSzKGsJSrTHzKJ1KNwVNieh3x58cvruTpXRbrdU9nKa/ELuKaaiYLwLb/a9dhhqz2RzK6DkzXFFl1BaR0hWLNqUgDcHrfbA7I57KUMnok/xATK3ctMBidgQsc+ZxYoeLzSGmQJ8x8xFzuY5Sb49Xy3F+nYvmJr2+Rc8NZlK2Vq06aClpYSo5axDH3YLOPMtm1yo+KGB0RYb33NuU4R/2eZ3/AMyaNRyFzKNRZp2Zvkb1DAXxnBgwatRq6g6OQQTOxIZdtwR0vib8Pb2zBl8O+pVwNub8TCpDUkGsm5bZT1AxeyyGZJ8xuSABfnboYn2wG4fw+W1AWGw/XacNnDqQgCDf+mbW6c+WHhhhB+k9Pwnh1hj1vlhbhCxzEj+oRPL3O5wVq3HvaLkHr0jEeRpjSIBkRtT3+oNx07Hvj3M02BGloUD5mYg6jFrEggztbni1NDdalI8R9BgxbrO/8wubdQcefvcTzJkHTtv7/XFOstxFgtjDGVYi0djt3xUy7mY1Ak7QdMEdQef3+uBZdY01YY+KtSVkbxGoggxcTz3kHnfCl4j8K0qnmSIBudUR2g7YO0qhYwupqhjeLHuQI5/3jBZcsKZJZdbnnEAdgD+OKxi3yZsmWMHS2c44P4Br1TYFF/nYzI7Rv6HDNlP2Y5QENVqM0dDoH3Xj3w1UuIswj5e2NcwDAJM/qcW0kYJTnJ+xAvB6FCBTRRbeATBHUmTy+hxtWpIAAQLm0+v/AFibSItsdhiOtVgTsOZ2i454m3YtFQZCmwJI36TeZ698CzwcKBp+UEQhBUExPoBPIR3wboPz1Agc5PQm3aPuxC28yCYNixkWA+sn8MLwPdixxTIVmqFqkummwQkEdoJgCOkYHfvRpQFqUqQH2FQs3/IaTJ7knDdmGJaIB9RPOPmFxInA7i1BHHnVD6khp7ffgqdHOJN4azaVVN11E3VaZpmbiSCx1bi4/wCmGnlzJMnb+x/L++OaZzhTU/4lIsrA79PcGdxgRmfGudo31ho2BEj32OH847yWztFXLW3/AFJP54FZ5dI223/X/EfonHJst+1jOwP4VJyTFtYPSIkycD+I/tMztY6DTpoSYAAaRyiSevbDecNHCotdQ+8Y4voJOrbl92FrivjU0E3DObhR67k8hbAvP5dSVpOzVKvzVCGIAJE6AByHXfEuW8J0qilloM7LBKh3BI5xJMx6Yw/+gk92exk/DZOFwpfr/wAHjI8Oq1AtTMH+IVWQIhbTpjtO+LtLIKMZw6pXKg1FFNNwtp/CwxYNQ47zPMd/cxvD5erT/Q9VwtuuJKtQEgWxVqOAb+8Yj/fU0zO21sMscnwK3Fclmugj9foYEVqe9sWzmAwkNYi36tiugJmZxyh3v9xepLQHzdKbDnhV8QUXpm+XSotjqPxN++h1nc79Th/OWk3BtvjXOU1VDI/zh4wlbr66OlLG1v6BjwFwNGy1OuaqLUdASlKkFCk8mLanYjb5gO2GNck6+UVwR0K/5xzrw/xWouZShTKIKhN2aAOfuewx1CplxSQwdRIu3X+w7Y8jxal1uUl89/uCPp9KZoEb5Q6yQD/u9D+WKmbWqiOagXTBvqH/AHgjn8hqpiCJUCDPOMc68Ucc01BSY6iRBUE2m0mNhz9sQlhlKahXPx0FTXTdihk/BtKqVqs9Q0jBKoJKBvMAb2md/wA7YMHL8LQlGy7HSYBdGZiBzJ0m8zY7YrZMuVZlZhuACxUmGOxFy0QIkdcV5rcqpvvrVSZ53iSPW+PdlGSejNFp/AC1eB0tCVKSmmYBiWlW579CPuwycWyHxvh55IBraFrxuKqCCR0DgAx2Jwe4pwSV1Xg32/V8DOHZxaVb90rArRrqASfsNP8ADf2P44wwySctm2MU3+hPw9IUEiRafrz73OC+XzK20r05mb78xbA/4RpVDRqeXTILFdQBibAfZMT743y1IiQH3O8RE+998a79j0XjT2wxR4jJ0qfNO3fveRzuPpjevmGEK1hePeLG0EWnfEuWXJpTJXU77XDCT+EYo/CrNC610mQQWgCNybQPpyxVX+pBKNvVV76KmdzvmAJi47/5EdsVqubNVgizptJJFzNrxYbXOKGb1FtKecrMsDa1pHtzwW8OsgZULediZ8ptI6/TbDfl5M+fOn6Yf5GPh3E6WXGmGc7MVBI9J298FslxijV+VWXlcDCf4l4FnXq03ot5Rp16mEAyZkE/Lpj5e/PDDkclLD4Z1KCCT7/fijb7Hmum2X6uXVtrxyxFVLD/ANuRvgvTywE2EHcYhzdYiwjmTH4esx9cdRPqKOVpB1iYk7frbGVctb5v0Ox7jFVspVSoxEXNo6neRPabHni6rGAb7T72H0wiHfuiGlRXqRHUbxa4Foi2KmdpDWJJvdQAN4ESfYfTpi7UqIAZYcu89R2wNzWYpTYajz5Dt7jAlJLk6MWytnaRjdQOckjr07n78V65bZYN/tCf+sa5vN6jsDHIbCep5YHZrM1Z3APt7Yk5p8FUmj2okxqAjmQT2vbvJ98LfHeEU6pIUNI5gcsHgxa1h0vtO334C8dNei4ZWIVhyP6n0xKba4NmGm6kxS4LwsUM7TSsQKbGdTCwK3FhzMRbrh58Q8C/e6YqhQXpHWhXTLbSG2mYB9u+FLPZwVgIIWqt94k9QeR7YbuDcAzrsq5kvTplDHwnpyH8pAf5iLTy3AFt8ZJLJkkmtPuem1hxQ3JNdv8AfzBPFMouXXMVFmpXqjlcIIuB12uduWB/CONUHfVVBp3AYBhuLzEaot3mYnHU6nDKKGCCTImUDWiIIDCBB2A5bG8pnjTwpTamho0wrKwYsPtKfnaecR7bRa1IeHVVJ79zI/xFt+la9h2p51atJfhkP90R1B2t1wMzNN1NxA6z+pw4eHCtWhT+IifFRdLWFisoT1E6TtgTxWlTRdMgHf2mwBjpzx6CxtL1b/n3PNeVdVRVC/dgSone/T16YqhQSyMhgXJB/A8t++CTaZAkKoOw2HpbfnzxFlGbWwMDTteJ7/h6zhemUba+4XNPkYeE+H6b0wdDDmFLHaf5gL9euDh4YiKRSpJJ6i3ud8B8jx0ImgsSQLQokf7h69JmeUYE8T4lXIh2bSb3YAnpKg2974raW6M9Sk6st5jIS1TzqWECFHMzaYi0YqDIpHndB6mfuE4GvxQrS0K0XsCFveTJ36ewwvZ7ix2EHvyHr/bAa631Dp9Oi746TK/DFOmQzwZKqRG2m5574UMt4+4jllWm1RaqqR5XBJgf1C8es4vZzMT8xkzHbGPwqhVpkskkCSZI+kYjlUP7lZF+JSYEzn7Rs7U8qHRqMQpJMnaP+jj3w3karZt1rE/FLJJZjsy6gZ6xEH0x5X8K7NlyQ6mQCeYNiDuDOC/h3MVK+cZq6aasUw4iJgsCwuAJ1A9JmLYGCGCK/pqho5vM7mvHKWhzpNVl+YAsBp33i8x0A33wMbxRVEK3w202B2tJMGCJuTc3w1eLMqQyVKaavMyHSuqZRSgMbzpYAnmCMIdPwvn4/wDTOfXT+ZxaUadplU7Wz6MrUlakpj6E8jGOSeIj8TM1omzQJN/Lb8sMnEv2pUaK6cuUqhjNzcExyjbCZQz2pmY7sxP1MnHl4k1K5HseAx25MdeD1/3yhpe+ay6wetWlyPdl/XLFRVPLlgDls69GstamSHUz6jmD2OG3imTSqi5ujqFNzFRQf9N+h/pJ+nuMaW/Y0w/pS6ZcPj9v2JsixYgSbGT0/wC8Fhlgd4gENMTpi+2x2274EcGVUnU5HMWtOGTK0gKYIJJk3Hr03i3pjZjjoy+Kmk9A7NcLSofilUpv8rmmTpboSCAVPUMPc74ucC4fTVjrUaiSqn02/XbGleZMCdu/O95nnjfKo5+WRBA5mDa1h1xSnezyZQ1pjEmTSYYK0DmPf88X6i2ty5YXKnGPhQahUTsS0T9Rb3xYpcbmd/a/4Y50QeOQWZ9Ikg7bY0y/U7/hioub1ANM43pN02JvheoHSRcRplgYJHQjeOccp3wHp1jJQKbc2M/4+7ByuCcLXF88wf4VEDWRqLMYVRykgHn+GM2aTNOFXo2q5VjufTFHOFKckienc8xj3L5PNsGFRmU8mRVZb721aiRgNxPgGYkt8RSvLUHSf/mAv/2xGLXLKuL4RDmuK3IXl237YiyyljeT+t8V04ZUU3UmOYuI53FowQy1ZEiSJsAOc9ANzfDTy60dGFclnTpHT6Yg/wDDHzbKCrmlq0u6x5TExew5XODFPgb1U1O3w0MQIliOfMBbdb9sXeF8Oo5YVGol2V9IdahBKPsrDoGFpkiQBaMLjjKW2LkyqOogih4AyXwx8bLGVsXeq51SSZJpVAotaCBsOtmEsiqtMAhQIGkloAEXDklh2DD3xYTJuENZSEtz+0OjDmD0/DFTNpTCfFU+WwKAyaTHYH/9ZNgeUjcbaVClRlc3J2QZuoUg2ZDOmDY9dJjynqCN9wcC85WnyjZwdP8AugiIvB1eUj07HGf+ILMMf4bkLUH8s2Djoy79wCOeAleoy/ERrNTcexurH6qv0wrVhTClHxBU3RtIYarCLso1Re17xcYDcY4ky+WZHIicRJnAz6gvkO0cgTYdrYkr8Yph0UIHKDTEHncnUN7wLjbYicanG4lJtKWj3w/Vq1GPmSAdibzNwF3O/PBzitGovzsq/wBPym9pgiD9ScLmYzVQTFKmGXyLUE6tJkki8C4AnleN70H4iVA1Agz5iZgxa074bhUyL3tBqrmSo2v1Fvwx4+dqOupBCgwzEfcPpirlc+1SYQgd/wA/XoPrjduIIp0vczaxhZgbDmSN8Tcd6HUtEbOWvyM7n9WwHq5tdbCxiALWHoOvf1xa4qy6WmRvEHC5wrVpYBC5EGJgmJ2nucTlLpVkfEN9IYpVGhop6ovHMjt3xXqZqsy1Gp0ytNvLfymYvuYvB74q5PjqnMFl100C6bgEhoOolZ5GPocdb4DRpV8u6SuliGkAGTf7JvNpkbYyTbbuS+RLHg6ts43xfjbU0VASWN5uNJ5AdcMPhHjAzQl3AzFMiLfOsgmRzFr4KftW8P0adDVTQs5CmAPlggT252jHPvClSpQqfFC7Az6RsffFIxj0KS0wygovXJ0U8c0VXVcs1UFdPlYBRJJglrj/ACemDnDAzUw9R8tQ1+ZabVCSqnYG3rthf8MVtVIVHVSrtqhSQU1TIkXDCYuGEHDMvHqNCUUPEz5iZnnMf4xdY+p7NnW46R8/5NJqoCYGoT9f7YeuH0A2rTcbAm098JHDQTWXsT+Bx0PhanRCiT2+/EMyuSR7n4c6hKS9yjm+IU08rNJFvKCY9T1ww+D/ABItOowEPRcBWBO/LblvvhQ49QVaKKodnC/Yt5jMsx3Pt6WjFTw7lampZDar25x/V2/xhljSinYuXNKc3ja19DsudyyoA6HVSOx5jop6nv2xNwfMkCJBHKDsPTkZGKGWBTLoz3DeV0g3H839LAn39r2aSQPIdRMFT1HP36j/ABi8G0+mXP3MuST6aDbMxMQLwZUi9xfbr6csXcuuplBEdxe5P47YB5XiDK2pAGH2l2nqOxww8LzyMutSYJiCLr1B9z9MWsx5ItK6NM5w1Kn8N11XkSNrDaP8YReJgpVzCUyBpa34g/QjHQM9xSnTue4AEQIj77ffjk/F8/8AxazyDqAn/wCI/CYxyqwY3KhwpZ406YOsk35yMBeJftCq0TYI4HUEfgfywq1+PKEKqb3O1vb+2FPN5mrWaKaPUPRVJn6YhKRaUE27Ojv+2ZVH8TLe6VPyK/nhR8Q/tESu0otVARBXyR+dsA6XgnP1fM1L4Y5GowX7t/uw58F/Y0XppVrVyyt9milwO7OQPoDhX0V6jPck/SqFeh40zG1IVfYj8lw38K8ecbqpZE0W87gLHctIH3Yccr4Uy2Toml8DMuki6lWMxdrKL3748r+CMvUZDUq5hlXzfBd102iAYUfQYnFwekvuNJy5k/sb0ci+epCrSqLQzClWNXLsCHBAJVh8s9DJ+/EtVXp5lHr6NLLDNChm0jyhmXygEkTMYPUlVQVpgSd4sJ7/AHb40NLVTqkw8EQIEQY0kTbAWPvQryt6Nc8tSHgRpM22KkSIjcwb4G5biAp6HKarFag/mUxy2kEYsZninwgGTzIwAqKVA0kADywIAj8jgHxMw0pdW2jv+Hp6jlivHBEJcd4iwK+bVTgFCNip+U+sCDOxBHqGq8QNIrUKypBDKdqlM/OveRt3AONsnUUj4LMPiGTRB2D7sh5Q8A/7lHXC/nM09RiWkm4g8osRHL0wa9wfoWeMUDTqPTB1LYof5kYSh7mDHcg4C+LuMaSFg665AmRYgDX6yW5Ymr8Y81FFgtRXzdl1N8MewM/TCvnuBu9Y1dbMdUibiJ2B+zY88Z/PisnSz1MX4fkli8yKt39Bi4xmdI+GnW/rt9IA+mBmXV1qagdW/mO0mLHlaeeL1OmNmYHrzv64izmjSEi0zj0ebMM40atVr/HUM2teQm0fmZww5vhbhVeqp0GSpMETAMCJ5H7sCeH8bNNAqAIzE6nZW/hjaFiYsOW9sempWakyJWf4Wu5MHWTFhIlZibbQJMnCq92TYUyZLTAMDe1u3vilmwGOwkE3jY2i/MfngpUppl6EM5UlZO0ydoE22wvfviqkkwN/X09sGdRBHZDxqt5dIux54Xco1SnWWH0SQCeSzz7DFjiPF1dgFMcv0ceuQRyMdfzxJqLjv4hlFytBnLeHxQdsxXzHkL/PA0lj/MSCB0kDB7iP7S8tllQUFWq6zGjUAI/mJ3BncSYwtcL46+byr8N/hpJn4jb6QQYANhtvvGFavwY00D1SAC+kMDIIuZ9LHGbpjfr5IwyOGhr4h+0WtmFSnRorTAILMRrL/wBJsIEn19MBeP1aPxKb0m0ayPiCTqpmII5ak5g4rDPLQq6UKtTdQQxgESL35EEGPbF2r+55gKhOmpsGU8+Wrl7zF8UhFPfCDFOT6hj8NcUplPhLqJMAHV0EWXYnfn2wXquRE00e1ixMxtfzdscnahWoVGpFWMdAfUEe18NGS8dVlRVdBVIEatQUkdwR82GcHdmhNADhCzVsIscPXBKgDICYkx/bCjwzLlapkEcr4Z0Q6kUarjVMW3jfGect2e94FJYl8bGirkKVSQbkc1I94BBwS4DwalSVyqAMxB1TJj+09o54H5FDBjfaOnvhi8P5aSzNOnp+J9MaMeNXYPETai1ZotQlfh7iZH6PocQUgaDG2qlIBHNSeY7Xj3ja4YTkZBIG/viskGVIBsVmLSYJ1do64vPGpKjz/MV6B1WjpBZTIYWgb+npsQcDcpWqqxDAso/qiDzgc8EKrig5US1FuU/IfXr067HlgXxVmpkuf9MiVYfa6e88sSU/7Zco6nyu4L49xhII+aAbtc+gnmThHzGZdUEtvvibNcURmK6pAJLEbDAnNZ5TUXTDCQAGiGn179cBvQJtWl2QQ4Y2dhhl6JYEjzikGAiZ8zDSv1wd4ZkKqk1c9XIMACmKk8+YWFA9CcMGT4Oxo0xUzdCmg/8AwanJDXVRqCqsRvBkmIxbyNXL0GAoJqqA/OxFSqx5wbpT/wCIxklOKX8YUpN6/YNcOyq/BVqVBgSBNbMHQs+jrqI6aUjviwUNfVTOcZtPzfARAE6Sz6vuAJ6YjSrmsy/8WmaNLl5gXfew5KIBJJPIwDeClbJqF+CWZFmyofMenIg7E3ufbCqDm7a1/P5xZKU+jV7/AJ8yHI5JaKAozPrYg1KpGpgOygAL6D64sgjQXeQgi95N7wFE898eZ3IuFU09LAGGFRrkRaNAidrW99iB42tVTT+Mw2VFVIkz2Hfn6Y1JdPYyNuXcIHixLapAE8o/xOB/FeLaoqAwBZ1uDB2MG8g8454G5hkQEFjvB/pMxBPK9sVqlemsoSGsJkm4MTc88FNsFUEUzMsASIexJ2BG/wB1/r0xW/fUpl8ujWBlKhi0iIn+W2/Yd8CKmcYqKVoHynr/ACknqOfvitT4kq1mp/BarpVtepQNPlMQ8iLwbb9cH8oabNcwCCdVit9UxEXkHl64G5zxtTdyUT4jhAKjGys4kBupJETFjB9cLnjPjpqkUVY6V+cBpDHkJHzadr/liTwjwc1qFRl31x7AC9v92Eyy6YdTNXg8XXlUCPw7kKmYzFokm5ZoEnucOnEuHMtbKayss6s6g/KNQMH7t++K+UzeWySgIfiVgwlSoUvLXgnkBME/2wW8R5YvXGYdHpBkVVRgBAHymRY6tRM9TGMM25tyrg9vFKOKSxN83YvZDhGdpBmq0CUJLDTDFZPMC/uBghRFOqAAfbvjoXB88GpqwXYeYpuDzJUmDf8A2++A/HclTZhUAGrcOttUbja55EESOmPTx5PSmjw8smpyjNdwJUyC1R8N1kbyOUC032xJl8gKE6nEifIb7995i4OB/EuI1Fc07L0IEagRIkcjBuORnEDV3gajInqJHqd/bF3PuiDxr5GcVzSKswCfv+/AnIZJ83UFOkJMczYDqeQGGHI8DOYeAJPMmwA6nDMtDKZKmVC66hvrEAggzCjlcR1xnbvkeqBtH9mmTWlNYs9QfMQxVQd4EbiOf4YDcQ4JRemRTCkgFEKGSINuf8u89Y64vca8YmtSqosAkiJmTM6oHNYB5bx1utUswEpmmNQY+ctED/bY7QLkxE7GMOmJTEXPZVqdQhusaot/32wRyVBq5pURqYE+adlFhqHPYz9YGGWvw0OopPtYhgRaVBAIJ5D8RMYtUeGtlag+GZqQoWYOljBWIBBGlo6460xJRBGU8A1XqOm6qZlYlh2ues88MXCvBqZdmDIajqy6wtWmxQWswDDSJb5ito3w4UOOZYrTIgNCsV/lbYqw5bkTih++pTGulpImWJJmCfMPmGpTaQd4wXsMUXKvCqZqazTcQ5VWC6gJECCLEEnaYMRbFGt4GoVmLCiKkGCQyLEciGYMCOh+pwUHiRFKfEWQEKKNIhGiWsDOwBm4uBO+LWQbLupcrVXUxMIkj1kpv1i04nJNqkUUqOXUyPiKDg9QCySNh064XuL1NNVTYgraOVz9+CuQK6LG55TiFps93wusSrkZMhUaowZuZ5YeuE5GIYkC0AT93frhJ4FWFllVN5Mz/Yfdi+tYrUKs7MNx5gPuFsaoySRm8QpTfTwOmcemEhiB6X+kbYWs/mhEKbsf8e+Iqte/+q0DdQBG8iet8KfF/E1KkW0gVKxLDy/KOgtaewnDPIjNCChtsZczUSlTPxXUAg6jyA+uAvDeLgtHxRXoo0LKifLdSt/10wlVOIVnb4lRzJ3Q/LG8aT0gGTfFrKcQChBTphbnUwmWmIBBtIO3rjLOSmxJN8lP9onhz4dY5miv8CsZJEQjn5ltsDuPp0lNzKSbbKIx2rL8Romm1Ook06oIYRs3U/ykde2JMvwHIHVTp5SidTjS5ZjIG3zfMTfYc8MsiT2RcX0nMfB/h3MZppGr4SkXLEKSNhvy7elsds8K8Mo0AxZgWkAlVkzPXaJMQsi+KRzGh1oUfg0VC3CKISJmAN7Ab8zyxouaovU/jVFVBZgCoZ25FugH9u2Jz3Kx4tqOhnr1KlMmn5KjCQhYwzkyRPoNQgfngbmaunMRXUwihjBJElZYyBYgGIPsDhWzXGFNX4yqwoqhRlNQz81nsDuWC3m3fGvFOKVa5Soj6qJ8wCiFDCxkb6h1M2PS2GjFEpe4x5zjHm0jb7IGw73v03vgdm8wXDCo28mQADE8hHcYFPmRGpmOpgStiJgxIMQQDN+xxCa7NDsNbBQpNhKg9doxSrJov09ZkkClC3DkwxF5ueZ9+mB9eqhckaTNhaR7dMTZ/NGpCuCJYutmBKkdNonnznC5S40ambGXoKNC2q1B5rR5tP8AysCN+WDdLR3S2wpmHWkodrKN2Owjkbi88vXCbxzxm7K9HL+Wkxux+c+8CB7TFsR+PeJrWzBp0TFCnZBsC0AOdgZ1Ai/TvgFkOGVazBaayTgxXdhetIp4b/C3Eay0fg0UgsxJqESFmLx+Zn0xc4L4OWmzfvWhrQqBrQRuSIIM2G11PbDhRyQpQgUBbaYESI39bXx04qapjYsssT6o8lTw14W+E+vMrqqzMzIvcGecggg46Hk/3cUQrMSCQdGmRTPUAiPVdj0wFyVVWpaY89MW7p0/4k/Qg7KcVjnBsPpjkq4FlNydsJmulAOq00l9qqloZDyAJ25XuCCDcYGHMhjo5N9zAHSfX7Po3YYlq1QpFIssvtOyOwgSf5WsG6HS32TKpxri4yq62nUGgLsdQNx2Ii+O6QOTltsCeM+PBCtJIZlBmdh5mPWQYPLBXwJlqud8xBWihCmowEBibKD9tiTyHrHNS8P8IGdzD1azijlwxapUJ2m4RJu1Q7BRJx2nM5ihRytOVbL0aYhKc6So5s8HzVTvG4m8GQObS0PDq+RNmaqUENGmRIszfmeRPbvjn/FeJ1fjGllkNV1jW32UJm7EWBiTc8vYSZXj5zTkU9R0kQzASRN2/wB23p2xczORoZMOyE6K+mQTdWBJad5BHM46CrkeW+ALWyy/C1PL1mB+Wdx0GwUdcacY4vmcqVapSCg3DKFK/Tr64LnPq6AUwNRcHVzWxUAX2gn1k4b8pk0q10Wso08w0QYAw7dRbBu6OT0vGSKr+RmLKFAgBR1J59IA74YEzKVElCzSkmSDcg6jNrQBHOOmFnxnwBRXr1cso+D8UhEUH5bXXtP44u+EGU0dFSEKk6dUgtN5W0mIiwweok07onIb4pmnKzIRGDErMDT/ADDVJggcsEuE0pq0lDlpIMaYDGyEEGwYQVuBsMCeIO4SwCuD5qY3kjexM2BkWwQ8OZpKJNN6YqzMgcphgQ24IMYj+Z7H4QYr5b93BarDkOVfzbFuT2ho807m5HK4bOZxy2tC2l/MIW3Qx2kGMa081VfMnUSVYnyuZWCZkg2PWbYuZrMFCAFoKsSoYtMT2MYZqgcmf+Hao+LoA2M8o39MKGezbPUK0B5ZtHMciemOnMoagFIlg4IJ6MII+oFsLP8A4ZTou/kaREDVa4npP34i4qOzZgy9pSa/QE8F4OS2qrUZj/KpJ+82+44bjnEy6yKYYm9/MTeOdt8A83myraQNIESBz5mTuRjahndT63lo5E4CyIrkyxqoL5sg4zx+tXEMdC2hV78jeT6YrZNzQGyEuB30/mCMXM4tMiyonPVcR23xHlcrTdQzVOoCoss0T1hVG+5k9MLbTtmd7NRSaoCSZgczv9fXE+Z4C1KmtQu+sgMFVe9vPqgNHmiJ2tecUsjVdHBZje28ATv91p74MnhQKNXY/wAFZVSZkljuI6Egkm0254ZVLaBdcgleIPKFKqLXY/xTVazEm57kz29ME+IcTFFytOqK9gJAA0sIJG5IhhyI5TiLLcMpfGSoobRux+YiOsLMkjZeRHcgLns8v7xUNJFpo0wApn6EtBkY45p+war8VJksPhKSwB1DSsD7XPc354r5KuiuoULUNTeodgJ3XVss7sRysMLGZX4tQOSXJMAEyzNOwB53254ech4VimBUYmoQNbEAADkg7TPrgai9HO5clbPCs9FxQhkJhigB1HlqLXMSDsAOxwd8PcQSjlVoMVFTUTU0ONQ30gDeGUHzX2XnGKfEsqtJDS+KCBCgU2W9ry0xYb4HUsw38P8AdhqCExWa6qTcw2zWWAJjffbDuXcmodgtXybO7NLS19OsNpEdYsBvOwvjU5TQq1KkhJMGT5rXMbx+Q5YHBJBOogH5zYa7yQBYKk3gRhS8Q+KatdiqtKARPX68vxwFcgtKAT8YcfQkjKk3WKlSCD/tH6tynfBmhwluG8MFYBTmcyQFgyV1AwDyBUBiRe+OaU3ceae24v7dMdR8McQbNUkptSkpCo2ykwAYk3Nu2GlF6S4OUlz3Fjg3hQkh6/qB9/4Y6NwnggSnKoFA6frvj3LU1F3iwNp6dYtEc5wbXNMoFQjluRYcr/8AeKozNsgyeUjUNR1JrWzbq6/aX7S2B7XjfFG7p8NhFWn8o6jmO45j36HEnGeKaGFb/i+9+n5jFTPZlag+JTYa6fmUg3IOw9PwOBWwlKlnCHBFiD9P8f5GLGfdQGeiRFtfVCZ2/pPIneOu4biOfWp/HpoycmF4m4MHY7XH6IfM+IFoDWGIeCABBmdwQZBXqDbDACXE+ILSps1Q+WIibseg6nCFxHjdfNVdbmSRpggGxUKdx8x0gk7zfHtV6mcqy7KknyqAYXmdI5D84w6p4fohVKKFMnVHLtgOVP4jxg2r7FPgNNdVGnl6bV6iwSrDyU3MatIne13Y+kYm8RUs2Mx/5tWaLqougXtAicePmNLaKUoo2i1wd7d8XzlaldJYlgplS3IfaF7D7rjA6d0WcrWjXJ5umKOumuhgb+nOeojFri/GKFTLqHDEqfOVEiY8sASbmLnlhc4/nBFOjRWNcsajNpMMI6/LBmTOI8gauo0dSu6kgMsNJGwM7H6TNjNsVbojsnXiGUp1EejVdH2ZWRvhtveD5ln3jDy3FqVZE+Gy64+Vm2m3/IHlzvihwLh/xzFRmUtupVbFTYBTJsT23wZzXgamo2LAmS1MgST1gcjyIIwrn7lUqXJNwrK00JerThFUhTBJk+nOMcv4txlFqRVpnnMRI80iPQW364d6uQz1MMHQ1KaGQJghb+zWtHfCtxnI5bMCQzK43kfip2I7Wx0YKXDFm2kD+G5ylXLlBobSAREySYmD69TGCVPUmoTBPkNuRgm5F13vudsKXFcoaNWaZIp7Bxz6+u2GHh2bqV1WnINTc7Qygbx9Tfe2EqgbDOXypYNpAYL5PiSwnqB7WntiPM0Q+j4bWCgeYGQZJ6i0EX543ydSEZTdX+UgTcfLIHOANum+IKtNQfyOqR2PQ/lGLVZK6Hfifw2LVKbKtOFgGZDCDEC8/wB8BuIVkqO9RgUQkc77RH/1k4zGY8/zHOSRtjjRDX4EKv8AERwFMmXdbmY5S0TPLFZ+H0qSsi6mqHmBAB95LfQY9xmGcFdgt8FPMZdYTyyxtqkkk/gN+UYlo5Vtli1ydgOpOPMZiE9yK41boIrwmm1IQTTqMZFSsIBAv5UPm0f1wSSNhz1ylZcp8TSqVRU8paop6CSAW2J69NhjMZhuum0uwrj3BucruhEM0AQJJMCSQByAjkMCeLtr/iWBF2bt1MYzGYvP8yS4JR2rCvAeFUVenm2Zqga6UFYqQVuKjQZCEk6dp6xu7cU8RalYlNX9RkDTAnTADDmPacZjMCLtWwOPByjisVajPWmnRE/DR2gt3g+b7vzwV4Lx/KrQenqNgCEAYSwj2I33IHM4zGYfp6o2w30y6UJ/GeI1Krku1ibID5VHId/XBDhHht6hvtzI2HT1nt+eMxmKdiL5Gzh/hCm9QKQQiQWJ59R0Bw+8O8O0FCvqCqQuzALpix2IG+MxmDFIVmmdRaVWEj4ZUwZmWUwb/wDWPFzjsRAAW4MQYNj2PyxsOeMxmOXIOwE47WVlqUzqlhAiBM3O4kbD64V8m/xGUOAmjdTIHqIkhewJHpjzGYo1R0GW6jkj4DL8/mOhhqFwQSV+YAxuOcmeQjN+CalWXoM7EyYcSYtF1HSb6YtuMZjMSlLpotFKV2DMlwWrTMsfhtaZgWNgQTh64Pn6SotA33+YKBMzZp6HpjMZjnt0FemNoIcN8O0q7N5TqA8wNdF1AmxWAbeu898E8/4NYUyiisqOo/hmsCoI59Bfkce4zGeeRrSKuKUqFDj37Ns66/HV0PwwEFPaFB5GTIvzwrN4e4ll2kUKmi+0FSJPMWJvjMZhceebfSzpYotdXxDXA/Er6f4ysSDCuzSR1B7xzw9cC8Q/GkB4YbSbjrE7nf64zGYtJbQ9ekLVOIKB5wVvYnnf78V83wjJZmmoqU1YkNBkgiQYANiLjbGYzHT9OySVoVPFH7OtPwky1UqWmUaCDyk85I5nCrw/KZii7Zd1ZikjSrNIBEHRF2BB+Xn675jMPfpFgrl8iKvUZfkc1FX7JWGp/wBvXFml4rUABqCMQIliSfc48xmB1NMCim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3558" name="AutoShape 6" descr="data:image/jpeg;base64,/9j/4AAQSkZJRgABAQAAAQABAAD/2wCEAAkGBxMTEhUTExQWFhUXGRsaGBgYGBogIBodHxoeHxofHSAfHighGxsoGxgdIjEhJSkrLy4uGh8zODMtNygtLisBCgoKDg0OGxAQGzcmICUtLzItLS0wLS0tLzUtLS0tLS0tLS0tLS0tLS0tLTUtLS0tLS0tLS0tLS8tLS0tLS0tLf/AABEIAKgBLAMBIgACEQEDEQH/xAAcAAACAgMBAQAAAAAAAAAAAAAFBgMEAAIHAQj/xABAEAACAQIEBAQDBQcEAAYDAAABAhEDIQAEEjEFQVFhBiJxgRMykUKhscHwBxQjUmLR4TNygvEVJDRDkqJTY8L/xAAZAQADAQEBAAAAAAAAAAAAAAABAgMEAAX/xAAvEQACAgIBAgQEBQUBAAAAAAAAAQIRAyExEkEEEyJRYYGhsQUycdHwI0KRwfEV/9oADAMBAAIRAxEAPwDBlwjs4fWFpllczILQiqxIuy6xcTt9KfD+F6kZSVXVu7bKouT3gXgXnBEV0+C+tDHlQhTGkgMSfSYJG0mcLnEs6XIRbKBsOpN/7Y8WbSaZ6X4P4JZk5Piq+b5+n3LdairH4eXBKzZmA1MY+Y9AenIe+L3E+F0lp0xScPUuajctht2kkewOGTgHBlpZQ1KpEssgbGwnfnO3vhQrUgfOW0oZLR1J+QdTAB7T9WroV5Fz9EafGeDxZIvyI7VRX+d/9KIg7T/UOh7dRjYL9cXVZjT+InkVW0r3tDT1kG+My+WDjVIt84+0vcDmDsCOZg94L1cHh+K8DPBlWN7bS+pAAWBYDaJIFpM/jB+hwzZVPgKKSWr1INQ/yCJC+wknvA5Y8yGV0ks41fDAZFAsam023AAt6HrizwTKFnaoZLExr6dSOrdOmNUMbTPV8F+HLC3lybpaXxf7G+XpMshVI1WH8x6n3+7BLIcI0yWjf5VNvdjv3j64IZTIhZIkk8zvHrz9sFKGVJ39t/7fcca44O8jTm8V7FSllrjyaR0AP1tv64kXJ+a4nt+fK3fBJcuFjaPQD8rHHocctz0j+8TfFaRheZvgho0AP1H69cb0qUc7Ht/bFfOcQo0h/EbQvInmewiSe2KL8crN/wCmylR7Trqfw1PSNXmP0GGUb4JSnXIYZATY/T/Av+eIXokGAL/498LeY4nnyVDCjSJmNPmiO8n7hiGtk+I1B/rVIn7MLz6rB58sP5YnnJBziniChlFmo0sB5UFyfukfljnnHs/UzTK9bURvTpHYA7EibmOvTY4tVfCtaZKsSZnftz3vJxEnBqiklvm6sPyG223QYfo0Ksm7BSvUMqATe6Lt/wAjz9NumD/A+MV1cJFMTAhjEdCLEgiTigK705Gr5rny9STcnr2GMo8YqLqUoCDY3jn0UifTCPEyy8Slqv59TpVapYXjrsI/qWGxSzVTSZJsLneYjzdCAQZ5/KcJmQ8UFZFTUBOoAXjlfUSYgbd8V/Efi5CmmmHiN9IG21p5TFsCSlRfFOHuXuP+MAsoh7Wv9B7AzGFvOVc7W0CmADU/0qdy7LzaNkpifmbtG84i4bxnJJZpO0lklnPMsZsgOyDeL2thkocby7KyZetoqVT569QSxHTtHIWHXvF/ErLLeoaQocZ8OZjUtMVDWrN81KnJCdi0gE3FgLC5tgPkeHfMaiMdJMqHCkQYO4M3EWFsdZ4dwWglNlDsEN6jI01a3q4uFJ5L9RhPPC6LVGb+Iik2o0R8igQOsm1+tzzxKTSJJy4Y1fs+y6UcrqpAkszFi245ATaYXp3wbz/E9CEkdIMd8e8E4Sq5YUtRC04BaYMlvMT3iffAXI5Z8wXoOCKTPEjkNWqJ5GBFsLk6opL3BjUZScn2CfDPDz5umKr5ipT87aVSOTbkm9zyxaqeH3okE1iyCZ1CCLWiLb4P1T8JQotyA5C1ve2Is4pqIQ0/KdiQRI3nkcPBJ6rZKWSfN6AmY4zSSmxBCnyq1riRMCOgUkjscDfDSnMNrh1pi+upYt1OnkvvJmLDAzgnDlFaGJClrqxuzTFzzmNRO/mP82GTj/EPhUW+H5gPnIv9259Bjpxvlhg+lUu5b4hxqnTQmTCrO/6jC1w/xfrqFSIuQP174v8ACuE0q9L4lWW1rJRpFuhEj6HtjXMZmhQKhctTkEiRvPI2vsOZ5YRYnLbY/mY43FKy/l+KHUSJuOU/liTN5sMvnBI/qnFceJVsAALEW/zOBuZ4nIIBgHFVSVNmZ23aQWmhpdKdRJKjy6hMjlv7YrNk8lb4oyzPFyygk+sHHC/EmbNLOsaLkXDG/wBo3Yek46L4fqU8zRWpULK2xEEXGMmTD0b7GnHPqKXEHL0UmzOzm1gYCDYWjewtgfR4U/xNMEne3Q88bcR4ppytGwOpWKtzH8Rlt2IXbA7K+IDKqDZdyN4BmPScZZY5y2Dw/wCLS8JBY4RvX1db/Suw0DiZHlcyAAi9gD0wD4l5nhJCk+UHv1/vj3L8doVpRKcu0tJkwd4UcsQ5lXpMQ4h7W3i3Pv2wk1PiR73gfxDB4htQ012f+i/xvNBadOih8q7sObcz9Tglw3KlFVSPOx1Mw5fy++kk+rDpgXlsqKlVdIZUGksrGTJ7wJvJB7Rh74TwlSQSYi1+XYd9vTGrBib4PNxSjkyS8Tk42oo2yOTPIAggSeQnYR0AgR2vg7RyYFhf9dQcEKOWsOYG35dwcWAoAJM2Hf8ACcenGCiZ8vinJkWWy0b2ne3+PvGJ61QKP+9u1sUOI5/4VN2VNRUHSv8AMeV5OEXi/F80aeqpVWmzgFVohpUdG8pYk7agyj7sPzwZnzchz4hxlKY1VKiIPsgn8ADJHtbApuJ5iuJy9Jkpn/3XUknqQpm3eD7Y57wfMmnWJrJTq9CzMSd/nkk9DEDphtr+J8w6/DplFXaVXT9ASYwYwT5BklJaSo3zZFFviQKtTm7ubegEEc7asRZ/xWDT0O86raVlbffP67YA5mqfMSQSJ6b7YDcVOqGW0ACJv0/vihFruNi59G0LSAU/a80ljNvvuBygb4IUON1EAio3QCSeY/wMJwVqVFWiaryFgfKvM+puB0E9cFMpmWFK/wDqMLAGY6lvfl2HvzsHSNOV8TVou2qYiR2ER62+uLY40WEuVM2sAP1afrgBpiCGmbiSfN1PoCBcnGEkEC923t12+h+gxyB0lzP1Q3Tc7cuZ9rkRt5sA6+TgWAO8W/XX6scFKCi07QJke3Xr+GN2gCZF7235yb8tWDZ1CnnFO0bf36frfFSqoZAmlQQZ1QZPY3ggRaw3w1VsqpMjb9c/Q/dihmMl0H5SbR+Cj64PIOBQr5AE2F8QHLFbi/bphkr5TnFx+v8A+R9cVa2QJsCJ7/q+Elj7orGdaZmQz+YarrSTYBt42gFovJ74ePB9FddIVaHmpljqg7kEqH5EiLTgR4Ty2XWm5rVGlT/pyFLd+p37xPfF/L5uQcxULLTlgqqx5KQIB+1pMT3xCUUn1VspbaoY6+YVaDaCA1VmCKCDqckmMa8Ob4dV2N2WyJFo21TtLEE+gjlhM4TxGmtWkgUKr6tIGyXcLHQ/aLbnV0xtnfEbzqoqoWfMWMEcoi4RrSJ6d8Z3Ft3yVi0lTHXPUqlatTdqiiks6lMz8sWgdTdpmIA5zrx7jOkijRhnI2Jso/nf8hufqcc34nxTMGUOYcBh9hZqn7wIHRJ74YfCWbFNSiZasaigE1XVRqJIGkeYy0GTe0H0wdxXBzp0v+Hmb4RmKpBK6AoM1LCo5NjHKinoZwNp5DMFvNVckmAASAo5CAbxvJOG+vUaoStSuoiPIqliJ2kLtPaRgXmalOlU0JUarUNtCr8pIJlr2sDbfEnPq4RRQXvsmyPBqzKQ+aqIpjTpg299hF8DON8LoUWKuKnnB0VjVkSELQQANJMGJBnqNsHcvmnJggAATqkX7euB3H6DVFMRO4ntilJrSJXKMtilnnrUAfIQo2ckX7ADc7fXFTIcWqVXACVCu7lFJKrzNu2N1zr5lwawZaax5Jhm6T0tjo3D+M5bK0kRUQNplhpEKO5Alj9JOFXStXsefU1dAvJZbhtEpVU6dYmQslm6FjMWHP6YKUeJ0Y/hUaQXmHYzPPYgR6Y5vxPixzFV9MU6NFrKqQANRNhvJLE23knFTM16rtNLWyi0qhInv3gjByX2EjG+ToFPw9QzeUGXChQUJp+YjSwZo9RJO+OZ1/BWZorFQQDV0OVvAm5HIgDHQPBPF9dHLFz5X+KDGwZW/sww5DSVcU2BIBY+a/ciPXGPzpQfQkYJq/8AC+xy3O/syfLVVKZlBRgMajwrDtpnzGw5jALxbmFQ6aXxCZlqrTfsIsPrjzxy+cSrpdnakTFMySIn5Qff78Gv3CrmPhLXqNAALUiD/wAe3rzxTblGUu4fD9Tyro7/AMYW8F8HFJKbayz1CtR55EjygmbxI95x0qhkwVQTpN7R13Gw6b4W+E0VSNIPKBy2kzHSMNKZscwdpkkzAiI/qv8AT6Y340qPWz2qjHsXmIUTyHZp+8/jgY2bnYDy9oududse1K+oXOq3mF7jlFxftitWonczfbym4nY36YaUvYnixpfmFTxdxJ6bCpTrFNCkMIETO5HX+wwH4Xm1Zi71GqI8yGOoBjzEQd90O+4vvf8AGHAiyPpMgGbDfr645lUzFSix0yrDfy2I5T/nE7l3NGTFBrR13L8Ho5mWoFVeIKMLMezAz9cbrSJYqyBG2KgDlYxaMc34V4vqJMyjH7aSPcj/ALw5ZHxjTKggyw9JPXvjRDIu5gy4Xyi9meCF1IWRNuW2AnDeF6n0Mp8h/iavsxuI3mZ+nbEme8Q1KsKkgkwL7yeXQ98H9DpSBMuxOgsYJJ2LNHWwk8gMFy9gJKqZUzNO5O3Xso5DFKig+c+VOU7v37L3xerQwJb/AE15T8x6HoIufUdbVKeSfMMXf5dgu0kDYRyHQThlKybRjVwwJUxEgkzt0t6bYI0MnUHmIYggkeWCfKIG5gk8htfGtGgGpsAAlMgqahkdjp6n0xc4d4kD5j4ZtT0mXYgEtIFgLKIJ67YbVk22SU8o29zc3A6iSfQbDqcQZgbiwIkelxt2/PBvWGLFDtfpBKg/SOXIeuJKwRvmCkz6HdR7W+gw1AsVmSBEAWt2tHtsB9ceBI5k35x+v+8GMzkJ2gD/ACR+HLkJ5nGjcOHXe+47fmT9/QYPSHqF7N0Bv1mOluv1B9sD/wB3O5mJt/j7sMj5PkbQJB9pt7/l3xWqZQEaQecAd/8AuI9sGgi4aEE2Uief3m+LD06J+aghAJ5v+AcCPbF3iWW+ENMgltrbDn9/54EfuhY9ZxPLNR0GEXI0o8TWmHFNURW1AhE3ldJ80Fo5xMYB51mpMHpAwRBA6dxzHbDfleFcyuLuY4cI2G2M7yxfJXy5JHPl4oFWSGp6uTqxpH1U7H6jsMNHhTxPV/ivUWnUCU/JoKqGAldOoGAzMyDkY1Ylq8ABMx9D93pgZm/D/wANpXUjDmCcB9LVASkme1/FOcIbVlidbEko1QECAID0mDaLbH3wT8G52qzhEy7rVYkxUq1StOmAupzruL2Am94N8Q0OJOgi5jt9+N6v7SadLSlQNJEm3QkDn2+/E2rZWLpaHuqsC5JN52j2sLYG5nI5isJo0mYHnYC3STf/ALwG8G8WTideqrGtSpqgIggFr3mQRHpe+OhcOyy5RBRpa/h3Kl2LEkmTc3xkzZVFuIU29oTH8IVl/jFdb/yarjoIO/1wtV2SlrD3ck6i3Izte9sdZKsziN9z/nC5+0PwxSzKGsJSrTHzKJ1KNwVNieh3x58cvruTpXRbrdU9nKa/ELuKaaiYLwLb/a9dhhqz2RzK6DkzXFFl1BaR0hWLNqUgDcHrfbA7I57KUMnok/xATK3ctMBidgQsc+ZxYoeLzSGmQJ8x8xFzuY5Sb49Xy3F+nYvmJr2+Rc8NZlK2Vq06aClpYSo5axDH3YLOPMtm1yo+KGB0RYb33NuU4R/2eZ3/AMyaNRyFzKNRZp2Zvkb1DAXxnBgwatRq6g6OQQTOxIZdtwR0vib8Pb2zBl8O+pVwNub8TCpDUkGsm5bZT1AxeyyGZJ8xuSABfnboYn2wG4fw+W1AWGw/XacNnDqQgCDf+mbW6c+WHhhhB+k9Pwnh1hj1vlhbhCxzEj+oRPL3O5wVq3HvaLkHr0jEeRpjSIBkRtT3+oNx07Hvj3M02BGloUD5mYg6jFrEggztbni1NDdalI8R9BgxbrO/8wubdQcefvcTzJkHTtv7/XFOstxFgtjDGVYi0djt3xUy7mY1Ak7QdMEdQef3+uBZdY01YY+KtSVkbxGoggxcTz3kHnfCl4j8K0qnmSIBudUR2g7YO0qhYwupqhjeLHuQI5/3jBZcsKZJZdbnnEAdgD+OKxi3yZsmWMHS2c44P4Br1TYFF/nYzI7Rv6HDNlP2Y5QENVqM0dDoH3Xj3w1UuIswj5e2NcwDAJM/qcW0kYJTnJ+xAvB6FCBTRRbeATBHUmTy+hxtWpIAAQLm0+v/AFibSItsdhiOtVgTsOZ2i454m3YtFQZCmwJI36TeZ698CzwcKBp+UEQhBUExPoBPIR3wboPz1Agc5PQm3aPuxC28yCYNixkWA+sn8MLwPdixxTIVmqFqkummwQkEdoJgCOkYHfvRpQFqUqQH2FQs3/IaTJ7knDdmGJaIB9RPOPmFxInA7i1BHHnVD6khp7ffgqdHOJN4azaVVN11E3VaZpmbiSCx1bi4/wCmGnlzJMnb+x/L++OaZzhTU/4lIsrA79PcGdxgRmfGudo31ho2BEj32OH847yWztFXLW3/AFJP54FZ5dI223/X/EfonHJst+1jOwP4VJyTFtYPSIkycD+I/tMztY6DTpoSYAAaRyiSevbDecNHCotdQ+8Y4voJOrbl92FrivjU0E3DObhR67k8hbAvP5dSVpOzVKvzVCGIAJE6AByHXfEuW8J0qilloM7LBKh3BI5xJMx6Yw/+gk92exk/DZOFwpfr/wAHjI8Oq1AtTMH+IVWQIhbTpjtO+LtLIKMZw6pXKg1FFNNwtp/CwxYNQ47zPMd/cxvD5erT/Q9VwtuuJKtQEgWxVqOAb+8Yj/fU0zO21sMscnwK3Fclmugj9foYEVqe9sWzmAwkNYi36tiugJmZxyh3v9xepLQHzdKbDnhV8QUXpm+XSotjqPxN++h1nc79Th/OWk3BtvjXOU1VDI/zh4wlbr66OlLG1v6BjwFwNGy1OuaqLUdASlKkFCk8mLanYjb5gO2GNck6+UVwR0K/5xzrw/xWouZShTKIKhN2aAOfuewx1CplxSQwdRIu3X+w7Y8jxal1uUl89/uCPp9KZoEb5Q6yQD/u9D+WKmbWqiOagXTBvqH/AHgjn8hqpiCJUCDPOMc68Ucc01BSY6iRBUE2m0mNhz9sQlhlKahXPx0FTXTdihk/BtKqVqs9Q0jBKoJKBvMAb2md/wA7YMHL8LQlGy7HSYBdGZiBzJ0m8zY7YrZMuVZlZhuACxUmGOxFy0QIkdcV5rcqpvvrVSZ53iSPW+PdlGSejNFp/AC1eB0tCVKSmmYBiWlW579CPuwycWyHxvh55IBraFrxuKqCCR0DgAx2Jwe4pwSV1Xg32/V8DOHZxaVb90rArRrqASfsNP8ADf2P44wwySctm2MU3+hPw9IUEiRafrz73OC+XzK20r05mb78xbA/4RpVDRqeXTILFdQBibAfZMT743y1IiQH3O8RE+998a79j0XjT2wxR4jJ0qfNO3fveRzuPpjevmGEK1hePeLG0EWnfEuWXJpTJXU77XDCT+EYo/CrNC610mQQWgCNybQPpyxVX+pBKNvVV76KmdzvmAJi47/5EdsVqubNVgizptJJFzNrxYbXOKGb1FtKecrMsDa1pHtzwW8OsgZULediZ8ptI6/TbDfl5M+fOn6Yf5GPh3E6WXGmGc7MVBI9J298FslxijV+VWXlcDCf4l4FnXq03ot5Rp16mEAyZkE/Lpj5e/PDDkclLD4Z1KCCT7/fijb7Hmum2X6uXVtrxyxFVLD/ANuRvgvTywE2EHcYhzdYiwjmTH4esx9cdRPqKOVpB1iYk7frbGVctb5v0Ox7jFVspVSoxEXNo6neRPabHni6rGAb7T72H0wiHfuiGlRXqRHUbxa4Foi2KmdpDWJJvdQAN4ESfYfTpi7UqIAZYcu89R2wNzWYpTYajz5Dt7jAlJLk6MWytnaRjdQOckjr07n78V65bZYN/tCf+sa5vN6jsDHIbCep5YHZrM1Z3APt7Yk5p8FUmj2okxqAjmQT2vbvJ98LfHeEU6pIUNI5gcsHgxa1h0vtO334C8dNei4ZWIVhyP6n0xKba4NmGm6kxS4LwsUM7TSsQKbGdTCwK3FhzMRbrh58Q8C/e6YqhQXpHWhXTLbSG2mYB9u+FLPZwVgIIWqt94k9QeR7YbuDcAzrsq5kvTplDHwnpyH8pAf5iLTy3AFt8ZJLJkkmtPuem1hxQ3JNdv8AfzBPFMouXXMVFmpXqjlcIIuB12uduWB/CONUHfVVBp3AYBhuLzEaot3mYnHU6nDKKGCCTImUDWiIIDCBB2A5bG8pnjTwpTamho0wrKwYsPtKfnaecR7bRa1IeHVVJ79zI/xFt+la9h2p51atJfhkP90R1B2t1wMzNN1NxA6z+pw4eHCtWhT+IifFRdLWFisoT1E6TtgTxWlTRdMgHf2mwBjpzx6CxtL1b/n3PNeVdVRVC/dgSone/T16YqhQSyMhgXJB/A8t++CTaZAkKoOw2HpbfnzxFlGbWwMDTteJ7/h6zhemUba+4XNPkYeE+H6b0wdDDmFLHaf5gL9euDh4YiKRSpJJ6i3ud8B8jx0ImgsSQLQokf7h69JmeUYE8T4lXIh2bSb3YAnpKg2974raW6M9Sk6st5jIS1TzqWECFHMzaYi0YqDIpHndB6mfuE4GvxQrS0K0XsCFveTJ36ewwvZ7ix2EHvyHr/bAa631Dp9Oi746TK/DFOmQzwZKqRG2m5574UMt4+4jllWm1RaqqR5XBJgf1C8es4vZzMT8xkzHbGPwqhVpkskkCSZI+kYjlUP7lZF+JSYEzn7Rs7U8qHRqMQpJMnaP+jj3w3karZt1rE/FLJJZjsy6gZ6xEH0x5X8K7NlyQ6mQCeYNiDuDOC/h3MVK+cZq6aasUw4iJgsCwuAJ1A9JmLYGCGCK/pqho5vM7mvHKWhzpNVl+YAsBp33i8x0A33wMbxRVEK3w202B2tJMGCJuTc3w1eLMqQyVKaavMyHSuqZRSgMbzpYAnmCMIdPwvn4/wDTOfXT+ZxaUadplU7Wz6MrUlakpj6E8jGOSeIj8TM1omzQJN/Lb8sMnEv2pUaK6cuUqhjNzcExyjbCZQz2pmY7sxP1MnHl4k1K5HseAx25MdeD1/3yhpe+ay6wetWlyPdl/XLFRVPLlgDls69GstamSHUz6jmD2OG3imTSqi5ujqFNzFRQf9N+h/pJ+nuMaW/Y0w/pS6ZcPj9v2JsixYgSbGT0/wC8Fhlgd4gENMTpi+2x2274EcGVUnU5HMWtOGTK0gKYIJJk3Hr03i3pjZjjoy+Kmk9A7NcLSofilUpv8rmmTpboSCAVPUMPc74ucC4fTVjrUaiSqn02/XbGleZMCdu/O95nnjfKo5+WRBA5mDa1h1xSnezyZQ1pjEmTSYYK0DmPf88X6i2ty5YXKnGPhQahUTsS0T9Rb3xYpcbmd/a/4Y50QeOQWZ9Ikg7bY0y/U7/hioub1ANM43pN02JvheoHSRcRplgYJHQjeOccp3wHp1jJQKbc2M/4+7ByuCcLXF88wf4VEDWRqLMYVRykgHn+GM2aTNOFXo2q5VjufTFHOFKckienc8xj3L5PNsGFRmU8mRVZb721aiRgNxPgGYkt8RSvLUHSf/mAv/2xGLXLKuL4RDmuK3IXl237YiyyljeT+t8V04ZUU3UmOYuI53FowQy1ZEiSJsAOc9ANzfDTy60dGFclnTpHT6Yg/wDDHzbKCrmlq0u6x5TExew5XODFPgb1U1O3w0MQIliOfMBbdb9sXeF8Oo5YVGol2V9IdahBKPsrDoGFpkiQBaMLjjKW2LkyqOogih4AyXwx8bLGVsXeq51SSZJpVAotaCBsOtmEsiqtMAhQIGkloAEXDklh2DD3xYTJuENZSEtz+0OjDmD0/DFTNpTCfFU+WwKAyaTHYH/9ZNgeUjcbaVClRlc3J2QZuoUg2ZDOmDY9dJjynqCN9wcC85WnyjZwdP8AugiIvB1eUj07HGf+ILMMf4bkLUH8s2Djoy79wCOeAleoy/ERrNTcexurH6qv0wrVhTClHxBU3RtIYarCLso1Re17xcYDcY4ky+WZHIicRJnAz6gvkO0cgTYdrYkr8Yph0UIHKDTEHncnUN7wLjbYicanG4lJtKWj3w/Vq1GPmSAdibzNwF3O/PBzitGovzsq/wBPym9pgiD9ScLmYzVQTFKmGXyLUE6tJkki8C4AnleN70H4iVA1Agz5iZgxa074bhUyL3tBqrmSo2v1Fvwx4+dqOupBCgwzEfcPpirlc+1SYQgd/wA/XoPrjduIIp0vczaxhZgbDmSN8Tcd6HUtEbOWvyM7n9WwHq5tdbCxiALWHoOvf1xa4qy6WmRvEHC5wrVpYBC5EGJgmJ2nucTlLpVkfEN9IYpVGhop6ovHMjt3xXqZqsy1Gp0ytNvLfymYvuYvB74q5PjqnMFl100C6bgEhoOolZ5GPocdb4DRpV8u6SuliGkAGTf7JvNpkbYyTbbuS+RLHg6ts43xfjbU0VASWN5uNJ5AdcMPhHjAzQl3AzFMiLfOsgmRzFr4KftW8P0adDVTQs5CmAPlggT252jHPvClSpQqfFC7Az6RsffFIxj0KS0wygovXJ0U8c0VXVcs1UFdPlYBRJJglrj/ACemDnDAzUw9R8tQ1+ZabVCSqnYG3rthf8MVtVIVHVSrtqhSQU1TIkXDCYuGEHDMvHqNCUUPEz5iZnnMf4xdY+p7NnW46R8/5NJqoCYGoT9f7YeuH0A2rTcbAm098JHDQTWXsT+Bx0PhanRCiT2+/EMyuSR7n4c6hKS9yjm+IU08rNJFvKCY9T1ww+D/ABItOowEPRcBWBO/LblvvhQ49QVaKKodnC/Yt5jMsx3Pt6WjFTw7lampZDar25x/V2/xhljSinYuXNKc3ja19DsudyyoA6HVSOx5jop6nv2xNwfMkCJBHKDsPTkZGKGWBTLoz3DeV0g3H839LAn39r2aSQPIdRMFT1HP36j/ABi8G0+mXP3MuST6aDbMxMQLwZUi9xfbr6csXcuuplBEdxe5P47YB5XiDK2pAGH2l2nqOxww8LzyMutSYJiCLr1B9z9MWsx5ItK6NM5w1Kn8N11XkSNrDaP8YReJgpVzCUyBpa34g/QjHQM9xSnTue4AEQIj77ffjk/F8/8AxazyDqAn/wCI/CYxyqwY3KhwpZ406YOsk35yMBeJftCq0TYI4HUEfgfywq1+PKEKqb3O1vb+2FPN5mrWaKaPUPRVJn6YhKRaUE27Ojv+2ZVH8TLe6VPyK/nhR8Q/tESu0otVARBXyR+dsA6XgnP1fM1L4Y5GowX7t/uw58F/Y0XppVrVyyt9milwO7OQPoDhX0V6jPck/SqFeh40zG1IVfYj8lw38K8ecbqpZE0W87gLHctIH3Yccr4Uy2Toml8DMuki6lWMxdrKL3748r+CMvUZDUq5hlXzfBd102iAYUfQYnFwekvuNJy5k/sb0ci+epCrSqLQzClWNXLsCHBAJVh8s9DJ+/EtVXp5lHr6NLLDNChm0jyhmXygEkTMYPUlVQVpgSd4sJ7/AHb40NLVTqkw8EQIEQY0kTbAWPvQryt6Nc8tSHgRpM22KkSIjcwb4G5biAp6HKarFag/mUxy2kEYsZninwgGTzIwAqKVA0kADywIAj8jgHxMw0pdW2jv+Hp6jlivHBEJcd4iwK+bVTgFCNip+U+sCDOxBHqGq8QNIrUKypBDKdqlM/OveRt3AONsnUUj4LMPiGTRB2D7sh5Q8A/7lHXC/nM09RiWkm4g8osRHL0wa9wfoWeMUDTqPTB1LYof5kYSh7mDHcg4C+LuMaSFg665AmRYgDX6yW5Ymr8Y81FFgtRXzdl1N8MewM/TCvnuBu9Y1dbMdUibiJ2B+zY88Z/PisnSz1MX4fkli8yKt39Bi4xmdI+GnW/rt9IA+mBmXV1qagdW/mO0mLHlaeeL1OmNmYHrzv64izmjSEi0zj0ebMM40atVr/HUM2teQm0fmZww5vhbhVeqp0GSpMETAMCJ5H7sCeH8bNNAqAIzE6nZW/hjaFiYsOW9sempWakyJWf4Wu5MHWTFhIlZibbQJMnCq92TYUyZLTAMDe1u3vilmwGOwkE3jY2i/MfngpUppl6EM5UlZO0ydoE22wvfviqkkwN/X09sGdRBHZDxqt5dIux54Xco1SnWWH0SQCeSzz7DFjiPF1dgFMcv0ceuQRyMdfzxJqLjv4hlFytBnLeHxQdsxXzHkL/PA0lj/MSCB0kDB7iP7S8tllQUFWq6zGjUAI/mJ3BncSYwtcL46+byr8N/hpJn4jb6QQYANhtvvGFavwY00D1SAC+kMDIIuZ9LHGbpjfr5IwyOGhr4h+0WtmFSnRorTAILMRrL/wBJsIEn19MBeP1aPxKb0m0ayPiCTqpmII5ak5g4rDPLQq6UKtTdQQxgESL35EEGPbF2r+55gKhOmpsGU8+Wrl7zF8UhFPfCDFOT6hj8NcUplPhLqJMAHV0EWXYnfn2wXquRE00e1ixMxtfzdscnahWoVGpFWMdAfUEe18NGS8dVlRVdBVIEatQUkdwR82GcHdmhNADhCzVsIscPXBKgDICYkx/bCjwzLlapkEcr4Z0Q6kUarjVMW3jfGect2e94FJYl8bGirkKVSQbkc1I94BBwS4DwalSVyqAMxB1TJj+09o54H5FDBjfaOnvhi8P5aSzNOnp+J9MaMeNXYPETai1ZotQlfh7iZH6PocQUgaDG2qlIBHNSeY7Xj3ja4YTkZBIG/viskGVIBsVmLSYJ1do64vPGpKjz/MV6B1WjpBZTIYWgb+npsQcDcpWqqxDAso/qiDzgc8EKrig5US1FuU/IfXr067HlgXxVmpkuf9MiVYfa6e88sSU/7Zco6nyu4L49xhII+aAbtc+gnmThHzGZdUEtvvibNcURmK6pAJLEbDAnNZ5TUXTDCQAGiGn179cBvQJtWl2QQ4Y2dhhl6JYEjzikGAiZ8zDSv1wd4ZkKqk1c9XIMACmKk8+YWFA9CcMGT4Oxo0xUzdCmg/8AwanJDXVRqCqsRvBkmIxbyNXL0GAoJqqA/OxFSqx5wbpT/wCIxklOKX8YUpN6/YNcOyq/BVqVBgSBNbMHQs+jrqI6aUjviwUNfVTOcZtPzfARAE6Sz6vuAJ6YjSrmsy/8WmaNLl5gXfew5KIBJJPIwDeClbJqF+CWZFmyofMenIg7E3ufbCqDm7a1/P5xZKU+jV7/AJ8yHI5JaKAozPrYg1KpGpgOygAL6D64sgjQXeQgi95N7wFE898eZ3IuFU09LAGGFRrkRaNAidrW99iB42tVTT+Mw2VFVIkz2Hfn6Y1JdPYyNuXcIHixLapAE8o/xOB/FeLaoqAwBZ1uDB2MG8g8454G5hkQEFjvB/pMxBPK9sVqlemsoSGsJkm4MTc88FNsFUEUzMsASIexJ2BG/wB1/r0xW/fUpl8ujWBlKhi0iIn+W2/Yd8CKmcYqKVoHynr/ACknqOfvitT4kq1mp/BarpVtepQNPlMQ8iLwbb9cH8oabNcwCCdVit9UxEXkHl64G5zxtTdyUT4jhAKjGys4kBupJETFjB9cLnjPjpqkUVY6V+cBpDHkJHzadr/liTwjwc1qFRl31x7AC9v92Eyy6YdTNXg8XXlUCPw7kKmYzFokm5ZoEnucOnEuHMtbKayss6s6g/KNQMH7t++K+UzeWySgIfiVgwlSoUvLXgnkBME/2wW8R5YvXGYdHpBkVVRgBAHymRY6tRM9TGMM25tyrg9vFKOKSxN83YvZDhGdpBmq0CUJLDTDFZPMC/uBghRFOqAAfbvjoXB88GpqwXYeYpuDzJUmDf8A2++A/HclTZhUAGrcOttUbja55EESOmPTx5PSmjw8smpyjNdwJUyC1R8N1kbyOUC032xJl8gKE6nEifIb7995i4OB/EuI1Fc07L0IEagRIkcjBuORnEDV3gajInqJHqd/bF3PuiDxr5GcVzSKswCfv+/AnIZJ83UFOkJMczYDqeQGGHI8DOYeAJPMmwA6nDMtDKZKmVC66hvrEAggzCjlcR1xnbvkeqBtH9mmTWlNYs9QfMQxVQd4EbiOf4YDcQ4JRemRTCkgFEKGSINuf8u89Y64vca8YmtSqosAkiJmTM6oHNYB5bx1utUswEpmmNQY+ctED/bY7QLkxE7GMOmJTEXPZVqdQhusaot/32wRyVBq5pURqYE+adlFhqHPYz9YGGWvw0OopPtYhgRaVBAIJ5D8RMYtUeGtlag+GZqQoWYOljBWIBBGlo6460xJRBGU8A1XqOm6qZlYlh2ues88MXCvBqZdmDIajqy6wtWmxQWswDDSJb5ito3w4UOOZYrTIgNCsV/lbYqw5bkTih++pTGulpImWJJmCfMPmGpTaQd4wXsMUXKvCqZqazTcQ5VWC6gJECCLEEnaYMRbFGt4GoVmLCiKkGCQyLEciGYMCOh+pwUHiRFKfEWQEKKNIhGiWsDOwBm4uBO+LWQbLupcrVXUxMIkj1kpv1i04nJNqkUUqOXUyPiKDg9QCySNh064XuL1NNVTYgraOVz9+CuQK6LG55TiFps93wusSrkZMhUaowZuZ5YeuE5GIYkC0AT93frhJ4FWFllVN5Mz/Yfdi+tYrUKs7MNx5gPuFsaoySRm8QpTfTwOmcemEhiB6X+kbYWs/mhEKbsf8e+Iqte/+q0DdQBG8iet8KfF/E1KkW0gVKxLDy/KOgtaewnDPIjNCChtsZczUSlTPxXUAg6jyA+uAvDeLgtHxRXoo0LKifLdSt/10wlVOIVnb4lRzJ3Q/LG8aT0gGTfFrKcQChBTphbnUwmWmIBBtIO3rjLOSmxJN8lP9onhz4dY5miv8CsZJEQjn5ltsDuPp0lNzKSbbKIx2rL8Romm1Ook06oIYRs3U/ykde2JMvwHIHVTp5SidTjS5ZjIG3zfMTfYc8MsiT2RcX0nMfB/h3MZppGr4SkXLEKSNhvy7elsds8K8Mo0AxZgWkAlVkzPXaJMQsi+KRzGh1oUfg0VC3CKISJmAN7Ab8zyxouaovU/jVFVBZgCoZ25FugH9u2Jz3Kx4tqOhnr1KlMmn5KjCQhYwzkyRPoNQgfngbmaunMRXUwihjBJElZYyBYgGIPsDhWzXGFNX4yqwoqhRlNQz81nsDuWC3m3fGvFOKVa5Soj6qJ8wCiFDCxkb6h1M2PS2GjFEpe4x5zjHm0jb7IGw73v03vgdm8wXDCo28mQADE8hHcYFPmRGpmOpgStiJgxIMQQDN+xxCa7NDsNbBQpNhKg9doxSrJov09ZkkClC3DkwxF5ueZ9+mB9eqhckaTNhaR7dMTZ/NGpCuCJYutmBKkdNonnznC5S40ambGXoKNC2q1B5rR5tP8AysCN+WDdLR3S2wpmHWkodrKN2Owjkbi88vXCbxzxm7K9HL+Wkxux+c+8CB7TFsR+PeJrWzBp0TFCnZBsC0AOdgZ1Ai/TvgFkOGVazBaayTgxXdhetIp4b/C3Eay0fg0UgsxJqESFmLx+Zn0xc4L4OWmzfvWhrQqBrQRuSIIM2G11PbDhRyQpQgUBbaYESI39bXx04qapjYsssT6o8lTw14W+E+vMrqqzMzIvcGecggg46Hk/3cUQrMSCQdGmRTPUAiPVdj0wFyVVWpaY89MW7p0/4k/Qg7KcVjnBsPpjkq4FlNydsJmulAOq00l9qqloZDyAJ25XuCCDcYGHMhjo5N9zAHSfX7Po3YYlq1QpFIssvtOyOwgSf5WsG6HS32TKpxri4yq62nUGgLsdQNx2Ii+O6QOTltsCeM+PBCtJIZlBmdh5mPWQYPLBXwJlqud8xBWihCmowEBibKD9tiTyHrHNS8P8IGdzD1azijlwxapUJ2m4RJu1Q7BRJx2nM5ihRytOVbL0aYhKc6So5s8HzVTvG4m8GQObS0PDq+RNmaqUENGmRIszfmeRPbvjn/FeJ1fjGllkNV1jW32UJm7EWBiTc8vYSZXj5zTkU9R0kQzASRN2/wB23p2xczORoZMOyE6K+mQTdWBJad5BHM46CrkeW+ALWyy/C1PL1mB+Wdx0GwUdcacY4vmcqVapSCg3DKFK/Tr64LnPq6AUwNRcHVzWxUAX2gn1k4b8pk0q10Wso08w0QYAw7dRbBu6OT0vGSKr+RmLKFAgBR1J59IA74YEzKVElCzSkmSDcg6jNrQBHOOmFnxnwBRXr1cso+D8UhEUH5bXXtP44u+EGU0dFSEKk6dUgtN5W0mIiwweok07onIb4pmnKzIRGDErMDT/ADDVJggcsEuE0pq0lDlpIMaYDGyEEGwYQVuBsMCeIO4SwCuD5qY3kjexM2BkWwQ8OZpKJNN6YqzMgcphgQ24IMYj+Z7H4QYr5b93BarDkOVfzbFuT2ho807m5HK4bOZxy2tC2l/MIW3Qx2kGMa081VfMnUSVYnyuZWCZkg2PWbYuZrMFCAFoKsSoYtMT2MYZqgcmf+Hao+LoA2M8o39MKGezbPUK0B5ZtHMciemOnMoagFIlg4IJ6MII+oFsLP8A4ZTou/kaREDVa4npP34i4qOzZgy9pSa/QE8F4OS2qrUZj/KpJ+82+44bjnEy6yKYYm9/MTeOdt8A83myraQNIESBz5mTuRjahndT63lo5E4CyIrkyxqoL5sg4zx+tXEMdC2hV78jeT6YrZNzQGyEuB30/mCMXM4tMiyonPVcR23xHlcrTdQzVOoCoss0T1hVG+5k9MLbTtmd7NRSaoCSZgczv9fXE+Z4C1KmtQu+sgMFVe9vPqgNHmiJ2tecUsjVdHBZje28ATv91p74MnhQKNXY/wAFZVSZkljuI6Egkm0254ZVLaBdcgleIPKFKqLXY/xTVazEm57kz29ME+IcTFFytOqK9gJAA0sIJG5IhhyI5TiLLcMpfGSoobRux+YiOsLMkjZeRHcgLns8v7xUNJFpo0wApn6EtBkY45p+war8VJksPhKSwB1DSsD7XPc354r5KuiuoULUNTeodgJ3XVss7sRysMLGZX4tQOSXJMAEyzNOwB53254ech4VimBUYmoQNbEAADkg7TPrgai9HO5clbPCs9FxQhkJhigB1HlqLXMSDsAOxwd8PcQSjlVoMVFTUTU0ONQ30gDeGUHzX2XnGKfEsqtJDS+KCBCgU2W9ry0xYb4HUsw38P8AdhqCExWa6qTcw2zWWAJjffbDuXcmodgtXybO7NLS19OsNpEdYsBvOwvjU5TQq1KkhJMGT5rXMbx+Q5YHBJBOogH5zYa7yQBYKk3gRhS8Q+KatdiqtKARPX68vxwFcgtKAT8YcfQkjKk3WKlSCD/tH6tynfBmhwluG8MFYBTmcyQFgyV1AwDyBUBiRe+OaU3ceae24v7dMdR8McQbNUkptSkpCo2ykwAYk3Nu2GlF6S4OUlz3Fjg3hQkh6/qB9/4Y6NwnggSnKoFA6frvj3LU1F3iwNp6dYtEc5wbXNMoFQjluRYcr/8AeKozNsgyeUjUNR1JrWzbq6/aX7S2B7XjfFG7p8NhFWn8o6jmO45j36HEnGeKaGFb/i+9+n5jFTPZlag+JTYa6fmUg3IOw9PwOBWwlKlnCHBFiD9P8f5GLGfdQGeiRFtfVCZ2/pPIneOu4biOfWp/HpoycmF4m4MHY7XH6IfM+IFoDWGIeCABBmdwQZBXqDbDACXE+ILSps1Q+WIibseg6nCFxHjdfNVdbmSRpggGxUKdx8x0gk7zfHtV6mcqy7KknyqAYXmdI5D84w6p4fohVKKFMnVHLtgOVP4jxg2r7FPgNNdVGnl6bV6iwSrDyU3MatIne13Y+kYm8RUs2Mx/5tWaLqougXtAicePmNLaKUoo2i1wd7d8XzlaldJYlgplS3IfaF7D7rjA6d0WcrWjXJ5umKOumuhgb+nOeojFri/GKFTLqHDEqfOVEiY8sASbmLnlhc4/nBFOjRWNcsajNpMMI6/LBmTOI8gauo0dSu6kgMsNJGwM7H6TNjNsVbojsnXiGUp1EejVdH2ZWRvhtveD5ln3jDy3FqVZE+Gy64+Vm2m3/IHlzvihwLh/xzFRmUtupVbFTYBTJsT23wZzXgamo2LAmS1MgST1gcjyIIwrn7lUqXJNwrK00JerThFUhTBJk+nOMcv4txlFqRVpnnMRI80iPQW364d6uQz1MMHQ1KaGQJghb+zWtHfCtxnI5bMCQzK43kfip2I7Wx0YKXDFm2kD+G5ylXLlBobSAREySYmD69TGCVPUmoTBPkNuRgm5F13vudsKXFcoaNWaZIp7Bxz6+u2GHh2bqV1WnINTc7Qygbx9Tfe2EqgbDOXypYNpAYL5PiSwnqB7WntiPM0Q+j4bWCgeYGQZJ6i0EX543ydSEZTdX+UgTcfLIHOANum+IKtNQfyOqR2PQ/lGLVZK6Hfifw2LVKbKtOFgGZDCDEC8/wB8BuIVkqO9RgUQkc77RH/1k4zGY8/zHOSRtjjRDX4EKv8AERwFMmXdbmY5S0TPLFZ+H0qSsi6mqHmBAB95LfQY9xmGcFdgt8FPMZdYTyyxtqkkk/gN+UYlo5Vtli1ydgOpOPMZiE9yK41boIrwmm1IQTTqMZFSsIBAv5UPm0f1wSSNhz1ylZcp8TSqVRU8paop6CSAW2J69NhjMZhuum0uwrj3BucruhEM0AQJJMCSQByAjkMCeLtr/iWBF2bt1MYzGYvP8yS4JR2rCvAeFUVenm2Zqga6UFYqQVuKjQZCEk6dp6xu7cU8RalYlNX9RkDTAnTADDmPacZjMCLtWwOPByjisVajPWmnRE/DR2gt3g+b7vzwV4Lx/KrQenqNgCEAYSwj2I33IHM4zGYfp6o2w30y6UJ/GeI1Krku1ibID5VHId/XBDhHht6hvtzI2HT1nt+eMxmKdiL5Gzh/hCm9QKQQiQWJ59R0Bw+8O8O0FCvqCqQuzALpix2IG+MxmDFIVmmdRaVWEj4ZUwZmWUwb/wDWPFzjsRAAW4MQYNj2PyxsOeMxmOXIOwE47WVlqUzqlhAiBM3O4kbD64V8m/xGUOAmjdTIHqIkhewJHpjzGYo1R0GW6jkj4DL8/mOhhqFwQSV+YAxuOcmeQjN+CalWXoM7EyYcSYtF1HSb6YtuMZjMSlLpotFKV2DMlwWrTMsfhtaZgWNgQTh64Pn6SotA33+YKBMzZp6HpjMZjnt0FemNoIcN8O0q7N5TqA8wNdF1AmxWAbeu898E8/4NYUyiisqOo/hmsCoI59Bfkce4zGeeRrSKuKUqFDj37Ns66/HV0PwwEFPaFB5GTIvzwrN4e4ll2kUKmi+0FSJPMWJvjMZhceebfSzpYotdXxDXA/Er6f4ysSDCuzSR1B7xzw9cC8Q/GkB4YbSbjrE7nf64zGYtJbQ9ekLVOIKB5wVvYnnf78V83wjJZmmoqU1YkNBkgiQYANiLjbGYzHT9OySVoVPFH7OtPwky1UqWmUaCDyk85I5nCrw/KZii7Zd1ZikjSrNIBEHRF2BB+Xn675jMPfpFgrl8iKvUZfkc1FX7JWGp/wBvXFml4rUABqCMQIliSfc48xmB1NMCim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3562" name="AutoShape 10" descr="deniz ürünleri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grpSp>
        <p:nvGrpSpPr>
          <p:cNvPr id="11" name="10 Grup"/>
          <p:cNvGrpSpPr/>
          <p:nvPr/>
        </p:nvGrpSpPr>
        <p:grpSpPr>
          <a:xfrm>
            <a:off x="4786314" y="1357298"/>
            <a:ext cx="3937179" cy="4976821"/>
            <a:chOff x="4786314" y="1357298"/>
            <a:chExt cx="3937179" cy="4976821"/>
          </a:xfrm>
        </p:grpSpPr>
        <p:pic>
          <p:nvPicPr>
            <p:cNvPr id="23564" name="Picture 12" descr="http://mediacdn.karnaval.com/media/news_media/uploads/DEN%C4%B0Z-%C3%9CR%C3%9CNLER%C4%B0-Kopyala1.jpg"/>
            <p:cNvPicPr>
              <a:picLocks noChangeAspect="1" noChangeArrowheads="1"/>
            </p:cNvPicPr>
            <p:nvPr/>
          </p:nvPicPr>
          <p:blipFill>
            <a:blip r:embed="rId2" cstate="print"/>
            <a:srcRect/>
            <a:stretch>
              <a:fillRect/>
            </a:stretch>
          </p:blipFill>
          <p:spPr bwMode="auto">
            <a:xfrm>
              <a:off x="4786314" y="1357298"/>
              <a:ext cx="3929090" cy="2359910"/>
            </a:xfrm>
            <a:prstGeom prst="rect">
              <a:avLst/>
            </a:prstGeom>
            <a:noFill/>
          </p:spPr>
        </p:pic>
        <p:pic>
          <p:nvPicPr>
            <p:cNvPr id="23566" name="Picture 14" descr="http://resimler.trforumlar.com/di/W40J/Kabuklu_Deniz_%C3%9Cr%C3%BCnleri_Pi%C5%9Firme_Y%C3%B6ntemleri.jpg"/>
            <p:cNvPicPr>
              <a:picLocks noChangeAspect="1" noChangeArrowheads="1"/>
            </p:cNvPicPr>
            <p:nvPr/>
          </p:nvPicPr>
          <p:blipFill>
            <a:blip r:embed="rId3"/>
            <a:srcRect/>
            <a:stretch>
              <a:fillRect/>
            </a:stretch>
          </p:blipFill>
          <p:spPr bwMode="auto">
            <a:xfrm>
              <a:off x="4786314" y="3857628"/>
              <a:ext cx="3937179" cy="2476491"/>
            </a:xfrm>
            <a:prstGeom prst="rect">
              <a:avLst/>
            </a:prstGeom>
            <a:noFill/>
          </p:spPr>
        </p:pic>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40792" y="214290"/>
            <a:ext cx="8472518" cy="725470"/>
          </a:xfrm>
        </p:spPr>
        <p:txBody>
          <a:bodyPr>
            <a:noAutofit/>
          </a:bodyPr>
          <a:lstStyle/>
          <a:p>
            <a:r>
              <a:rPr lang="tr-TR" sz="4000" b="1" dirty="0" smtClean="0">
                <a:effectLst>
                  <a:outerShdw blurRad="38100" dist="38100" dir="2700000" algn="tl">
                    <a:srgbClr val="000000">
                      <a:alpha val="43137"/>
                    </a:srgbClr>
                  </a:outerShdw>
                </a:effectLst>
              </a:rPr>
              <a:t>Gıda Katkıları Kaynaklı </a:t>
            </a:r>
            <a:r>
              <a:rPr lang="tr-TR" sz="4000" b="1" dirty="0" err="1" smtClean="0">
                <a:effectLst>
                  <a:outerShdw blurRad="38100" dist="38100" dir="2700000" algn="tl">
                    <a:srgbClr val="000000">
                      <a:alpha val="43137"/>
                    </a:srgbClr>
                  </a:outerShdw>
                </a:effectLst>
              </a:rPr>
              <a:t>Kontaminasyon</a:t>
            </a:r>
            <a:r>
              <a:rPr lang="tr-TR" sz="4000" b="1" dirty="0" smtClean="0">
                <a:effectLst>
                  <a:outerShdw blurRad="38100" dist="38100" dir="2700000" algn="tl">
                    <a:srgbClr val="000000">
                      <a:alpha val="43137"/>
                    </a:srgbClr>
                  </a:outerShdw>
                </a:effectLst>
              </a:rPr>
              <a:t> </a:t>
            </a:r>
            <a:endParaRPr lang="tr-TR" sz="4000" b="1" dirty="0">
              <a:effectLst>
                <a:outerShdw blurRad="38100" dist="38100" dir="2700000" algn="tl">
                  <a:srgbClr val="000000">
                    <a:alpha val="43137"/>
                  </a:srgbClr>
                </a:outerShdw>
              </a:effectLst>
            </a:endParaRPr>
          </a:p>
        </p:txBody>
      </p:sp>
      <p:sp>
        <p:nvSpPr>
          <p:cNvPr id="3" name="2 İçerik Yer Tutucusu"/>
          <p:cNvSpPr>
            <a:spLocks noGrp="1"/>
          </p:cNvSpPr>
          <p:nvPr>
            <p:ph idx="1"/>
          </p:nvPr>
        </p:nvSpPr>
        <p:spPr>
          <a:xfrm>
            <a:off x="285720" y="1142984"/>
            <a:ext cx="5072098" cy="5500726"/>
          </a:xfrm>
        </p:spPr>
        <p:txBody>
          <a:bodyPr>
            <a:normAutofit fontScale="70000" lnSpcReduction="20000"/>
          </a:bodyPr>
          <a:lstStyle/>
          <a:p>
            <a:r>
              <a:rPr lang="tr-TR" dirty="0" smtClean="0"/>
              <a:t>Doğal ve yapay gıda katkıları -özellikle baharatlar- hijyenik olmayan hasat, taşıma, depolama ve işleme süreçlerinde toksinler ve mikroorganizmalarca </a:t>
            </a:r>
            <a:r>
              <a:rPr lang="tr-TR" dirty="0" err="1" smtClean="0"/>
              <a:t>kontamine</a:t>
            </a:r>
            <a:r>
              <a:rPr lang="tr-TR" dirty="0" smtClean="0"/>
              <a:t> olmaktadırlar. </a:t>
            </a:r>
          </a:p>
          <a:p>
            <a:r>
              <a:rPr lang="tr-TR" dirty="0" smtClean="0"/>
              <a:t>Bunlar, gıda üretim ve işleme tesislerinde katıldıkları gıdaların da </a:t>
            </a:r>
            <a:r>
              <a:rPr lang="tr-TR" dirty="0" err="1" smtClean="0"/>
              <a:t>kontaminasyonuna</a:t>
            </a:r>
            <a:r>
              <a:rPr lang="tr-TR" dirty="0" smtClean="0"/>
              <a:t> neden olmaktadırlar.</a:t>
            </a:r>
          </a:p>
          <a:p>
            <a:r>
              <a:rPr lang="tr-TR" dirty="0" smtClean="0"/>
              <a:t>Ayrıca, </a:t>
            </a:r>
            <a:r>
              <a:rPr lang="tr-TR" b="1" dirty="0" smtClean="0"/>
              <a:t>E ile başlayan ve üç haneli rakamlar ile kodlanan koruyucu maddeler</a:t>
            </a:r>
            <a:r>
              <a:rPr lang="tr-TR" dirty="0" smtClean="0"/>
              <a:t> insan sağlığı üzerinde çok ciddi olumsuz etkilere sahiptirler.</a:t>
            </a:r>
          </a:p>
          <a:p>
            <a:r>
              <a:rPr lang="tr-TR" dirty="0" smtClean="0"/>
              <a:t>Bu nedenle gıda üreten fabrikaların </a:t>
            </a:r>
            <a:r>
              <a:rPr lang="tr-TR" dirty="0" err="1" smtClean="0"/>
              <a:t>yöeticileri</a:t>
            </a:r>
            <a:r>
              <a:rPr lang="tr-TR" dirty="0" smtClean="0"/>
              <a:t> ve çalışanları bunun farkında olmalı ve </a:t>
            </a:r>
            <a:r>
              <a:rPr lang="tr-TR" dirty="0" err="1" smtClean="0"/>
              <a:t>kontamine</a:t>
            </a:r>
            <a:r>
              <a:rPr lang="tr-TR" dirty="0" smtClean="0"/>
              <a:t> olan ve yan etkileri olan katkı maddelerinin kullanılmasına engel olmalıdırlar.</a:t>
            </a:r>
          </a:p>
        </p:txBody>
      </p:sp>
      <p:sp>
        <p:nvSpPr>
          <p:cNvPr id="24580" name="AutoShape 4" descr="Kontamine Gıda Katkı Maddeleri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grpSp>
        <p:nvGrpSpPr>
          <p:cNvPr id="9" name="8 Grup"/>
          <p:cNvGrpSpPr/>
          <p:nvPr/>
        </p:nvGrpSpPr>
        <p:grpSpPr>
          <a:xfrm>
            <a:off x="5572132" y="1214422"/>
            <a:ext cx="3214710" cy="5219717"/>
            <a:chOff x="5572132" y="1214422"/>
            <a:chExt cx="3214710" cy="5219717"/>
          </a:xfrm>
        </p:grpSpPr>
        <p:pic>
          <p:nvPicPr>
            <p:cNvPr id="24578" name="Picture 2" descr="Kontamine Gıda Katkı Maddeleri ile ilgili görsel sonucu"/>
            <p:cNvPicPr>
              <a:picLocks noChangeAspect="1" noChangeArrowheads="1"/>
            </p:cNvPicPr>
            <p:nvPr/>
          </p:nvPicPr>
          <p:blipFill>
            <a:blip r:embed="rId2"/>
            <a:srcRect/>
            <a:stretch>
              <a:fillRect/>
            </a:stretch>
          </p:blipFill>
          <p:spPr bwMode="auto">
            <a:xfrm>
              <a:off x="5572132" y="3143248"/>
              <a:ext cx="3209925" cy="1633540"/>
            </a:xfrm>
            <a:prstGeom prst="rect">
              <a:avLst/>
            </a:prstGeom>
            <a:noFill/>
          </p:spPr>
        </p:pic>
        <p:pic>
          <p:nvPicPr>
            <p:cNvPr id="24582" name="Picture 6" descr="https://www.doktorsitesi.com/uploads/makale/101798.jpg"/>
            <p:cNvPicPr>
              <a:picLocks noChangeAspect="1" noChangeArrowheads="1"/>
            </p:cNvPicPr>
            <p:nvPr/>
          </p:nvPicPr>
          <p:blipFill>
            <a:blip r:embed="rId3"/>
            <a:srcRect/>
            <a:stretch>
              <a:fillRect/>
            </a:stretch>
          </p:blipFill>
          <p:spPr bwMode="auto">
            <a:xfrm>
              <a:off x="5590017" y="1214422"/>
              <a:ext cx="3196825" cy="1714512"/>
            </a:xfrm>
            <a:prstGeom prst="rect">
              <a:avLst/>
            </a:prstGeom>
            <a:noFill/>
          </p:spPr>
        </p:pic>
        <p:pic>
          <p:nvPicPr>
            <p:cNvPr id="24586" name="Picture 10" descr="http://www.yesiltopuklar.com/wp-content/uploads/2013/09/katki-maddeli-gidalarin-etkileri-470x308.jpg"/>
            <p:cNvPicPr>
              <a:picLocks noChangeAspect="1" noChangeArrowheads="1"/>
            </p:cNvPicPr>
            <p:nvPr/>
          </p:nvPicPr>
          <p:blipFill>
            <a:blip r:embed="rId4"/>
            <a:srcRect/>
            <a:stretch>
              <a:fillRect/>
            </a:stretch>
          </p:blipFill>
          <p:spPr bwMode="auto">
            <a:xfrm>
              <a:off x="5572132" y="4857760"/>
              <a:ext cx="3190866" cy="1576379"/>
            </a:xfrm>
            <a:prstGeom prst="rect">
              <a:avLst/>
            </a:prstGeom>
            <a:noFill/>
          </p:spPr>
        </p:pic>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88952"/>
            <a:ext cx="8229600" cy="725470"/>
          </a:xfrm>
        </p:spPr>
        <p:txBody>
          <a:bodyPr>
            <a:normAutofit fontScale="90000"/>
          </a:bodyPr>
          <a:lstStyle/>
          <a:p>
            <a:r>
              <a:rPr lang="tr-TR" b="1" dirty="0" smtClean="0">
                <a:effectLst>
                  <a:outerShdw blurRad="38100" dist="38100" dir="2700000" algn="tl">
                    <a:srgbClr val="000000">
                      <a:alpha val="43137"/>
                    </a:srgbClr>
                  </a:outerShdw>
                </a:effectLst>
              </a:rPr>
              <a:t>DİĞER KONTAMİNASYON KAYNAKLARI</a:t>
            </a:r>
            <a:endParaRPr lang="tr-TR" b="1" dirty="0">
              <a:effectLst>
                <a:outerShdw blurRad="38100" dist="38100" dir="2700000" algn="tl">
                  <a:srgbClr val="000000">
                    <a:alpha val="43137"/>
                  </a:srgbClr>
                </a:outerShdw>
              </a:effectLst>
            </a:endParaRPr>
          </a:p>
        </p:txBody>
      </p:sp>
      <p:grpSp>
        <p:nvGrpSpPr>
          <p:cNvPr id="15" name="14 Grup"/>
          <p:cNvGrpSpPr/>
          <p:nvPr/>
        </p:nvGrpSpPr>
        <p:grpSpPr>
          <a:xfrm>
            <a:off x="571472" y="1714488"/>
            <a:ext cx="8139154" cy="4572032"/>
            <a:chOff x="571472" y="1785926"/>
            <a:chExt cx="8139154" cy="4572032"/>
          </a:xfrm>
        </p:grpSpPr>
        <p:pic>
          <p:nvPicPr>
            <p:cNvPr id="1030" name="Picture 6"/>
            <p:cNvPicPr>
              <a:picLocks noChangeAspect="1" noChangeArrowheads="1"/>
            </p:cNvPicPr>
            <p:nvPr/>
          </p:nvPicPr>
          <p:blipFill>
            <a:blip r:embed="rId2"/>
            <a:srcRect/>
            <a:stretch>
              <a:fillRect/>
            </a:stretch>
          </p:blipFill>
          <p:spPr bwMode="auto">
            <a:xfrm>
              <a:off x="6000760" y="4286256"/>
              <a:ext cx="2705100" cy="2000265"/>
            </a:xfrm>
            <a:prstGeom prst="rect">
              <a:avLst/>
            </a:prstGeom>
            <a:noFill/>
            <a:ln w="9525">
              <a:noFill/>
              <a:miter lim="800000"/>
              <a:headEnd/>
              <a:tailEnd/>
            </a:ln>
            <a:effectLst/>
          </p:spPr>
        </p:pic>
        <p:pic>
          <p:nvPicPr>
            <p:cNvPr id="1031" name="Picture 7"/>
            <p:cNvPicPr>
              <a:picLocks noChangeAspect="1" noChangeArrowheads="1"/>
            </p:cNvPicPr>
            <p:nvPr/>
          </p:nvPicPr>
          <p:blipFill>
            <a:blip r:embed="rId3"/>
            <a:srcRect/>
            <a:stretch>
              <a:fillRect/>
            </a:stretch>
          </p:blipFill>
          <p:spPr bwMode="auto">
            <a:xfrm>
              <a:off x="3143240" y="4286256"/>
              <a:ext cx="2705100" cy="2071702"/>
            </a:xfrm>
            <a:prstGeom prst="rect">
              <a:avLst/>
            </a:prstGeom>
            <a:noFill/>
            <a:ln w="9525">
              <a:noFill/>
              <a:miter lim="800000"/>
              <a:headEnd/>
              <a:tailEnd/>
            </a:ln>
            <a:effectLst/>
          </p:spPr>
        </p:pic>
        <p:pic>
          <p:nvPicPr>
            <p:cNvPr id="1033" name="Picture 9"/>
            <p:cNvPicPr>
              <a:picLocks noChangeAspect="1" noChangeArrowheads="1"/>
            </p:cNvPicPr>
            <p:nvPr/>
          </p:nvPicPr>
          <p:blipFill>
            <a:blip r:embed="rId4"/>
            <a:srcRect/>
            <a:stretch>
              <a:fillRect/>
            </a:stretch>
          </p:blipFill>
          <p:spPr bwMode="auto">
            <a:xfrm>
              <a:off x="3341226" y="1785926"/>
              <a:ext cx="2545216" cy="2071702"/>
            </a:xfrm>
            <a:prstGeom prst="rect">
              <a:avLst/>
            </a:prstGeom>
            <a:noFill/>
            <a:ln w="9525">
              <a:noFill/>
              <a:miter lim="800000"/>
              <a:headEnd/>
              <a:tailEnd/>
            </a:ln>
            <a:effectLst/>
          </p:spPr>
        </p:pic>
        <p:pic>
          <p:nvPicPr>
            <p:cNvPr id="1034" name="Picture 10"/>
            <p:cNvPicPr>
              <a:picLocks noChangeAspect="1" noChangeArrowheads="1"/>
            </p:cNvPicPr>
            <p:nvPr/>
          </p:nvPicPr>
          <p:blipFill>
            <a:blip r:embed="rId5"/>
            <a:srcRect/>
            <a:stretch>
              <a:fillRect/>
            </a:stretch>
          </p:blipFill>
          <p:spPr bwMode="auto">
            <a:xfrm>
              <a:off x="6215074" y="1785926"/>
              <a:ext cx="2495552" cy="2050669"/>
            </a:xfrm>
            <a:prstGeom prst="rect">
              <a:avLst/>
            </a:prstGeom>
            <a:noFill/>
            <a:ln w="9525">
              <a:noFill/>
              <a:miter lim="800000"/>
              <a:headEnd/>
              <a:tailEnd/>
            </a:ln>
            <a:effectLst/>
          </p:spPr>
        </p:pic>
        <p:pic>
          <p:nvPicPr>
            <p:cNvPr id="1035" name="Picture 11"/>
            <p:cNvPicPr>
              <a:picLocks noChangeAspect="1" noChangeArrowheads="1"/>
            </p:cNvPicPr>
            <p:nvPr/>
          </p:nvPicPr>
          <p:blipFill>
            <a:blip r:embed="rId6"/>
            <a:srcRect/>
            <a:stretch>
              <a:fillRect/>
            </a:stretch>
          </p:blipFill>
          <p:spPr bwMode="auto">
            <a:xfrm>
              <a:off x="571472" y="1785926"/>
              <a:ext cx="2476500" cy="2057400"/>
            </a:xfrm>
            <a:prstGeom prst="rect">
              <a:avLst/>
            </a:prstGeom>
            <a:noFill/>
            <a:ln w="9525">
              <a:noFill/>
              <a:miter lim="800000"/>
              <a:headEnd/>
              <a:tailEnd/>
            </a:ln>
            <a:effectLst/>
          </p:spPr>
        </p:pic>
        <p:pic>
          <p:nvPicPr>
            <p:cNvPr id="1036" name="Picture 12"/>
            <p:cNvPicPr>
              <a:picLocks noChangeAspect="1" noChangeArrowheads="1"/>
            </p:cNvPicPr>
            <p:nvPr/>
          </p:nvPicPr>
          <p:blipFill>
            <a:blip r:embed="rId7"/>
            <a:srcRect/>
            <a:stretch>
              <a:fillRect/>
            </a:stretch>
          </p:blipFill>
          <p:spPr bwMode="auto">
            <a:xfrm>
              <a:off x="571472" y="4286256"/>
              <a:ext cx="2528889" cy="2033590"/>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effectLst>
                  <a:outerShdw blurRad="38100" dist="38100" dir="2700000" algn="tl">
                    <a:srgbClr val="000000">
                      <a:alpha val="43137"/>
                    </a:srgbClr>
                  </a:outerShdw>
                </a:effectLst>
              </a:rPr>
              <a:t>KONTAMİNASYONUN ÖNLENMESİ</a:t>
            </a:r>
            <a:endParaRPr lang="tr-TR" b="1" dirty="0">
              <a:effectLst>
                <a:outerShdw blurRad="38100" dist="38100" dir="2700000" algn="tl">
                  <a:srgbClr val="000000">
                    <a:alpha val="43137"/>
                  </a:srgbClr>
                </a:outerShdw>
              </a:effectLst>
            </a:endParaRPr>
          </a:p>
        </p:txBody>
      </p:sp>
      <p:sp>
        <p:nvSpPr>
          <p:cNvPr id="3" name="2 İçerik Yer Tutucusu"/>
          <p:cNvSpPr>
            <a:spLocks noGrp="1"/>
          </p:cNvSpPr>
          <p:nvPr>
            <p:ph idx="1"/>
          </p:nvPr>
        </p:nvSpPr>
        <p:spPr>
          <a:xfrm>
            <a:off x="457200" y="1600200"/>
            <a:ext cx="8229600" cy="4472006"/>
          </a:xfrm>
        </p:spPr>
        <p:txBody>
          <a:bodyPr>
            <a:noAutofit/>
          </a:bodyPr>
          <a:lstStyle/>
          <a:p>
            <a:r>
              <a:rPr lang="tr-TR" sz="4000" dirty="0" err="1" smtClean="0"/>
              <a:t>Kontaminasyonun</a:t>
            </a:r>
            <a:r>
              <a:rPr lang="tr-TR" sz="4000" dirty="0" smtClean="0"/>
              <a:t> önlenmesi için aşağıdaki önlemler alınmalıdır:</a:t>
            </a:r>
          </a:p>
          <a:p>
            <a:pPr marL="360363" lvl="1" indent="-360363">
              <a:buFont typeface="Arial" pitchFamily="34" charset="0"/>
              <a:buChar char="•"/>
            </a:pPr>
            <a:r>
              <a:rPr lang="tr-TR" sz="4000" dirty="0" smtClean="0"/>
              <a:t>Çevre Yönetimi</a:t>
            </a:r>
          </a:p>
          <a:p>
            <a:pPr marL="360363" lvl="1" indent="-360363">
              <a:buFont typeface="Arial" pitchFamily="34" charset="0"/>
              <a:buChar char="•"/>
            </a:pPr>
            <a:r>
              <a:rPr lang="tr-TR" sz="4000" dirty="0" smtClean="0"/>
              <a:t>Depolama Yönetimi</a:t>
            </a:r>
          </a:p>
          <a:p>
            <a:pPr marL="360363" lvl="1" indent="-360363">
              <a:buFont typeface="Arial" pitchFamily="34" charset="0"/>
              <a:buChar char="•"/>
            </a:pPr>
            <a:r>
              <a:rPr lang="tr-TR" sz="4000" dirty="0" smtClean="0"/>
              <a:t>Çöpler ve Atıkların Yönetimi</a:t>
            </a:r>
          </a:p>
          <a:p>
            <a:pPr marL="360363" lvl="1" indent="-360363">
              <a:buFont typeface="Arial" pitchFamily="34" charset="0"/>
              <a:buChar char="•"/>
            </a:pPr>
            <a:r>
              <a:rPr lang="tr-TR" sz="4000" dirty="0" err="1" smtClean="0"/>
              <a:t>Toksik</a:t>
            </a:r>
            <a:r>
              <a:rPr lang="tr-TR" sz="4000" dirty="0" smtClean="0"/>
              <a:t> Maddelerin Yönetimi</a:t>
            </a:r>
          </a:p>
          <a:p>
            <a:endParaRPr lang="tr-TR" sz="40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868346"/>
          </a:xfrm>
        </p:spPr>
        <p:txBody>
          <a:bodyPr/>
          <a:lstStyle/>
          <a:p>
            <a:pPr lvl="1" algn="ctr" rtl="0">
              <a:spcBef>
                <a:spcPct val="0"/>
              </a:spcBef>
            </a:pPr>
            <a:r>
              <a:rPr lang="tr-TR" sz="4000" b="1" dirty="0" smtClean="0">
                <a:effectLst>
                  <a:outerShdw blurRad="38100" dist="38100" dir="2700000" algn="tl">
                    <a:srgbClr val="000000">
                      <a:alpha val="43137"/>
                    </a:srgbClr>
                  </a:outerShdw>
                </a:effectLst>
              </a:rPr>
              <a:t>Çevre Yönetimi</a:t>
            </a:r>
            <a:endParaRPr lang="tr-TR" b="1" dirty="0">
              <a:effectLst>
                <a:outerShdw blurRad="38100" dist="38100" dir="2700000" algn="tl">
                  <a:srgbClr val="000000">
                    <a:alpha val="43137"/>
                  </a:srgbClr>
                </a:outerShdw>
              </a:effectLst>
            </a:endParaRPr>
          </a:p>
        </p:txBody>
      </p:sp>
      <p:sp>
        <p:nvSpPr>
          <p:cNvPr id="3" name="2 İçerik Yer Tutucusu"/>
          <p:cNvSpPr>
            <a:spLocks noGrp="1"/>
          </p:cNvSpPr>
          <p:nvPr>
            <p:ph idx="1"/>
          </p:nvPr>
        </p:nvSpPr>
        <p:spPr>
          <a:xfrm>
            <a:off x="285720" y="1285860"/>
            <a:ext cx="8643998" cy="5357850"/>
          </a:xfrm>
        </p:spPr>
        <p:txBody>
          <a:bodyPr>
            <a:normAutofit fontScale="70000" lnSpcReduction="20000"/>
          </a:bodyPr>
          <a:lstStyle/>
          <a:p>
            <a:r>
              <a:rPr lang="tr-TR" dirty="0" smtClean="0"/>
              <a:t>Gıdalara pişirmeden önce ve sonra el ile dokunulmamalı, ancak mutlaka dokunmak gerekiyorsa eller önce iyice temizlenmeli veya tek kullanımlık plastik eldivenler kullanılmalıdır.</a:t>
            </a:r>
          </a:p>
          <a:p>
            <a:r>
              <a:rPr lang="tr-TR" dirty="0" smtClean="0"/>
              <a:t>İşlenmiş veya hazırlanmış gıdalar sıkıca kapanan temiz kapaklı kaplara konularak depolanmalı veya servis </a:t>
            </a:r>
            <a:r>
              <a:rPr lang="tr-TR" dirty="0" smtClean="0"/>
              <a:t>edilerek </a:t>
            </a:r>
            <a:r>
              <a:rPr lang="tr-TR" dirty="0" smtClean="0"/>
              <a:t>açıktaki toz, tüy ve diğer atıklardan korunmalıdır.</a:t>
            </a:r>
          </a:p>
          <a:p>
            <a:r>
              <a:rPr lang="tr-TR" dirty="0" smtClean="0"/>
              <a:t>Süt ve meyve suyu gibi küçük paketlerdeki ürünler direkt tüketilmeli ve uzun süre saklanmamalıdır.</a:t>
            </a:r>
          </a:p>
          <a:p>
            <a:r>
              <a:rPr lang="tr-TR" dirty="0" smtClean="0"/>
              <a:t>Gıda servisi yapılırken, sıcak gıdalar buharlı ısıtıcı tablalarda soğuk gıdalar ise buz tepsilerinde servis edilmeli ve gıdanın üzeri şeffaf bir kalkan ile örtülmelidir. </a:t>
            </a:r>
          </a:p>
          <a:p>
            <a:r>
              <a:rPr lang="tr-TR" dirty="0" smtClean="0"/>
              <a:t>Kirli bir yüzeye temas eden gıda tamamen temizlenemiyorsa atılmalıdır.</a:t>
            </a:r>
          </a:p>
          <a:p>
            <a:r>
              <a:rPr lang="tr-TR" dirty="0" smtClean="0"/>
              <a:t>Gıda işleme, hazırlama, ambalajlama ve servisinde kullanılan ekipmanlar ve kaplar </a:t>
            </a:r>
            <a:r>
              <a:rPr lang="tr-TR" dirty="0" smtClean="0"/>
              <a:t>her </a:t>
            </a:r>
            <a:r>
              <a:rPr lang="tr-TR" dirty="0" smtClean="0"/>
              <a:t>kullanımdan sonra temizlenmeli ve </a:t>
            </a:r>
            <a:r>
              <a:rPr lang="tr-TR" dirty="0" err="1" smtClean="0"/>
              <a:t>sanitize</a:t>
            </a:r>
            <a:r>
              <a:rPr lang="tr-TR" dirty="0" smtClean="0"/>
              <a:t> edilmelidir.</a:t>
            </a:r>
          </a:p>
          <a:p>
            <a:r>
              <a:rPr lang="tr-TR" dirty="0" smtClean="0"/>
              <a:t>Gıda servis elemanları kesinlikle gıdalara ve servis kaplarının  gıda ile ve servis kaplarının tüketicinin ağzı ile temas edecek yüzeylerine elleri ile temas etmemelidir.</a:t>
            </a:r>
            <a:endParaRPr lang="tr-T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868346"/>
          </a:xfrm>
        </p:spPr>
        <p:txBody>
          <a:bodyPr/>
          <a:lstStyle/>
          <a:p>
            <a:pPr lvl="1" algn="ctr" rtl="0">
              <a:spcBef>
                <a:spcPct val="0"/>
              </a:spcBef>
            </a:pPr>
            <a:r>
              <a:rPr lang="tr-TR" sz="4000" b="1" dirty="0" smtClean="0">
                <a:effectLst>
                  <a:outerShdw blurRad="38100" dist="38100" dir="2700000" algn="tl">
                    <a:srgbClr val="000000">
                      <a:alpha val="43137"/>
                    </a:srgbClr>
                  </a:outerShdw>
                </a:effectLst>
              </a:rPr>
              <a:t>Depolama Yönetimi</a:t>
            </a:r>
            <a:endParaRPr lang="tr-TR" b="1" dirty="0">
              <a:effectLst>
                <a:outerShdw blurRad="38100" dist="38100" dir="2700000" algn="tl">
                  <a:srgbClr val="000000">
                    <a:alpha val="43137"/>
                  </a:srgbClr>
                </a:outerShdw>
              </a:effectLst>
            </a:endParaRPr>
          </a:p>
        </p:txBody>
      </p:sp>
      <p:sp>
        <p:nvSpPr>
          <p:cNvPr id="3" name="2 İçerik Yer Tutucusu"/>
          <p:cNvSpPr>
            <a:spLocks noGrp="1"/>
          </p:cNvSpPr>
          <p:nvPr>
            <p:ph idx="1"/>
          </p:nvPr>
        </p:nvSpPr>
        <p:spPr>
          <a:xfrm>
            <a:off x="428596" y="1571612"/>
            <a:ext cx="8229600" cy="4929222"/>
          </a:xfrm>
        </p:spPr>
        <p:txBody>
          <a:bodyPr>
            <a:normAutofit/>
          </a:bodyPr>
          <a:lstStyle/>
          <a:p>
            <a:r>
              <a:rPr lang="tr-TR" dirty="0" smtClean="0"/>
              <a:t>Depolama tesisleri, gıdaların toz, böcek, kemirgen ve diğer yabancı maddelere karşı korunaklı alanlar içermelidir.</a:t>
            </a:r>
          </a:p>
          <a:p>
            <a:r>
              <a:rPr lang="tr-TR" dirty="0" smtClean="0"/>
              <a:t>Depolama katları ve alanları ile raflar süpürülüp uygun temizlik maddeleri ile temizlenebilir ve </a:t>
            </a:r>
            <a:r>
              <a:rPr lang="tr-TR" smtClean="0"/>
              <a:t>hemen akabinde </a:t>
            </a:r>
            <a:r>
              <a:rPr lang="tr-TR" dirty="0" err="1" smtClean="0"/>
              <a:t>sanitize</a:t>
            </a:r>
            <a:r>
              <a:rPr lang="tr-TR" dirty="0" smtClean="0"/>
              <a:t> edilebilir olmalıdır.</a:t>
            </a:r>
          </a:p>
          <a:p>
            <a:r>
              <a:rPr lang="tr-TR" dirty="0" smtClean="0"/>
              <a:t>Çöp ve atıkların depolama alanlarında biriktirilmesine asla izin verilmemelidir.</a:t>
            </a:r>
            <a:endParaRPr lang="tr-T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effectLst>
                  <a:outerShdw blurRad="38100" dist="38100" dir="2700000" algn="tl">
                    <a:srgbClr val="000000">
                      <a:alpha val="43137"/>
                    </a:srgbClr>
                  </a:outerShdw>
                </a:effectLst>
              </a:rPr>
              <a:t>Çöp ve Atıkların Yönetimi</a:t>
            </a:r>
            <a:endParaRPr lang="tr-TR" b="1" dirty="0">
              <a:effectLst>
                <a:outerShdw blurRad="38100" dist="38100" dir="2700000" algn="tl">
                  <a:srgbClr val="000000">
                    <a:alpha val="43137"/>
                  </a:srgbClr>
                </a:outerShdw>
              </a:effectLst>
            </a:endParaRPr>
          </a:p>
        </p:txBody>
      </p:sp>
      <p:sp>
        <p:nvSpPr>
          <p:cNvPr id="3" name="2 İçerik Yer Tutucusu"/>
          <p:cNvSpPr>
            <a:spLocks noGrp="1"/>
          </p:cNvSpPr>
          <p:nvPr>
            <p:ph idx="1"/>
          </p:nvPr>
        </p:nvSpPr>
        <p:spPr/>
        <p:txBody>
          <a:bodyPr>
            <a:normAutofit fontScale="92500" lnSpcReduction="20000"/>
          </a:bodyPr>
          <a:lstStyle/>
          <a:p>
            <a:r>
              <a:rPr lang="tr-TR" dirty="0" smtClean="0"/>
              <a:t>Gıda üretim tesisleri çok büyük miktarlarda atıklar ve çöpler oluşturur.</a:t>
            </a:r>
          </a:p>
          <a:p>
            <a:r>
              <a:rPr lang="tr-TR" dirty="0" smtClean="0"/>
              <a:t>Bir gıda işletmesinde, çöpler hızla gıdaların bulunduğu alanlardan toplanıp gıdaların bulunduğu alanlardan uzaklaştırılmalıdır.</a:t>
            </a:r>
          </a:p>
          <a:p>
            <a:r>
              <a:rPr lang="tr-TR" dirty="0" smtClean="0"/>
              <a:t>Gıda atıkları için temiz ve dezenfekte edilmiş çöp </a:t>
            </a:r>
            <a:r>
              <a:rPr lang="tr-TR" dirty="0" err="1" smtClean="0"/>
              <a:t>konteynerleri</a:t>
            </a:r>
            <a:r>
              <a:rPr lang="tr-TR" dirty="0" smtClean="0"/>
              <a:t> çalışma alanlarında uygun yerlere yerleştirilmeli ve günlük olarak temizlenip dezenfekte edilmelidir.</a:t>
            </a:r>
          </a:p>
          <a:p>
            <a:r>
              <a:rPr lang="tr-TR" dirty="0" smtClean="0"/>
              <a:t>Gıdalar için kullanılan kaplar ve </a:t>
            </a:r>
            <a:r>
              <a:rPr lang="tr-TR" dirty="0" err="1" smtClean="0"/>
              <a:t>konteynerler</a:t>
            </a:r>
            <a:r>
              <a:rPr lang="tr-TR" dirty="0" smtClean="0"/>
              <a:t> kesinlikle çöpler ve atıklar için kullanılmamalıdır.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effectLst>
                  <a:outerShdw blurRad="38100" dist="38100" dir="2700000" algn="tl">
                    <a:srgbClr val="000000">
                      <a:alpha val="43137"/>
                    </a:srgbClr>
                  </a:outerShdw>
                </a:effectLst>
              </a:rPr>
              <a:t>Toksik</a:t>
            </a:r>
            <a:r>
              <a:rPr lang="tr-TR" b="1" dirty="0" smtClean="0">
                <a:effectLst>
                  <a:outerShdw blurRad="38100" dist="38100" dir="2700000" algn="tl">
                    <a:srgbClr val="000000">
                      <a:alpha val="43137"/>
                    </a:srgbClr>
                  </a:outerShdw>
                </a:effectLst>
              </a:rPr>
              <a:t> Maddelerin Yönetimi</a:t>
            </a:r>
            <a:endParaRPr lang="tr-TR" b="1" dirty="0">
              <a:effectLst>
                <a:outerShdw blurRad="38100" dist="38100" dir="2700000" algn="tl">
                  <a:srgbClr val="000000">
                    <a:alpha val="43137"/>
                  </a:srgbClr>
                </a:outerShdw>
              </a:effectLst>
            </a:endParaRPr>
          </a:p>
        </p:txBody>
      </p:sp>
      <p:sp>
        <p:nvSpPr>
          <p:cNvPr id="3" name="2 İçerik Yer Tutucusu"/>
          <p:cNvSpPr>
            <a:spLocks noGrp="1"/>
          </p:cNvSpPr>
          <p:nvPr>
            <p:ph idx="1"/>
          </p:nvPr>
        </p:nvSpPr>
        <p:spPr>
          <a:xfrm>
            <a:off x="457200" y="1600200"/>
            <a:ext cx="8229600" cy="4972072"/>
          </a:xfrm>
        </p:spPr>
        <p:txBody>
          <a:bodyPr>
            <a:normAutofit fontScale="92500" lnSpcReduction="20000"/>
          </a:bodyPr>
          <a:lstStyle/>
          <a:p>
            <a:r>
              <a:rPr lang="tr-TR" dirty="0" smtClean="0"/>
              <a:t>Zehirler ve </a:t>
            </a:r>
            <a:r>
              <a:rPr lang="tr-TR" dirty="0" err="1" smtClean="0"/>
              <a:t>toksik</a:t>
            </a:r>
            <a:r>
              <a:rPr lang="tr-TR" dirty="0" smtClean="0"/>
              <a:t> kimyasallar gıda ürünlerinin bulunduğu alanlarda depolanmamalıdır.</a:t>
            </a:r>
          </a:p>
          <a:p>
            <a:r>
              <a:rPr lang="tr-TR" dirty="0" smtClean="0"/>
              <a:t>Sadece temizlikte kullanılan kimyasallar aynı binada depolanabilir.</a:t>
            </a:r>
          </a:p>
          <a:p>
            <a:r>
              <a:rPr lang="tr-TR" dirty="0" smtClean="0"/>
              <a:t>Temizlik maddeleri açıkça okunabilir şekilde etiketlenmiş olmalıdır.</a:t>
            </a:r>
          </a:p>
          <a:p>
            <a:r>
              <a:rPr lang="tr-TR" dirty="0" smtClean="0"/>
              <a:t>Gıda üretim tesislerinin ve ekipmanlarının temizliğinde, sadece gıda işleme ve hazırlamada kullanılmak için geliştirilen ve düzenleyici kurumlar veya diğer kuruluşlar tarafından onaylanan bileşikler, sarf malzemeleri, mutfak eşyaları ve temizlik ekipmanları kullanılmalıdır.</a:t>
            </a:r>
            <a:endParaRPr lang="tr-T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effectLst>
                  <a:outerShdw blurRad="38100" dist="38100" dir="2700000" algn="tl">
                    <a:srgbClr val="000000">
                      <a:alpha val="43137"/>
                    </a:srgbClr>
                  </a:outerShdw>
                </a:effectLst>
              </a:rPr>
              <a:t>ÇALIŞMA SORULARI</a:t>
            </a:r>
            <a:endParaRPr lang="tr-TR" b="1" dirty="0">
              <a:effectLst>
                <a:outerShdw blurRad="38100" dist="38100" dir="2700000" algn="tl">
                  <a:srgbClr val="000000">
                    <a:alpha val="43137"/>
                  </a:srgbClr>
                </a:outerShdw>
              </a:effectLst>
            </a:endParaRPr>
          </a:p>
        </p:txBody>
      </p:sp>
      <p:sp>
        <p:nvSpPr>
          <p:cNvPr id="3" name="2 İçerik Yer Tutucusu"/>
          <p:cNvSpPr>
            <a:spLocks noGrp="1"/>
          </p:cNvSpPr>
          <p:nvPr>
            <p:ph idx="1"/>
          </p:nvPr>
        </p:nvSpPr>
        <p:spPr>
          <a:xfrm>
            <a:off x="457200" y="1600200"/>
            <a:ext cx="8229600" cy="4972072"/>
          </a:xfrm>
        </p:spPr>
        <p:txBody>
          <a:bodyPr>
            <a:normAutofit fontScale="85000" lnSpcReduction="20000"/>
          </a:bodyPr>
          <a:lstStyle/>
          <a:p>
            <a:pPr>
              <a:buNone/>
            </a:pPr>
            <a:r>
              <a:rPr lang="tr-TR" dirty="0" smtClean="0"/>
              <a:t>1. Enfeksiyon zinciri nedir?</a:t>
            </a:r>
          </a:p>
          <a:p>
            <a:pPr>
              <a:buNone/>
            </a:pPr>
            <a:r>
              <a:rPr lang="tr-TR" dirty="0" smtClean="0"/>
              <a:t>2. Gıda </a:t>
            </a:r>
            <a:r>
              <a:rPr lang="tr-TR" dirty="0" err="1" smtClean="0"/>
              <a:t>kontaminasyonunun</a:t>
            </a:r>
            <a:r>
              <a:rPr lang="tr-TR" dirty="0" smtClean="0"/>
              <a:t> ana kaynağı nedir</a:t>
            </a:r>
          </a:p>
          <a:p>
            <a:pPr marL="269875" indent="-269875">
              <a:buNone/>
            </a:pPr>
            <a:r>
              <a:rPr lang="tr-TR" dirty="0" smtClean="0"/>
              <a:t>3. Yavaş soğutan </a:t>
            </a:r>
            <a:r>
              <a:rPr lang="tr-TR" dirty="0" err="1" smtClean="0"/>
              <a:t>konteynerlerde</a:t>
            </a:r>
            <a:r>
              <a:rPr lang="tr-TR" dirty="0" smtClean="0"/>
              <a:t> büyük parçalar halinde saklanan et veya et suyu içinde büyük olasılıkla gelişen gıda kaynaklı hastalık neden olan mikroorganizmalar hangileridir?</a:t>
            </a:r>
          </a:p>
          <a:p>
            <a:pPr>
              <a:buNone/>
            </a:pPr>
            <a:r>
              <a:rPr lang="tr-TR" dirty="0" smtClean="0"/>
              <a:t>4. pastörize edilmemiş ve çapraz </a:t>
            </a:r>
            <a:r>
              <a:rPr lang="tr-TR" dirty="0" err="1" smtClean="0"/>
              <a:t>kontaminasyona</a:t>
            </a:r>
            <a:r>
              <a:rPr lang="tr-TR" dirty="0" smtClean="0"/>
              <a:t> maruz kalmış süt ürünlerinde hangi </a:t>
            </a:r>
            <a:r>
              <a:rPr lang="tr-TR" dirty="0" err="1" smtClean="0"/>
              <a:t>patojenik</a:t>
            </a:r>
            <a:r>
              <a:rPr lang="tr-TR" dirty="0" smtClean="0"/>
              <a:t> mikroorganizma bulunabilir?</a:t>
            </a:r>
          </a:p>
          <a:p>
            <a:pPr>
              <a:buNone/>
            </a:pPr>
            <a:r>
              <a:rPr lang="tr-TR" dirty="0" smtClean="0"/>
              <a:t>5. Gıda ekipmandan kaynaklanan </a:t>
            </a:r>
            <a:r>
              <a:rPr lang="tr-TR" dirty="0" err="1" smtClean="0"/>
              <a:t>kontaminasyonu</a:t>
            </a:r>
            <a:r>
              <a:rPr lang="tr-TR" dirty="0" smtClean="0"/>
              <a:t> azaltmanın en iyi yolu nedir?</a:t>
            </a:r>
          </a:p>
          <a:p>
            <a:pPr>
              <a:buNone/>
            </a:pPr>
            <a:r>
              <a:rPr lang="tr-TR" dirty="0" smtClean="0"/>
              <a:t>6. Kanalizasyon sularıyla </a:t>
            </a:r>
            <a:r>
              <a:rPr lang="tr-TR" dirty="0" err="1" smtClean="0"/>
              <a:t>kontamine</a:t>
            </a:r>
            <a:r>
              <a:rPr lang="tr-TR" dirty="0" smtClean="0"/>
              <a:t> olmuş bir gıda tüketilirse, insan sağlığı nasıl etkilenir?</a:t>
            </a:r>
            <a:endParaRPr lang="tr-T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effectLst>
                  <a:outerShdw blurRad="38100" dist="38100" dir="2700000" algn="tl">
                    <a:srgbClr val="000000">
                      <a:alpha val="43137"/>
                    </a:srgbClr>
                  </a:outerShdw>
                </a:effectLst>
              </a:rPr>
              <a:t>GIDA KONTAMİNASYON KAYNAKLARI</a:t>
            </a:r>
            <a:endParaRPr lang="tr-TR" b="1" dirty="0">
              <a:effectLst>
                <a:outerShdw blurRad="38100" dist="38100" dir="2700000" algn="tl">
                  <a:srgbClr val="000000">
                    <a:alpha val="43137"/>
                  </a:srgbClr>
                </a:outerShdw>
              </a:effectLst>
            </a:endParaRPr>
          </a:p>
        </p:txBody>
      </p:sp>
      <p:sp>
        <p:nvSpPr>
          <p:cNvPr id="3" name="2 İçerik Yer Tutucusu"/>
          <p:cNvSpPr>
            <a:spLocks noGrp="1"/>
          </p:cNvSpPr>
          <p:nvPr>
            <p:ph idx="1"/>
          </p:nvPr>
        </p:nvSpPr>
        <p:spPr>
          <a:xfrm>
            <a:off x="285720" y="1814515"/>
            <a:ext cx="3857652" cy="4329129"/>
          </a:xfrm>
        </p:spPr>
        <p:txBody>
          <a:bodyPr>
            <a:normAutofit fontScale="70000" lnSpcReduction="20000"/>
          </a:bodyPr>
          <a:lstStyle/>
          <a:p>
            <a:r>
              <a:rPr lang="tr-TR" dirty="0" smtClean="0"/>
              <a:t>Gıdalar mikroorganizmalar için ideal besin kaynaklarıdır ve üremeleri için uygun </a:t>
            </a:r>
            <a:r>
              <a:rPr lang="tr-TR" dirty="0" err="1" smtClean="0"/>
              <a:t>pH</a:t>
            </a:r>
            <a:r>
              <a:rPr lang="tr-TR" dirty="0" smtClean="0"/>
              <a:t> değerlerine sahiptirler.</a:t>
            </a:r>
          </a:p>
          <a:p>
            <a:r>
              <a:rPr lang="tr-TR" dirty="0" smtClean="0"/>
              <a:t>Hasat, işleme, paketleme, depolama, taşıma ve servis edilmeleri sırasında gıdalar toprak, su, hava, ekipmanlardan kaynaklanan mikroorganizmalarla </a:t>
            </a:r>
            <a:r>
              <a:rPr lang="tr-TR" dirty="0" err="1" smtClean="0"/>
              <a:t>kontamine</a:t>
            </a:r>
            <a:r>
              <a:rPr lang="tr-TR" dirty="0" smtClean="0"/>
              <a:t> olurlar.</a:t>
            </a:r>
          </a:p>
          <a:p>
            <a:r>
              <a:rPr lang="tr-TR" dirty="0" err="1" smtClean="0"/>
              <a:t>Kontaminasyon</a:t>
            </a:r>
            <a:r>
              <a:rPr lang="tr-TR" dirty="0" smtClean="0"/>
              <a:t> Kaynaklarının belirlenmesi, etkin sanitasyon önlemlerinin alınmasını kolaylaştıracaktır. </a:t>
            </a:r>
          </a:p>
          <a:p>
            <a:endParaRPr lang="tr-TR" dirty="0" smtClean="0"/>
          </a:p>
          <a:p>
            <a:endParaRPr lang="tr-TR" dirty="0" smtClean="0"/>
          </a:p>
          <a:p>
            <a:endParaRPr lang="tr-TR" dirty="0"/>
          </a:p>
        </p:txBody>
      </p:sp>
      <p:pic>
        <p:nvPicPr>
          <p:cNvPr id="5" name="Picture 5"/>
          <p:cNvPicPr>
            <a:picLocks noChangeAspect="1" noChangeArrowheads="1"/>
          </p:cNvPicPr>
          <p:nvPr/>
        </p:nvPicPr>
        <p:blipFill>
          <a:blip r:embed="rId2"/>
          <a:srcRect/>
          <a:stretch>
            <a:fillRect/>
          </a:stretch>
        </p:blipFill>
        <p:spPr bwMode="auto">
          <a:xfrm>
            <a:off x="4286248" y="2024078"/>
            <a:ext cx="4722018" cy="37623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4290"/>
            <a:ext cx="8229600" cy="785818"/>
          </a:xfrm>
        </p:spPr>
        <p:txBody>
          <a:bodyPr>
            <a:normAutofit/>
          </a:bodyPr>
          <a:lstStyle/>
          <a:p>
            <a:r>
              <a:rPr lang="tr-TR" b="1" dirty="0" smtClean="0">
                <a:effectLst>
                  <a:outerShdw blurRad="38100" dist="38100" dir="2700000" algn="tl">
                    <a:srgbClr val="000000">
                      <a:alpha val="43137"/>
                    </a:srgbClr>
                  </a:outerShdw>
                </a:effectLst>
              </a:rPr>
              <a:t>KONTAMİNASYON TRANSFERİ</a:t>
            </a:r>
            <a:endParaRPr lang="tr-TR" b="1" dirty="0">
              <a:effectLst>
                <a:outerShdw blurRad="38100" dist="38100" dir="2700000" algn="tl">
                  <a:srgbClr val="000000">
                    <a:alpha val="43137"/>
                  </a:srgbClr>
                </a:outerShdw>
              </a:effectLst>
            </a:endParaRPr>
          </a:p>
        </p:txBody>
      </p:sp>
      <p:sp>
        <p:nvSpPr>
          <p:cNvPr id="3" name="2 İçerik Yer Tutucusu"/>
          <p:cNvSpPr>
            <a:spLocks noGrp="1"/>
          </p:cNvSpPr>
          <p:nvPr>
            <p:ph idx="1"/>
          </p:nvPr>
        </p:nvSpPr>
        <p:spPr>
          <a:xfrm>
            <a:off x="285720" y="1071546"/>
            <a:ext cx="4186238" cy="5357850"/>
          </a:xfrm>
        </p:spPr>
        <p:txBody>
          <a:bodyPr>
            <a:normAutofit fontScale="77500" lnSpcReduction="20000"/>
          </a:bodyPr>
          <a:lstStyle/>
          <a:p>
            <a:r>
              <a:rPr lang="tr-TR" dirty="0" smtClean="0"/>
              <a:t>Gıdalarda birkaç patojen mikroorganizmanın bulunması potansiyel tehlike oluşturmasına rağmen, hastalık oluşturmaz.</a:t>
            </a:r>
          </a:p>
          <a:p>
            <a:r>
              <a:rPr lang="tr-TR" dirty="0" smtClean="0"/>
              <a:t>Gıda kaynaklı hastalıklarının oluşmasından önce, </a:t>
            </a:r>
            <a:r>
              <a:rPr lang="tr-TR" dirty="0" err="1" smtClean="0"/>
              <a:t>kontaminasyon</a:t>
            </a:r>
            <a:r>
              <a:rPr lang="tr-TR" dirty="0" smtClean="0"/>
              <a:t> transferi için bazı koşulların karşılanması gerekir.</a:t>
            </a:r>
          </a:p>
          <a:p>
            <a:r>
              <a:rPr lang="tr-TR" dirty="0" smtClean="0"/>
              <a:t>Bu hipotezin desteklenmesi için iki model ileri sürülmüştür:</a:t>
            </a:r>
          </a:p>
          <a:p>
            <a:pPr lvl="1"/>
            <a:r>
              <a:rPr lang="tr-TR" dirty="0" smtClean="0"/>
              <a:t>Enfeksiyon Zinciri</a:t>
            </a:r>
          </a:p>
          <a:p>
            <a:pPr lvl="1"/>
            <a:r>
              <a:rPr lang="tr-TR" dirty="0" smtClean="0"/>
              <a:t>Sebepler Zinciri</a:t>
            </a:r>
          </a:p>
          <a:p>
            <a:pPr>
              <a:buNone/>
            </a:pPr>
            <a:endParaRPr lang="tr-TR" dirty="0" smtClean="0"/>
          </a:p>
          <a:p>
            <a:endParaRPr lang="tr-TR" dirty="0" smtClean="0"/>
          </a:p>
          <a:p>
            <a:endParaRPr lang="tr-TR" dirty="0"/>
          </a:p>
        </p:txBody>
      </p:sp>
      <p:pic>
        <p:nvPicPr>
          <p:cNvPr id="15362" name="Picture 2"/>
          <p:cNvPicPr>
            <a:picLocks noChangeAspect="1" noChangeArrowheads="1"/>
          </p:cNvPicPr>
          <p:nvPr/>
        </p:nvPicPr>
        <p:blipFill>
          <a:blip r:embed="rId2"/>
          <a:srcRect/>
          <a:stretch>
            <a:fillRect/>
          </a:stretch>
        </p:blipFill>
        <p:spPr bwMode="auto">
          <a:xfrm>
            <a:off x="4429124" y="1714488"/>
            <a:ext cx="4450570" cy="38147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4290"/>
            <a:ext cx="8229600" cy="857256"/>
          </a:xfrm>
        </p:spPr>
        <p:txBody>
          <a:bodyPr>
            <a:normAutofit/>
          </a:bodyPr>
          <a:lstStyle/>
          <a:p>
            <a:pPr lvl="1" algn="ctr" rtl="0">
              <a:spcBef>
                <a:spcPct val="0"/>
              </a:spcBef>
            </a:pPr>
            <a:r>
              <a:rPr lang="tr-TR" sz="4800" b="1" dirty="0" smtClean="0">
                <a:effectLst>
                  <a:outerShdw blurRad="38100" dist="38100" dir="2700000" algn="tl">
                    <a:srgbClr val="000000">
                      <a:alpha val="43137"/>
                    </a:srgbClr>
                  </a:outerShdw>
                </a:effectLst>
              </a:rPr>
              <a:t>Enfeksiyon Zinciri</a:t>
            </a:r>
            <a:endParaRPr lang="tr-TR" sz="4800" b="1" dirty="0">
              <a:effectLst>
                <a:outerShdw blurRad="38100" dist="38100" dir="2700000" algn="tl">
                  <a:srgbClr val="000000">
                    <a:alpha val="43137"/>
                  </a:srgbClr>
                </a:outerShdw>
              </a:effectLst>
            </a:endParaRPr>
          </a:p>
        </p:txBody>
      </p:sp>
      <p:sp>
        <p:nvSpPr>
          <p:cNvPr id="3" name="2 İçerik Yer Tutucusu"/>
          <p:cNvSpPr>
            <a:spLocks noGrp="1"/>
          </p:cNvSpPr>
          <p:nvPr>
            <p:ph idx="1"/>
          </p:nvPr>
        </p:nvSpPr>
        <p:spPr>
          <a:xfrm>
            <a:off x="285720" y="1357298"/>
            <a:ext cx="5929354" cy="5214974"/>
          </a:xfrm>
        </p:spPr>
        <p:txBody>
          <a:bodyPr>
            <a:normAutofit fontScale="70000" lnSpcReduction="20000"/>
          </a:bodyPr>
          <a:lstStyle/>
          <a:p>
            <a:r>
              <a:rPr lang="tr-TR" dirty="0" smtClean="0"/>
              <a:t>Enfeksiyon zinciri, bir enfeksiyon gerçekleşmeden önce olması veya gerçekleşmesi gereken birbirine bağlı faktörler veya olaylardır.</a:t>
            </a:r>
          </a:p>
          <a:p>
            <a:r>
              <a:rPr lang="tr-TR" dirty="0" smtClean="0"/>
              <a:t>Enfeksiyon faktörleri; bulaşıcı etken, kaynak, transfer şekli ve yatkın konakçıdır.</a:t>
            </a:r>
          </a:p>
          <a:p>
            <a:r>
              <a:rPr lang="tr-TR" dirty="0" smtClean="0"/>
              <a:t>Gıda kaynaklı </a:t>
            </a:r>
            <a:r>
              <a:rPr lang="tr-TR" dirty="0" err="1" smtClean="0"/>
              <a:t>bakteriyal</a:t>
            </a:r>
            <a:r>
              <a:rPr lang="tr-TR" dirty="0" smtClean="0"/>
              <a:t> bir hastalığın transferi için zorunlu olan faktörler şunlardır:</a:t>
            </a:r>
          </a:p>
          <a:p>
            <a:pPr lvl="1"/>
            <a:r>
              <a:rPr lang="tr-TR" dirty="0" smtClean="0"/>
              <a:t>Enfeksiyon etken için bir kaynak ve bir rezervuar.</a:t>
            </a:r>
          </a:p>
          <a:p>
            <a:pPr lvl="1"/>
            <a:r>
              <a:rPr lang="tr-TR" dirty="0" smtClean="0"/>
              <a:t>Enfeksiyon etkeninin, çevresel kaynaklardan (gıdanın üretildiği, işlendiği, transfer edildiği, depolandığı, servis edildiği ortam) gıdaya geçmesi.</a:t>
            </a:r>
          </a:p>
          <a:p>
            <a:pPr lvl="1"/>
            <a:r>
              <a:rPr lang="tr-TR" dirty="0" smtClean="0"/>
              <a:t>Mikroorganizmanın gıda içerisinde çoğalması.</a:t>
            </a:r>
          </a:p>
          <a:p>
            <a:pPr lvl="1"/>
            <a:r>
              <a:rPr lang="tr-TR" dirty="0" smtClean="0"/>
              <a:t>Enfeksiyon ajanının uygun bir konakçıya transferi.</a:t>
            </a:r>
          </a:p>
          <a:p>
            <a:pPr lvl="1"/>
            <a:r>
              <a:rPr lang="tr-TR" dirty="0" smtClean="0"/>
              <a:t>Enfeksiyon ajanının konakçı vücudunda çoğalarak enfeksiyonun oluşması.</a:t>
            </a:r>
          </a:p>
          <a:p>
            <a:endParaRPr lang="tr-TR" dirty="0" smtClean="0"/>
          </a:p>
          <a:p>
            <a:pPr lvl="1"/>
            <a:endParaRPr lang="tr-TR" dirty="0"/>
          </a:p>
        </p:txBody>
      </p:sp>
      <p:pic>
        <p:nvPicPr>
          <p:cNvPr id="16387" name="Picture 3"/>
          <p:cNvPicPr>
            <a:picLocks noChangeAspect="1" noChangeArrowheads="1"/>
          </p:cNvPicPr>
          <p:nvPr/>
        </p:nvPicPr>
        <p:blipFill>
          <a:blip r:embed="rId2"/>
          <a:srcRect/>
          <a:stretch>
            <a:fillRect/>
          </a:stretch>
        </p:blipFill>
        <p:spPr bwMode="auto">
          <a:xfrm>
            <a:off x="6286512" y="1285860"/>
            <a:ext cx="2228854" cy="52864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868346"/>
          </a:xfrm>
        </p:spPr>
        <p:txBody>
          <a:bodyPr/>
          <a:lstStyle/>
          <a:p>
            <a:r>
              <a:rPr lang="tr-TR" b="1" dirty="0" smtClean="0">
                <a:effectLst>
                  <a:outerShdw blurRad="38100" dist="38100" dir="2700000" algn="tl">
                    <a:srgbClr val="000000">
                      <a:alpha val="43137"/>
                    </a:srgbClr>
                  </a:outerShdw>
                </a:effectLst>
              </a:rPr>
              <a:t>SEBEPLER ZİNCİRİ</a:t>
            </a:r>
            <a:endParaRPr lang="tr-TR" b="1" dirty="0">
              <a:effectLst>
                <a:outerShdw blurRad="38100" dist="38100" dir="2700000" algn="tl">
                  <a:srgbClr val="000000">
                    <a:alpha val="43137"/>
                  </a:srgbClr>
                </a:outerShdw>
              </a:effectLst>
            </a:endParaRPr>
          </a:p>
        </p:txBody>
      </p:sp>
      <p:sp>
        <p:nvSpPr>
          <p:cNvPr id="3" name="2 İçerik Yer Tutucusu"/>
          <p:cNvSpPr>
            <a:spLocks noGrp="1"/>
          </p:cNvSpPr>
          <p:nvPr>
            <p:ph idx="1"/>
          </p:nvPr>
        </p:nvSpPr>
        <p:spPr>
          <a:xfrm>
            <a:off x="214282" y="1214422"/>
            <a:ext cx="4357718" cy="5643578"/>
          </a:xfrm>
        </p:spPr>
        <p:txBody>
          <a:bodyPr>
            <a:normAutofit fontScale="77500" lnSpcReduction="20000"/>
          </a:bodyPr>
          <a:lstStyle/>
          <a:p>
            <a:r>
              <a:rPr lang="tr-TR" dirty="0" smtClean="0"/>
              <a:t>Sebepler zinciri, gıda kaynaklı hastalığın bulaşmasını etkileyen faktörleri gösteren karmaşık bir akış şemasıdır.</a:t>
            </a:r>
          </a:p>
          <a:p>
            <a:r>
              <a:rPr lang="tr-TR" dirty="0" smtClean="0"/>
              <a:t>Bu şema, bütün faktörleri ve aralarındaki kompleks ilişkileri içerir.</a:t>
            </a:r>
          </a:p>
          <a:p>
            <a:r>
              <a:rPr lang="tr-TR" dirty="0" smtClean="0"/>
              <a:t>Gıda kaynaklı hastalıkların bütün faktörlerini ve aralarındaki ilişkileri gösteren bir tek şema oluşturmak pratik olmadığından mümkün değildir.</a:t>
            </a:r>
          </a:p>
          <a:p>
            <a:r>
              <a:rPr lang="tr-TR" dirty="0" smtClean="0"/>
              <a:t>Bunun yerine belirli bir hastalığa ait faktörleri ve bunların ilişkilerini içeren basit şemalar oluşturulur.</a:t>
            </a:r>
          </a:p>
        </p:txBody>
      </p:sp>
      <p:pic>
        <p:nvPicPr>
          <p:cNvPr id="17412" name="Picture 4"/>
          <p:cNvPicPr>
            <a:picLocks noChangeAspect="1" noChangeArrowheads="1"/>
          </p:cNvPicPr>
          <p:nvPr/>
        </p:nvPicPr>
        <p:blipFill>
          <a:blip r:embed="rId2"/>
          <a:srcRect/>
          <a:stretch>
            <a:fillRect/>
          </a:stretch>
        </p:blipFill>
        <p:spPr bwMode="auto">
          <a:xfrm>
            <a:off x="4643438" y="3857629"/>
            <a:ext cx="4285960" cy="2714644"/>
          </a:xfrm>
          <a:prstGeom prst="rect">
            <a:avLst/>
          </a:prstGeom>
          <a:noFill/>
          <a:ln w="9525">
            <a:noFill/>
            <a:miter lim="800000"/>
            <a:headEnd/>
            <a:tailEnd/>
          </a:ln>
          <a:effectLst/>
        </p:spPr>
      </p:pic>
      <p:pic>
        <p:nvPicPr>
          <p:cNvPr id="17413" name="Picture 5"/>
          <p:cNvPicPr>
            <a:picLocks noChangeAspect="1" noChangeArrowheads="1"/>
          </p:cNvPicPr>
          <p:nvPr/>
        </p:nvPicPr>
        <p:blipFill>
          <a:blip r:embed="rId3"/>
          <a:srcRect/>
          <a:stretch>
            <a:fillRect/>
          </a:stretch>
        </p:blipFill>
        <p:spPr bwMode="auto">
          <a:xfrm>
            <a:off x="4608726" y="1271589"/>
            <a:ext cx="4362450" cy="2371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effectLst>
                  <a:outerShdw blurRad="38100" dist="38100" dir="2700000" algn="tl">
                    <a:srgbClr val="000000">
                      <a:alpha val="43137"/>
                    </a:srgbClr>
                  </a:outerShdw>
                </a:effectLst>
              </a:rPr>
              <a:t>GIDALARIN KONTAMİNASYONU</a:t>
            </a:r>
            <a:endParaRPr lang="tr-TR" dirty="0"/>
          </a:p>
        </p:txBody>
      </p:sp>
      <p:sp>
        <p:nvSpPr>
          <p:cNvPr id="3" name="2 İçerik Yer Tutucusu"/>
          <p:cNvSpPr>
            <a:spLocks noGrp="1"/>
          </p:cNvSpPr>
          <p:nvPr>
            <p:ph idx="1"/>
          </p:nvPr>
        </p:nvSpPr>
        <p:spPr/>
        <p:txBody>
          <a:bodyPr>
            <a:normAutofit fontScale="92500" lnSpcReduction="10000"/>
          </a:bodyPr>
          <a:lstStyle/>
          <a:p>
            <a:r>
              <a:rPr lang="tr-TR" dirty="0" smtClean="0"/>
              <a:t>Etkili bir sanitasyon kontrol stratejisi geliştirmek için, gıdaların </a:t>
            </a:r>
            <a:r>
              <a:rPr lang="tr-TR" dirty="0" err="1" smtClean="0"/>
              <a:t>kontaminasyon</a:t>
            </a:r>
            <a:r>
              <a:rPr lang="tr-TR" dirty="0" smtClean="0"/>
              <a:t> kaynaklarının tespiti kritik bir öneme sahiptir.</a:t>
            </a:r>
          </a:p>
          <a:p>
            <a:r>
              <a:rPr lang="tr-TR" dirty="0" smtClean="0"/>
              <a:t>Gıdaların muhtemel </a:t>
            </a:r>
            <a:r>
              <a:rPr lang="tr-TR" dirty="0" err="1" smtClean="0"/>
              <a:t>kontaminasyon</a:t>
            </a:r>
            <a:r>
              <a:rPr lang="tr-TR" dirty="0" smtClean="0"/>
              <a:t> kaynakları;</a:t>
            </a:r>
          </a:p>
          <a:p>
            <a:pPr lvl="1"/>
            <a:r>
              <a:rPr lang="tr-TR" dirty="0" smtClean="0"/>
              <a:t>Gıda çalışanları,</a:t>
            </a:r>
          </a:p>
          <a:p>
            <a:pPr lvl="1"/>
            <a:r>
              <a:rPr lang="tr-TR" dirty="0" smtClean="0"/>
              <a:t>Hammadde,</a:t>
            </a:r>
          </a:p>
          <a:p>
            <a:pPr lvl="1"/>
            <a:r>
              <a:rPr lang="tr-TR" dirty="0" smtClean="0"/>
              <a:t>Ekipmanlar</a:t>
            </a:r>
          </a:p>
          <a:p>
            <a:pPr lvl="1"/>
            <a:r>
              <a:rPr lang="tr-TR" dirty="0" smtClean="0"/>
              <a:t>Hava, </a:t>
            </a:r>
          </a:p>
          <a:p>
            <a:pPr lvl="1"/>
            <a:r>
              <a:rPr lang="tr-TR" dirty="0" smtClean="0"/>
              <a:t>Su ve</a:t>
            </a:r>
          </a:p>
          <a:p>
            <a:pPr lvl="1"/>
            <a:r>
              <a:rPr lang="tr-TR" dirty="0" smtClean="0"/>
              <a:t>Çevredir.</a:t>
            </a:r>
          </a:p>
          <a:p>
            <a:endParaRPr lang="tr-TR" dirty="0" smtClean="0"/>
          </a:p>
          <a:p>
            <a:endParaRPr lang="tr-T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2"/>
          <a:srcRect/>
          <a:stretch>
            <a:fillRect/>
          </a:stretch>
        </p:blipFill>
        <p:spPr bwMode="auto">
          <a:xfrm>
            <a:off x="295465" y="285728"/>
            <a:ext cx="8591973" cy="62865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868346"/>
          </a:xfrm>
        </p:spPr>
        <p:txBody>
          <a:bodyPr>
            <a:normAutofit/>
          </a:bodyPr>
          <a:lstStyle/>
          <a:p>
            <a:r>
              <a:rPr lang="tr-TR" sz="4000" b="1" dirty="0" smtClean="0">
                <a:effectLst>
                  <a:outerShdw blurRad="38100" dist="38100" dir="2700000" algn="tl">
                    <a:srgbClr val="000000">
                      <a:alpha val="43137"/>
                    </a:srgbClr>
                  </a:outerShdw>
                </a:effectLst>
              </a:rPr>
              <a:t>Süt Ürünlerinin </a:t>
            </a:r>
            <a:r>
              <a:rPr lang="tr-TR" sz="4000" b="1" dirty="0" err="1" smtClean="0">
                <a:effectLst>
                  <a:outerShdw blurRad="38100" dist="38100" dir="2700000" algn="tl">
                    <a:srgbClr val="000000">
                      <a:alpha val="43137"/>
                    </a:srgbClr>
                  </a:outerShdw>
                </a:effectLst>
              </a:rPr>
              <a:t>Kontaminasyonu</a:t>
            </a:r>
            <a:endParaRPr lang="tr-TR" sz="4000" b="1" dirty="0">
              <a:effectLst>
                <a:outerShdw blurRad="38100" dist="38100" dir="2700000" algn="tl">
                  <a:srgbClr val="000000">
                    <a:alpha val="43137"/>
                  </a:srgbClr>
                </a:outerShdw>
              </a:effectLst>
            </a:endParaRPr>
          </a:p>
        </p:txBody>
      </p:sp>
      <p:sp>
        <p:nvSpPr>
          <p:cNvPr id="3" name="2 İçerik Yer Tutucusu"/>
          <p:cNvSpPr>
            <a:spLocks noGrp="1"/>
          </p:cNvSpPr>
          <p:nvPr>
            <p:ph idx="1"/>
          </p:nvPr>
        </p:nvSpPr>
        <p:spPr>
          <a:xfrm>
            <a:off x="357158" y="1357298"/>
            <a:ext cx="3929090" cy="5214974"/>
          </a:xfrm>
        </p:spPr>
        <p:txBody>
          <a:bodyPr>
            <a:normAutofit fontScale="55000" lnSpcReduction="20000"/>
          </a:bodyPr>
          <a:lstStyle/>
          <a:p>
            <a:r>
              <a:rPr lang="tr-TR" dirty="0" smtClean="0"/>
              <a:t>Süt ve süt ürünlerinin </a:t>
            </a:r>
            <a:r>
              <a:rPr lang="tr-TR" dirty="0" err="1" smtClean="0"/>
              <a:t>kontaminasyonu</a:t>
            </a:r>
            <a:r>
              <a:rPr lang="tr-TR" dirty="0" smtClean="0"/>
              <a:t>; ineklerin memelerinden ve sağım ekipmanlarından, havdan ve sağım yapan kişilerden ve üretim tesislerindeki çapraz </a:t>
            </a:r>
            <a:r>
              <a:rPr lang="tr-TR" dirty="0" err="1" smtClean="0"/>
              <a:t>kontaminasyondan</a:t>
            </a:r>
            <a:r>
              <a:rPr lang="tr-TR" dirty="0" smtClean="0"/>
              <a:t> kaynaklanmaktadır.</a:t>
            </a:r>
          </a:p>
          <a:p>
            <a:r>
              <a:rPr lang="tr-TR" dirty="0" smtClean="0"/>
              <a:t>Bütün süt ürünleri pastörize edilmediğinden, süt ürünlerinde görülebilen patojen </a:t>
            </a:r>
            <a:r>
              <a:rPr lang="tr-TR" dirty="0" err="1" smtClean="0"/>
              <a:t>mikrororganizmaların</a:t>
            </a:r>
            <a:r>
              <a:rPr lang="tr-TR" dirty="0" smtClean="0"/>
              <a:t> -özellikle patojen </a:t>
            </a:r>
            <a:r>
              <a:rPr lang="tr-TR" i="1" dirty="0" err="1" smtClean="0"/>
              <a:t>Listeria</a:t>
            </a:r>
            <a:r>
              <a:rPr lang="tr-TR" i="1" dirty="0" smtClean="0"/>
              <a:t> </a:t>
            </a:r>
            <a:r>
              <a:rPr lang="tr-TR" i="1" dirty="0" err="1" smtClean="0"/>
              <a:t>monocytogenes’in</a:t>
            </a:r>
            <a:r>
              <a:rPr lang="tr-TR" i="1" dirty="0" smtClean="0"/>
              <a:t>- </a:t>
            </a:r>
            <a:r>
              <a:rPr lang="tr-TR" dirty="0" smtClean="0"/>
              <a:t>bulunma sıklığı gittikçe artmaktadır.</a:t>
            </a:r>
          </a:p>
          <a:p>
            <a:r>
              <a:rPr lang="tr-TR" dirty="0" smtClean="0"/>
              <a:t>Yaygın olarak kullanılan iyi dizayn edilmiş sanitasyon ekipmanları süt ve süt ürünlerinde </a:t>
            </a:r>
            <a:r>
              <a:rPr lang="tr-TR" dirty="0" err="1" smtClean="0"/>
              <a:t>kontaminasyonu</a:t>
            </a:r>
            <a:r>
              <a:rPr lang="tr-TR" dirty="0" smtClean="0"/>
              <a:t> gidererek hastalıkların önlenmesini sağlayabilmektedir.</a:t>
            </a:r>
          </a:p>
          <a:p>
            <a:r>
              <a:rPr lang="tr-TR" dirty="0" smtClean="0"/>
              <a:t>Pastörizasyon süt işleme tesislerinde uygulanılan en önemli sanitasyon tekniğidir.</a:t>
            </a:r>
          </a:p>
          <a:p>
            <a:endParaRPr lang="tr-TR" dirty="0" smtClean="0"/>
          </a:p>
          <a:p>
            <a:endParaRPr lang="tr-TR" dirty="0"/>
          </a:p>
        </p:txBody>
      </p:sp>
      <p:sp>
        <p:nvSpPr>
          <p:cNvPr id="19458" name="AutoShape 2" descr="süt sağımında hijyen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9460" name="Picture 4" descr="http://img.haberler.com/haber/474/sagim-uniteli-sut-toplamaya-gore-13-kurus-6565474_o.jpg"/>
          <p:cNvPicPr>
            <a:picLocks noChangeAspect="1" noChangeArrowheads="1"/>
          </p:cNvPicPr>
          <p:nvPr/>
        </p:nvPicPr>
        <p:blipFill>
          <a:blip r:embed="rId2"/>
          <a:srcRect/>
          <a:stretch>
            <a:fillRect/>
          </a:stretch>
        </p:blipFill>
        <p:spPr bwMode="auto">
          <a:xfrm>
            <a:off x="4572000" y="1428736"/>
            <a:ext cx="4191028" cy="2357454"/>
          </a:xfrm>
          <a:prstGeom prst="rect">
            <a:avLst/>
          </a:prstGeom>
          <a:noFill/>
        </p:spPr>
      </p:pic>
      <p:pic>
        <p:nvPicPr>
          <p:cNvPr id="19462" name="Picture 6" descr="süt işleme tesisi ile ilgili görsel sonucu"/>
          <p:cNvPicPr>
            <a:picLocks noChangeAspect="1" noChangeArrowheads="1"/>
          </p:cNvPicPr>
          <p:nvPr/>
        </p:nvPicPr>
        <p:blipFill>
          <a:blip r:embed="rId3"/>
          <a:srcRect/>
          <a:stretch>
            <a:fillRect/>
          </a:stretch>
        </p:blipFill>
        <p:spPr bwMode="auto">
          <a:xfrm>
            <a:off x="4572000" y="4000504"/>
            <a:ext cx="4224350" cy="231621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5720" y="346076"/>
            <a:ext cx="8572560" cy="725470"/>
          </a:xfrm>
        </p:spPr>
        <p:txBody>
          <a:bodyPr>
            <a:noAutofit/>
          </a:bodyPr>
          <a:lstStyle/>
          <a:p>
            <a:r>
              <a:rPr lang="tr-TR" sz="4000" b="1" dirty="0" smtClean="0">
                <a:effectLst>
                  <a:outerShdw blurRad="38100" dist="38100" dir="2700000" algn="tl">
                    <a:srgbClr val="000000">
                      <a:alpha val="43137"/>
                    </a:srgbClr>
                  </a:outerShdw>
                </a:effectLst>
              </a:rPr>
              <a:t>Kırmızı Et Ürünlerinin </a:t>
            </a:r>
            <a:r>
              <a:rPr lang="tr-TR" sz="4000" b="1" dirty="0" err="1" smtClean="0">
                <a:effectLst>
                  <a:outerShdw blurRad="38100" dist="38100" dir="2700000" algn="tl">
                    <a:srgbClr val="000000">
                      <a:alpha val="43137"/>
                    </a:srgbClr>
                  </a:outerShdw>
                </a:effectLst>
              </a:rPr>
              <a:t>Kontaminasyonu</a:t>
            </a:r>
            <a:endParaRPr lang="tr-TR" sz="4000" b="1" dirty="0">
              <a:effectLst>
                <a:outerShdw blurRad="38100" dist="38100" dir="2700000" algn="tl">
                  <a:srgbClr val="000000">
                    <a:alpha val="43137"/>
                  </a:srgbClr>
                </a:outerShdw>
              </a:effectLst>
            </a:endParaRPr>
          </a:p>
        </p:txBody>
      </p:sp>
      <p:sp>
        <p:nvSpPr>
          <p:cNvPr id="3" name="2 İçerik Yer Tutucusu"/>
          <p:cNvSpPr>
            <a:spLocks noGrp="1"/>
          </p:cNvSpPr>
          <p:nvPr>
            <p:ph idx="1"/>
          </p:nvPr>
        </p:nvSpPr>
        <p:spPr>
          <a:xfrm>
            <a:off x="285720" y="1285860"/>
            <a:ext cx="4000528" cy="5357850"/>
          </a:xfrm>
        </p:spPr>
        <p:txBody>
          <a:bodyPr>
            <a:normAutofit fontScale="55000" lnSpcReduction="20000"/>
          </a:bodyPr>
          <a:lstStyle/>
          <a:p>
            <a:r>
              <a:rPr lang="tr-TR" dirty="0" smtClean="0"/>
              <a:t>Kesim sırasında hayvanın bağırsaklarındaki mikroorganizmalar karkas etin yüzeylerine bulaşabilmektedir. </a:t>
            </a:r>
          </a:p>
          <a:p>
            <a:r>
              <a:rPr lang="tr-TR" dirty="0" smtClean="0"/>
              <a:t>Karkas etin işlenmesi sırasında, yüzeydeki mikroorganizmalar kesiklerden etin içine nüfuz edebilmektedir.</a:t>
            </a:r>
          </a:p>
          <a:p>
            <a:r>
              <a:rPr lang="tr-TR" dirty="0" smtClean="0"/>
              <a:t>Etlerin hijyenik olmayan koşullarda saklanması ve hijyenik olmayan ekipmanlar kullanılarak işlenmesi bir başka </a:t>
            </a:r>
            <a:r>
              <a:rPr lang="tr-TR" dirty="0" err="1" smtClean="0"/>
              <a:t>kontaminasyon</a:t>
            </a:r>
            <a:r>
              <a:rPr lang="tr-TR" dirty="0" smtClean="0"/>
              <a:t> nedenidir.</a:t>
            </a:r>
          </a:p>
          <a:p>
            <a:r>
              <a:rPr lang="tr-TR" dirty="0" smtClean="0"/>
              <a:t>Kesim yapan kişilerin kişisel hijyene dikkat etmemeleri veya enfeksiyon taşımaları da öksürme, hapşırma ve dokunma ile de etler </a:t>
            </a:r>
            <a:r>
              <a:rPr lang="tr-TR" dirty="0" err="1" smtClean="0"/>
              <a:t>kontamine</a:t>
            </a:r>
            <a:r>
              <a:rPr lang="tr-TR" dirty="0" smtClean="0"/>
              <a:t> olmaktadır.</a:t>
            </a:r>
          </a:p>
          <a:p>
            <a:r>
              <a:rPr lang="tr-TR" dirty="0" smtClean="0"/>
              <a:t>Enfeksiyonlu ve enfeksiyonsuz hayvanlara ait karkas etlerin aynı buzdolaplarında veya soğuk hava depolarında saklanması çapraz </a:t>
            </a:r>
            <a:r>
              <a:rPr lang="tr-TR" dirty="0" err="1" smtClean="0"/>
              <a:t>kontaminasyona</a:t>
            </a:r>
            <a:r>
              <a:rPr lang="tr-TR" dirty="0" smtClean="0"/>
              <a:t> neden olmaktadır.</a:t>
            </a:r>
            <a:endParaRPr lang="tr-TR" dirty="0"/>
          </a:p>
        </p:txBody>
      </p:sp>
      <p:sp>
        <p:nvSpPr>
          <p:cNvPr id="21506" name="AutoShape 2" descr="et ürünlerinde kontaminasyon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1508" name="Picture 4" descr="http://www.kur-med.com.tr/upload/images/uygulamalar/et-urunleri-isleme-tesisleri-ve-kesimhaneler-42052-7765759144.jpg"/>
          <p:cNvPicPr>
            <a:picLocks noChangeAspect="1" noChangeArrowheads="1"/>
          </p:cNvPicPr>
          <p:nvPr/>
        </p:nvPicPr>
        <p:blipFill>
          <a:blip r:embed="rId2"/>
          <a:srcRect/>
          <a:stretch>
            <a:fillRect/>
          </a:stretch>
        </p:blipFill>
        <p:spPr bwMode="auto">
          <a:xfrm>
            <a:off x="4643438" y="1400805"/>
            <a:ext cx="4053792" cy="2528261"/>
          </a:xfrm>
          <a:prstGeom prst="rect">
            <a:avLst/>
          </a:prstGeom>
          <a:noFill/>
        </p:spPr>
      </p:pic>
      <p:pic>
        <p:nvPicPr>
          <p:cNvPr id="21510" name="Picture 6" descr="http://www.ciftlikdergisi.com.tr/wp-content/uploads/2010/10/kasaplik-et-ithalati-icin-y.jpg"/>
          <p:cNvPicPr>
            <a:picLocks noChangeAspect="1" noChangeArrowheads="1"/>
          </p:cNvPicPr>
          <p:nvPr/>
        </p:nvPicPr>
        <p:blipFill>
          <a:blip r:embed="rId3"/>
          <a:srcRect/>
          <a:stretch>
            <a:fillRect/>
          </a:stretch>
        </p:blipFill>
        <p:spPr bwMode="auto">
          <a:xfrm>
            <a:off x="4643438" y="4071942"/>
            <a:ext cx="4071966" cy="221457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610</TotalTime>
  <Words>1152</Words>
  <PresentationFormat>Ekran Gösterisi (4:3)</PresentationFormat>
  <Paragraphs>120</Paragraphs>
  <Slides>19</Slides>
  <Notes>0</Notes>
  <HiddenSlides>0</HiddenSlides>
  <MMClips>0</MMClips>
  <ScaleCrop>false</ScaleCrop>
  <HeadingPairs>
    <vt:vector size="4" baseType="variant">
      <vt:variant>
        <vt:lpstr>Tema</vt:lpstr>
      </vt:variant>
      <vt:variant>
        <vt:i4>1</vt:i4>
      </vt:variant>
      <vt:variant>
        <vt:lpstr>Slayt Başlıkları</vt:lpstr>
      </vt:variant>
      <vt:variant>
        <vt:i4>19</vt:i4>
      </vt:variant>
    </vt:vector>
  </HeadingPairs>
  <TitlesOfParts>
    <vt:vector size="20" baseType="lpstr">
      <vt:lpstr>Ofis Teması</vt:lpstr>
      <vt:lpstr>GIDA KONTAMİNASYON KAYNAKLARI</vt:lpstr>
      <vt:lpstr>GIDA KONTAMİNASYON KAYNAKLARI</vt:lpstr>
      <vt:lpstr>KONTAMİNASYON TRANSFERİ</vt:lpstr>
      <vt:lpstr>Enfeksiyon Zinciri</vt:lpstr>
      <vt:lpstr>SEBEPLER ZİNCİRİ</vt:lpstr>
      <vt:lpstr>GIDALARIN KONTAMİNASYONU</vt:lpstr>
      <vt:lpstr>Slayt 7</vt:lpstr>
      <vt:lpstr>Süt Ürünlerinin Kontaminasyonu</vt:lpstr>
      <vt:lpstr>Kırmızı Et Ürünlerinin Kontaminasyonu</vt:lpstr>
      <vt:lpstr>Kanatlı Et Ürünlerinin Kontaminasyonu</vt:lpstr>
      <vt:lpstr>Deniz Ürünlerinin Kontaminasyonu</vt:lpstr>
      <vt:lpstr>Gıda Katkıları Kaynaklı Kontaminasyon </vt:lpstr>
      <vt:lpstr>DİĞER KONTAMİNASYON KAYNAKLARI</vt:lpstr>
      <vt:lpstr>KONTAMİNASYONUN ÖNLENMESİ</vt:lpstr>
      <vt:lpstr>Çevre Yönetimi</vt:lpstr>
      <vt:lpstr>Depolama Yönetimi</vt:lpstr>
      <vt:lpstr>Çöp ve Atıkların Yönetimi</vt:lpstr>
      <vt:lpstr>Toksik Maddelerin Yönetimi</vt:lpstr>
      <vt:lpstr>ÇALIŞMA SORULARI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Gıda Kontaminasyon Kaynakları</dc:title>
  <dc:creator>yakup</dc:creator>
  <cp:lastModifiedBy>Master</cp:lastModifiedBy>
  <cp:revision>472</cp:revision>
  <dcterms:created xsi:type="dcterms:W3CDTF">2016-03-30T19:32:16Z</dcterms:created>
  <dcterms:modified xsi:type="dcterms:W3CDTF">2017-03-09T13:37:08Z</dcterms:modified>
</cp:coreProperties>
</file>