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5" r:id="rId10"/>
    <p:sldId id="262" r:id="rId11"/>
    <p:sldId id="266" r:id="rId12"/>
    <p:sldId id="267" r:id="rId13"/>
    <p:sldId id="271" r:id="rId14"/>
    <p:sldId id="268" r:id="rId15"/>
    <p:sldId id="270" r:id="rId16"/>
    <p:sldId id="269" r:id="rId17"/>
    <p:sldId id="272" r:id="rId1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04.04.2016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04.04.2016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04.04.2016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04.04.2016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04.04.2016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04.04.2016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04.04.2016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tr.wikipedia.org/wiki/Fosfodiester_ba%C4%9F%C4%B1" TargetMode="External"/><Relationship Id="rId7" Type="http://schemas.openxmlformats.org/officeDocument/2006/relationships/hyperlink" Target="https://tr.wikipedia.org/wiki/Mor_%C3%B6tesi" TargetMode="External"/><Relationship Id="rId2" Type="http://schemas.openxmlformats.org/officeDocument/2006/relationships/hyperlink" Target="https://tr.wikipedia.org/w/index.php?title=Deoksin%C3%BCkleotit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r.wikipedia.org/w/index.php?title=Otoradyografi&amp;action=edit&amp;redlink=1" TargetMode="External"/><Relationship Id="rId5" Type="http://schemas.openxmlformats.org/officeDocument/2006/relationships/hyperlink" Target="https://tr.wikipedia.org/wiki/Denat%C3%BCrasyon" TargetMode="External"/><Relationship Id="rId4" Type="http://schemas.openxmlformats.org/officeDocument/2006/relationships/hyperlink" Target="https://tr.wikipedia.org/wiki/Hidroksi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/>
          </a:bodyPr>
          <a:lstStyle/>
          <a:p>
            <a:r>
              <a:rPr lang="tr-T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NÜKLEİK ASİTLER </a:t>
            </a:r>
            <a:endParaRPr lang="tr-T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357158" y="1928802"/>
            <a:ext cx="8372476" cy="4186254"/>
          </a:xfrm>
        </p:spPr>
        <p:txBody>
          <a:bodyPr>
            <a:normAutofit/>
          </a:bodyPr>
          <a:lstStyle/>
          <a:p>
            <a:r>
              <a:rPr lang="tr-TR" sz="3600" dirty="0" smtClean="0"/>
              <a:t>Kalıtsal Bilginin DNA’da Olduğunun İspatı</a:t>
            </a:r>
          </a:p>
          <a:p>
            <a:r>
              <a:rPr lang="tr-TR" sz="3600" dirty="0" err="1" smtClean="0"/>
              <a:t>Nükleik</a:t>
            </a:r>
            <a:r>
              <a:rPr lang="tr-TR" sz="3600" dirty="0" smtClean="0"/>
              <a:t> Asitlerin Temel Bileşenleri</a:t>
            </a:r>
          </a:p>
          <a:p>
            <a:r>
              <a:rPr lang="tr-TR" sz="3600" dirty="0" err="1" smtClean="0"/>
              <a:t>Nükleozidler</a:t>
            </a:r>
            <a:r>
              <a:rPr lang="tr-TR" sz="3600" dirty="0" smtClean="0"/>
              <a:t> ve Nükleotidler</a:t>
            </a:r>
          </a:p>
          <a:p>
            <a:r>
              <a:rPr lang="tr-TR" sz="3600" dirty="0" err="1" smtClean="0"/>
              <a:t>Nükleik</a:t>
            </a:r>
            <a:r>
              <a:rPr lang="tr-TR" sz="3600" dirty="0" smtClean="0"/>
              <a:t> Asitlerin Üç Boyutlu Yapısı</a:t>
            </a:r>
          </a:p>
          <a:p>
            <a:r>
              <a:rPr lang="tr-TR" sz="3600" dirty="0" err="1" smtClean="0"/>
              <a:t>Nükleik</a:t>
            </a:r>
            <a:r>
              <a:rPr lang="tr-TR" sz="3600" dirty="0" smtClean="0"/>
              <a:t> Asitlerin Kimyası</a:t>
            </a:r>
          </a:p>
          <a:p>
            <a:r>
              <a:rPr lang="tr-TR" sz="3600" dirty="0" smtClean="0"/>
              <a:t>Nükleotidlerin Diğer Fonksiyonları</a:t>
            </a:r>
            <a:endParaRPr lang="tr-TR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tr-TR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Nükleik</a:t>
            </a:r>
            <a:r>
              <a:rPr lang="tr-T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Asitlerin Üç Boyutlu Yapısı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043890" cy="4525963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DNA’lar </a:t>
            </a:r>
            <a:r>
              <a:rPr lang="tr-TR" dirty="0" err="1" smtClean="0"/>
              <a:t>Double</a:t>
            </a:r>
            <a:r>
              <a:rPr lang="tr-TR" dirty="0" smtClean="0"/>
              <a:t> </a:t>
            </a:r>
            <a:r>
              <a:rPr lang="tr-TR" dirty="0" err="1" smtClean="0"/>
              <a:t>Helix</a:t>
            </a:r>
            <a:r>
              <a:rPr lang="tr-TR" dirty="0" smtClean="0"/>
              <a:t> Yapısı</a:t>
            </a:r>
          </a:p>
          <a:p>
            <a:r>
              <a:rPr lang="tr-TR" dirty="0" smtClean="0"/>
              <a:t>DNA’ların Süper Kıvrımlı Yapısı</a:t>
            </a:r>
          </a:p>
          <a:p>
            <a:r>
              <a:rPr lang="tr-TR" dirty="0" smtClean="0"/>
              <a:t>RNA’ların üç boyutlu yapısı türüne göre değişir.</a:t>
            </a:r>
          </a:p>
          <a:p>
            <a:r>
              <a:rPr lang="tr-TR" dirty="0" smtClean="0"/>
              <a:t>Üç türlü RNA vardır:</a:t>
            </a:r>
          </a:p>
          <a:p>
            <a:r>
              <a:rPr lang="tr-TR" dirty="0" err="1" smtClean="0"/>
              <a:t>Ribozomal</a:t>
            </a:r>
            <a:r>
              <a:rPr lang="tr-TR" dirty="0" smtClean="0"/>
              <a:t> RNA (</a:t>
            </a:r>
            <a:r>
              <a:rPr lang="tr-TR" dirty="0" err="1" smtClean="0"/>
              <a:t>rRNA</a:t>
            </a:r>
            <a:r>
              <a:rPr lang="tr-TR" dirty="0" smtClean="0"/>
              <a:t>)</a:t>
            </a:r>
          </a:p>
          <a:p>
            <a:r>
              <a:rPr lang="tr-TR" dirty="0" smtClean="0"/>
              <a:t>Messenger RNA (</a:t>
            </a:r>
            <a:r>
              <a:rPr lang="tr-TR" dirty="0" err="1" smtClean="0"/>
              <a:t>mRNA</a:t>
            </a:r>
            <a:r>
              <a:rPr lang="tr-TR" dirty="0" smtClean="0"/>
              <a:t>) </a:t>
            </a:r>
          </a:p>
          <a:p>
            <a:r>
              <a:rPr lang="tr-TR" dirty="0" smtClean="0"/>
              <a:t>Transfer RNA (</a:t>
            </a:r>
            <a:r>
              <a:rPr lang="tr-TR" dirty="0" err="1" smtClean="0"/>
              <a:t>tRNA</a:t>
            </a:r>
            <a:r>
              <a:rPr lang="tr-TR" dirty="0" smtClean="0"/>
              <a:t>) </a:t>
            </a:r>
          </a:p>
          <a:p>
            <a:r>
              <a:rPr lang="tr-TR" dirty="0" err="1" smtClean="0"/>
              <a:t>rRNA</a:t>
            </a:r>
            <a:r>
              <a:rPr lang="tr-TR" dirty="0" smtClean="0"/>
              <a:t> ve </a:t>
            </a:r>
            <a:r>
              <a:rPr lang="tr-TR" dirty="0" err="1" smtClean="0"/>
              <a:t>mRNA</a:t>
            </a:r>
            <a:r>
              <a:rPr lang="tr-TR" dirty="0" smtClean="0"/>
              <a:t> tek iplikçikten oluşurken, </a:t>
            </a:r>
            <a:r>
              <a:rPr lang="tr-TR" dirty="0" err="1" smtClean="0"/>
              <a:t>tRNA’lar</a:t>
            </a:r>
            <a:r>
              <a:rPr lang="tr-TR" dirty="0" smtClean="0"/>
              <a:t> kısmen çift iplikçi yapıya da sahiptirler.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868346"/>
          </a:xfrm>
        </p:spPr>
        <p:txBody>
          <a:bodyPr/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DNA’nın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Double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Helix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Yapısı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1357298"/>
            <a:ext cx="4143404" cy="5214974"/>
          </a:xfrm>
        </p:spPr>
        <p:txBody>
          <a:bodyPr>
            <a:normAutofit fontScale="55000" lnSpcReduction="20000"/>
          </a:bodyPr>
          <a:lstStyle/>
          <a:p>
            <a:r>
              <a:rPr lang="tr-TR" dirty="0" smtClean="0"/>
              <a:t>1950’li yıllarda X–ışını difraksiyonu yöntemi kullanılarak yapılan çalışmalar sonucu DNA’NIN </a:t>
            </a:r>
            <a:r>
              <a:rPr lang="tr-TR" dirty="0" err="1" smtClean="0"/>
              <a:t>double</a:t>
            </a:r>
            <a:r>
              <a:rPr lang="tr-TR" dirty="0" smtClean="0"/>
              <a:t> </a:t>
            </a:r>
            <a:r>
              <a:rPr lang="tr-TR" dirty="0" err="1" smtClean="0"/>
              <a:t>heliks</a:t>
            </a:r>
            <a:r>
              <a:rPr lang="tr-TR" dirty="0" smtClean="0"/>
              <a:t> yapıda (çift </a:t>
            </a:r>
            <a:r>
              <a:rPr lang="tr-TR" dirty="0" err="1" smtClean="0"/>
              <a:t>iplikçikli</a:t>
            </a:r>
            <a:r>
              <a:rPr lang="tr-TR" dirty="0" smtClean="0"/>
              <a:t> sarmal yapı) olduğu ortaya çıkarıldı.</a:t>
            </a:r>
          </a:p>
          <a:p>
            <a:r>
              <a:rPr lang="tr-TR" dirty="0" smtClean="0"/>
              <a:t>Buna göre DNA, genellikle iki </a:t>
            </a:r>
            <a:r>
              <a:rPr lang="tr-TR" dirty="0" err="1" smtClean="0"/>
              <a:t>polinükleotid</a:t>
            </a:r>
            <a:r>
              <a:rPr lang="tr-TR" dirty="0" smtClean="0"/>
              <a:t> zinciri </a:t>
            </a:r>
            <a:r>
              <a:rPr lang="tr-TR" dirty="0" err="1" smtClean="0"/>
              <a:t>antiparalel</a:t>
            </a:r>
            <a:r>
              <a:rPr lang="tr-TR" dirty="0" smtClean="0"/>
              <a:t> olarak H bağları ile bağlanmasından oluşan çift </a:t>
            </a:r>
            <a:r>
              <a:rPr lang="tr-TR" dirty="0" err="1" smtClean="0"/>
              <a:t>iplikçikli</a:t>
            </a:r>
            <a:r>
              <a:rPr lang="tr-TR" dirty="0" smtClean="0"/>
              <a:t> yapıdadır (B formu).</a:t>
            </a:r>
          </a:p>
          <a:p>
            <a:r>
              <a:rPr lang="tr-TR" dirty="0" smtClean="0"/>
              <a:t>DNA bulunduğu ortam şartlarına bağlı olarak A ve Z formunda da bulunabilir.</a:t>
            </a:r>
          </a:p>
          <a:p>
            <a:r>
              <a:rPr lang="tr-TR" dirty="0" smtClean="0"/>
              <a:t>İki iplikçik arasındaki H bağları, bir iplikteki A ile diğer iplikçikteki T arasında ve bir iplikçikteki G ile C arasında oluşur.</a:t>
            </a:r>
          </a:p>
          <a:p>
            <a:r>
              <a:rPr lang="tr-TR" dirty="0" smtClean="0"/>
              <a:t>A ile T arasında iki H bağı, G ile C arasında ise üç tane hidrojen bağı vardır (A=T; G≡C).</a:t>
            </a:r>
          </a:p>
          <a:p>
            <a:r>
              <a:rPr lang="tr-TR" dirty="0" smtClean="0"/>
              <a:t>Bir iplikçikteki A ile diğer iplikçikteki </a:t>
            </a:r>
            <a:r>
              <a:rPr lang="tr-TR" dirty="0" err="1" smtClean="0"/>
              <a:t>T’lerin</a:t>
            </a:r>
            <a:r>
              <a:rPr lang="tr-TR" dirty="0" smtClean="0"/>
              <a:t> ve bir iplikçikteki G ile diğer iplikçikteki </a:t>
            </a:r>
            <a:r>
              <a:rPr lang="tr-TR" dirty="0" err="1" smtClean="0"/>
              <a:t>C’lerin</a:t>
            </a:r>
            <a:r>
              <a:rPr lang="tr-TR" dirty="0" smtClean="0"/>
              <a:t> sayıları aynı olup karşı karşıya bulunurlar.</a:t>
            </a:r>
          </a:p>
          <a:p>
            <a:endParaRPr lang="tr-TR" dirty="0" smtClean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4694" y="1428736"/>
            <a:ext cx="451084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68346"/>
          </a:xfrm>
        </p:spPr>
        <p:txBody>
          <a:bodyPr>
            <a:normAutofit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DNA’ların Süper Kıvrımlı Yapısı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1214422"/>
            <a:ext cx="3829048" cy="5429288"/>
          </a:xfrm>
        </p:spPr>
        <p:txBody>
          <a:bodyPr>
            <a:normAutofit fontScale="62500" lnSpcReduction="20000"/>
          </a:bodyPr>
          <a:lstStyle/>
          <a:p>
            <a:r>
              <a:rPr lang="tr-TR" dirty="0" smtClean="0"/>
              <a:t>Çift sarmal yapıdaki DNA molekülleri ekstra kıvrılmalar sonucu süper kıvrımlı yapılara kavuşarak çok küçük bir hacme sıkışabilirler.</a:t>
            </a:r>
          </a:p>
          <a:p>
            <a:r>
              <a:rPr lang="tr-TR" dirty="0" smtClean="0"/>
              <a:t>Ayrıca; DNA’nın süper kıvrımları moleküle yüksek bir enerji kazandırarak gerginlik sağlar.</a:t>
            </a:r>
          </a:p>
          <a:p>
            <a:r>
              <a:rPr lang="tr-TR" dirty="0" smtClean="0"/>
              <a:t>Bu gerginlik, DNA’NIN </a:t>
            </a:r>
            <a:r>
              <a:rPr lang="tr-TR" dirty="0" err="1" smtClean="0"/>
              <a:t>replikasyonu</a:t>
            </a:r>
            <a:r>
              <a:rPr lang="tr-TR" dirty="0" smtClean="0"/>
              <a:t> (kopyalanması) ve </a:t>
            </a:r>
            <a:r>
              <a:rPr lang="tr-TR" dirty="0" err="1" smtClean="0"/>
              <a:t>translasyonu</a:t>
            </a:r>
            <a:r>
              <a:rPr lang="tr-TR" dirty="0" smtClean="0"/>
              <a:t> (RNA’lara tercümesi) sırasında </a:t>
            </a:r>
            <a:r>
              <a:rPr lang="tr-TR" dirty="0" err="1" smtClean="0"/>
              <a:t>nükleik</a:t>
            </a:r>
            <a:r>
              <a:rPr lang="tr-TR" dirty="0" smtClean="0"/>
              <a:t> asitleri hidroliz eden </a:t>
            </a:r>
            <a:r>
              <a:rPr lang="tr-TR" dirty="0" err="1" smtClean="0"/>
              <a:t>nükleaz</a:t>
            </a:r>
            <a:r>
              <a:rPr lang="tr-TR" dirty="0" smtClean="0"/>
              <a:t> enzimlerinin süper kıvrımlı DNA’da belli bir bölgeden kesmesi sırasında molekülün hızla açılmasını sağlar.</a:t>
            </a:r>
          </a:p>
          <a:p>
            <a:r>
              <a:rPr lang="tr-TR" dirty="0" smtClean="0"/>
              <a:t>DNA molekülleri genelde düz zincirli bir yapıdadır. Ancak mikroorganizmalarda dairesel yapıda da bulunabilmektedir.</a:t>
            </a:r>
            <a:endParaRPr lang="tr-T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214422"/>
            <a:ext cx="39338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9704" y="3786190"/>
            <a:ext cx="3043193" cy="2800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796908"/>
          </a:xfrm>
        </p:spPr>
        <p:txBody>
          <a:bodyPr>
            <a:noAutofit/>
          </a:bodyPr>
          <a:lstStyle/>
          <a:p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DNA’nın </a:t>
            </a:r>
            <a:r>
              <a:rPr lang="tr-T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Denatürasyonu</a:t>
            </a: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 </a:t>
            </a:r>
            <a:r>
              <a:rPr lang="tr-T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Renatürasyonu</a:t>
            </a: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tr-T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İçerik Yer Tutucusu"/>
          <p:cNvSpPr>
            <a:spLocks noGrp="1"/>
          </p:cNvSpPr>
          <p:nvPr>
            <p:ph idx="1"/>
          </p:nvPr>
        </p:nvSpPr>
        <p:spPr>
          <a:xfrm>
            <a:off x="285720" y="1428736"/>
            <a:ext cx="4357718" cy="5043510"/>
          </a:xfrm>
        </p:spPr>
        <p:txBody>
          <a:bodyPr>
            <a:normAutofit fontScale="62500" lnSpcReduction="20000"/>
          </a:bodyPr>
          <a:lstStyle/>
          <a:p>
            <a:r>
              <a:rPr lang="tr-TR" dirty="0" smtClean="0"/>
              <a:t>DNA, </a:t>
            </a:r>
            <a:r>
              <a:rPr lang="tr-TR" dirty="0" err="1" smtClean="0"/>
              <a:t>pH</a:t>
            </a:r>
            <a:r>
              <a:rPr lang="tr-TR" dirty="0" smtClean="0"/>
              <a:t> değişmesi, sıcaklığın artması ve bazı reaktifler ile </a:t>
            </a:r>
            <a:r>
              <a:rPr lang="tr-TR" dirty="0" err="1" smtClean="0"/>
              <a:t>deneturasyona</a:t>
            </a:r>
            <a:r>
              <a:rPr lang="tr-TR" dirty="0" smtClean="0"/>
              <a:t> uğrayabilir. </a:t>
            </a:r>
          </a:p>
          <a:p>
            <a:r>
              <a:rPr lang="tr-TR" dirty="0" smtClean="0"/>
              <a:t>Bir DNA çift sarmalının % 50’ sini tek sarmal haline getiren sıcaklığa erime noktası “ </a:t>
            </a:r>
            <a:r>
              <a:rPr lang="tr-TR" dirty="0" err="1" smtClean="0"/>
              <a:t>melting</a:t>
            </a:r>
            <a:r>
              <a:rPr lang="tr-TR" dirty="0" smtClean="0"/>
              <a:t> </a:t>
            </a:r>
            <a:r>
              <a:rPr lang="tr-TR" dirty="0" err="1" smtClean="0"/>
              <a:t>temperature</a:t>
            </a:r>
            <a:r>
              <a:rPr lang="tr-TR" dirty="0" smtClean="0"/>
              <a:t>” denir ve </a:t>
            </a:r>
            <a:r>
              <a:rPr lang="tr-TR" dirty="0" err="1" smtClean="0"/>
              <a:t>T</a:t>
            </a:r>
            <a:r>
              <a:rPr lang="tr-TR" baseline="-25000" dirty="0" err="1" smtClean="0"/>
              <a:t>m</a:t>
            </a:r>
            <a:r>
              <a:rPr lang="tr-TR" dirty="0" smtClean="0"/>
              <a:t> ile gösterilir.</a:t>
            </a:r>
          </a:p>
          <a:p>
            <a:r>
              <a:rPr lang="tr-TR" dirty="0" err="1" smtClean="0"/>
              <a:t>T</a:t>
            </a:r>
            <a:r>
              <a:rPr lang="tr-TR" baseline="-25000" dirty="0" err="1" smtClean="0"/>
              <a:t>m</a:t>
            </a:r>
            <a:r>
              <a:rPr lang="tr-TR" dirty="0" smtClean="0"/>
              <a:t> derecesinin yüksek olması o DNA molekülünde G – C baz çiftinin yüksek olduğunu göstermektedir. </a:t>
            </a:r>
          </a:p>
          <a:p>
            <a:r>
              <a:rPr lang="tr-TR" dirty="0" smtClean="0"/>
              <a:t>Isıtılan ve bir birinden ayrılan DNA tek  sarmalları kendi haline bırakılacak olursa çift sarmallı DNA yeniden meydana gelmektedir. Bu olaya </a:t>
            </a:r>
            <a:r>
              <a:rPr lang="tr-TR" i="1" dirty="0" smtClean="0"/>
              <a:t>ANNEALING (</a:t>
            </a:r>
            <a:r>
              <a:rPr lang="tr-TR" i="1" dirty="0" err="1" smtClean="0"/>
              <a:t>renatürasyon</a:t>
            </a:r>
            <a:r>
              <a:rPr lang="tr-TR" i="1" dirty="0" smtClean="0"/>
              <a:t>) </a:t>
            </a:r>
            <a:r>
              <a:rPr lang="tr-TR" dirty="0" smtClean="0"/>
              <a:t>adı verilmektedir. </a:t>
            </a:r>
          </a:p>
          <a:p>
            <a:r>
              <a:rPr lang="tr-TR" dirty="0" smtClean="0"/>
              <a:t>Çift sarmallı hale dönüşen DNA molekülü de tekrar eski biyolojik fonksiyonunu kazanmaktadır.</a:t>
            </a:r>
            <a:endParaRPr lang="tr-TR" dirty="0"/>
          </a:p>
        </p:txBody>
      </p:sp>
      <p:sp>
        <p:nvSpPr>
          <p:cNvPr id="27650" name="AutoShape 2" descr="data:image/jpeg;base64,/9j/4AAQSkZJRgABAQAAAQABAAD/2wCEAAkGBxQSEhUUEhQWFBQXFRcXGBcWFRgXGBoWHRcYGBwaGBkeHSogHBolGxoeITIhJSkrLi4uGB8zODMtNygtLisBCgoKBQUFDgUFDisZExkrKysrKysrKysrKysrKysrKysrKysrKysrKysrKysrKysrKysrKysrKysrKysrKysrK//AABEIALsBDQMBIgACEQEDEQH/xAAcAAACAwEBAQEAAAAAAAAAAAAABgQFBwMBAgj/xAA9EAACAQMDAwIEBQIFAgUFAAABAgMABBEFEiEGEzEiQRQyUWEHI0JxgWKhJDNDUpEVchaCsdHxCCVTwcP/xAAUAQEAAAAAAAAAAAAAAAAAAAAA/8QAFBEBAAAAAAAAAAAAAAAAAAAAAP/aAAwDAQACEQMRAD8A3GiiigKKKKAooooCiiigKKKKAorzNe0BRRRQFFFFAUUUUBRURdThMvZEqd0DOzcN2PPj9uf5FS6AooooCiiigKKKKAooooCiiigKKKKAooooCiiigKKKKBf611R4IAsLFZ5nEUZWJpmUnlpBGqktsQM2MY4Gam9N6r8VbRTY2s6DevgpIPTIhB5BVwVIPuKnvCpIYgFlzg4GRnzg+2cUIioDjCjJJ8AZJySfuTyTQdKKKKAqLqeezJtzu7b42+c7TjH3zUiRsAnzgZ4GT/ApauOs4hGxjVml9XahYMjTbTg9vCnx4IxlTwwU0Fd+Hkspdw7MyfDwHkXW0SZfdk3GTvxjIB+mRzTxVHrWumBxGIpGdopXDrG7xKyrlVdlHG4g4/7fuMx+hupjfQZljMNxHtWaIhhtZkDggMAdpB9/BBGTjJBkooooCiiigK8zXppY6g17KXUFuzJcxoAjGN2XuOp2ldqtu2nGeDjIz5oJGl2s0UhjMMZi7s0om3+r8xmbGwjIf1bSc4wPvir4Ut9J67JeW0hKiO4idoXDoyjuhVYMUzuVTuU7c55IyfNcbLqsxkRXydubcq5RG2HccBiMtsTOBvJK/cHKgGuioOj3rzR7pIuy291KFt3yOyZBwMg7cg45BB96nUBRRRQFFFFAUpdVX+24SNr34NfhppA26FQZA0aqT3FO4KCTt8c8021yltkYgsqsR4yAcftnxQRtDu3mtoJZF2SSQxu6f7WZASv8E4qdRRQFFFFAUUUUBRRRQFV+t2jyxFYpO2x9yCQy4IKkghlBz8ykMOCDVhRQZtJeTxzwpdmTCOrrGXVWZgrKQs2FS5T1htrFJB2h6GzXHWNXM/cmM00NtIz2tzGybXtolWRlmMbRvgSDcCSF/wAyMZ9JNXfXPXFla/4aRPi55BgWqIJC2eAHGCBn6HJP0NZemk3l8RLJEkcKxytBaKGdFZMERyZ9KJuUHsu6KCOF/SQ2roudpLC1eTO5reIksMMfQMFh7Ejk/vV1VZ0zqQubS3nA292GN9v0JUEgfYHirOgKodX6aSUs8ZEUrHcTtyjOF2h3UEHeBxvVlfAA3Y4q+rPuoeu5JJ2stJjFzdDIkkP+TB7ZZvDEfQfTHJ4oK7qfU7nTwz3s+63eJoEjSTMhYnIdGAR+4AMAEEc8yDzVn+FdzLOLm4mL5dokjSXHdECR5jdyFAYvvJyB9Rk44U9L6ZLQjUbtp7m5cPHJ3AyNBI24bod21UVdw+ZSAR6ceQ19AQKLuVoFYQtAhds+h5jLI2Y03uEXDMfS21s7hkEEhoFFFFB4TQDXteE0HtJ3XPUKWbIRI7zPHJFFaRH1yysU2OByFC4b1EH5vfGKqNZ64ubuRoNHiLhWKS3jITFGR5EYx+Y338ePIOa6dEdGW0kBuJjcTXU0csUs0zyrJhsq6qpI2j6HGfoaC5/DvSLiCB5L2QSXVxJ3ZcYwp2IioNvBwqjkf38lgv8ATo512yoHHkZ8g+MqfIOOMj60aXYCCNY1LMq5wWOTySfoAAM4AAAAAA4FSyaBIuulru3B+AvSIyCvw9wA6KGwPynGGUjHpByOas+h70GDskSLJB6GSVgzhdzBfUPmGFK5PPoPJ+Y8+qZ4ndYpgVEYE6SZIUyHfGqAbGDE5IxgkF02gttxB6Gtf8TdzLBFbxukK9uL5RMrTGQnCqC+GTcQMg8HlSADtRRRQFFFFAUUUUBRRXyzgcngUH1RVUepbPds+Kg3f7e8mfGfGas0YHkeKD6ooooCiiigKz78RdavWni0/TgVklj3yzhSxhiL7AR9MkH1cnA455Gg1nf4hWrR3trdRPHnb250l3lRCj71lAQg9xXYouMktKoFAuWnS9tYRafeNFdJOxWWeRfzip2glZA6YDMzBPSFblvoat1s2uruU2wcLIweSN8x+plA/wAYFI9CrgrAw7jHGdqZzF/D0W93hFuuYs/lttW6PsXUD0wq2ST2wZDu9UgPFalZWccSBIlCKPAUY/f+T9aDnpFgtvBHCpJEaKgJxk4GMnHGSeeABzUyiigX+vpZV066aA7ZBC2GzjaP1Nn2IXJz7YpQ6CgtNN3R25lmaSGJ9qyJLuclssuxgpTG0d0qEXZgvnIp/wBfvkgtp5pF3pHDI7Lx6lVSSvPHOMc/Wsj07S5jbwCxTaounVoJYnRZfypJVeXuBmMOAe2jbQNy5O7mgZ9Htry8BEtw0iHcWIG2AAvvAyp/PcA7cK3aAGGMmMF50vTUt02Rg8ksxYlmZz5ZmPk/2AAAAAACjoPX47nw9/C1lP6QO56YnLAkBSfBwp45UHjcaeQaD2iiigKVfxQkddMuNjFC3aQsASVR5o0cjHPCMxpqrjd26yIySKHRgVZSMgqeCCPpQKPSNvBbR28cE7y2zRbIVEXDMsjM8zbIhwcqN5ODxyS2S6Vjus9PzWc0z2LM6W7pN27gxsiB1dt6tI+3YrKM52P+X8xyDTZoXXys6Q3sfw07jKnBMTjC+pXPAUlgA2SpJwGJoHK4YhSVG5gDgZxk44GfbJ96RG6te4iMDwMJJUlQ7HYeJO2dgQMzeggl0yFJwxQ1d9d3bpBGsYJEs8cL4bZhXyBlv0qz7VZhyFY45xUfpizeO4YCW2kVYljmEYxKJhgqTyQkewkCLgKMEe9BD0Lo9zse4JUrGsflTM0aggI0i8IoBx6CznA3SsMgudvAqKERQqqMBVAAA+gA8V1ooCiiigg6zq0NpC01xII40HLHP8AAckn2A5NKNh+LulyuE+IMZJwDJG6L/LYwP3OKXP8A6kZGFnbKM7DcEk+24RttH/Bb/im+HpbS008BoIDbCAOzkAkpt3GTufMTjncD+1BZ9TdWW1jbfEyyAoR+XsIYyMRkLHjgk/XwPJrPY/xL1a4TvWmks0GMqzb2ZgOcrjG4f9oPvWbaTp7r/wDcUtHudLt7lwsMjlsIeS2MYwPTlsYyAGzgmv0FofWtlc2zXMUyiOKMPKp4aIYPDr7fKQPrjjNAm6H+NtuwdL6GS1mQE4ALhmH6QMAqx+jcfeuc/Tuo66e5dyNY2J5jtlH5rr7NJ7ZP9WceyjyUb8UEku4l1Z1EKSTLDbR7QHaALI/ekPkkkDA9g30xn9FaTMXgiduGaNGP7lQT/egz9PwQ0wRlcTlsY7hl9QP1wBtz/FV34WPPY6leaS8jywxoJYSw+UejGPoCrjgcZU4xzT/1f1TBp0DTTt9diA+uRvZVH/78Ac0r/hPo0zG41O8BW4vGBVD+iAfKMfcY8+yr9TQaLRRRQFFFFAGst67mMOqJLLJNHGsEUsbRiIRlonlDLMz4O0d0HAI4kJ8gVqVQtV0uK4QpMoZf7g/VT5B+4oM317pW0mgimSGSOa6ue4kqn4eSF3DONx25PqBwGAyW8rnNStF6uvNPdLbWkBVsLHeRnehbHyzYA2nyd2B48HBajUOnrmzuI7oF7uKIswUqHZAygNtBVnj+RRmEHOcbEGTVFruqWZiu7ieIeu4XMMpSUSxgbd0LBgFnw3gsWQJjaAQKDZwa9pQ6ehC6NbLd95ALaHeEMyyjAXAHa/MB8Age2QeM1WxtphHEmo4yf9XVsZBI+tA46/pa3dvNbuSFljZCR5GRjI+4PP8AFIWj3VxZTp8dLKNkLhxmSaOUrk70Z3JUtkZ4OO2v+XuIaay6b47upAA5wJNWwf7/APpTo1tHNEqsu+MqpAcHPjg+r1Bh9fIP3oFA6PDNZPLdq10heWVE3N3F3blZSUndGYAlcoQoGeBzVf0LPPazQQZD2M+9IR3jI8EiRmURuDEhUlFfjnkDx+rl1josOnqk63JjCzJIkTs5d5FLbQgQgyE724YZO71NUfpy9k/6g13fRPBu3GO3TB2OY443lkXh5WZEUDtiQKMg4INBrFFR7S9jlXdE6upzypBHHBH759qXNVubJJtsouTLuz+XHeuAW54aMFQP2NA10UoGWxxgpeY+nZ1HH/G2gy2J5KXhP3h1H9/9v15oGe/skmjaOQbkYYIyR9wQRyCCM5H0pT6m6ciZo1NpDNGyMkk8rASrhQEJnZu4PHzDe3Hgea6PFYzFEK3md67cpqKDdnAyxAAH1ycfWvnrfVrWCJLR0M80hTs2qHdI7I4ZSS2dqgrks3sD5oKbpzSp3S4066eGW3aItGyTd8xHukdtiY03AenAx+g/XA9lnudOd9qb2l9sPIzncWzCzSqr4VnftYEhP+/mSr7oPTGCveTSxyzXKofyQohjjUuVjiI+YZckt+o80z3NusilHUOp4KsAQR9waCt07XYXihcypmRhFwR/n4JaPAJAYFWyMnGDyat6QequmIItkzSABZoindJLCYntxlJcMSQWAHdWQKPG0DIm6d1YyMUuUb0sUyIysmRn/TGVlGBnMLMeeUXmgcaK4Wd2kqh42DqfBU5H3H7g8Ee1d6Cq6m0CG+t3t5wSjjyPmVh4ZT7MDX5/670++0iL/piXHftbolo0C/mDDqduOSuWxwpw3PjJr9Kmsn021e+6llnkjdYbSLbCXRlDMPRkbgMjcznI44FBefhv1JprWsNtazKpjTaYpcRyFvLEqfJLEk4JHNZx+J3Sto2piG3Mdmot2nupDntKN3p9A/UTj0jzvX3p7/FfStLWHu3duGuHysIh9E8sp4AG3luT+rOP3wDll5+HE8L6fBNOyS6gXEqYJEfb2FQ2Gw5G7+CKCVY/9X1JbS4ls/jLW3OEi9EKOQMZIyCwGBzjHBHua0ttc1649MOnQWnH+ZcTiQD9gvP9j4qBadHa1ZDNrqSXAUACG4RghVRwq8tt+nBX96Y+iOu1vXe2niNtfRZ7kDHOQD8yN7jwf5GMjmgqtB/DIm5+L1S4N9cDG1SuIkI54XPqAPIGFH2JrRgK9ooCiiigKKKKAoopS/EnX57W3VLNDJdXD9mFQMkMVZi+P6VBPPA4zxQQuuPxMttPYwqrXNyFyYo/CcZHcb9P7DJ5HAyKUrnpqe8lFzetFJdvs220Sq620JBIlkjyDM2SFwSQO7nkDiR0/wBFJa2k0s1rLd3Jfhw80MsquqSMW3MNgXJ+b9SfUgCa6QXRjWygkIYLnuSy4kRDhZCvcIEZ28zt6nUbFzuLIDl0NqJms49zb3j3Qu/+8xnYJB9pFAkH2cUwVB0bTVt4hGpLHJZmPlnPk48AewA4AAA4FVXW3VkenQh2VpZZG7cMKDLSSkcKMAkDOMnB8jgkgUF5eXkcKGSV1jRRlmdgqgfcngUgXHXNzet29It8q3Au7nMUP1PaRgGkIAPgccZGKqbjpvUb0C5vu1ckN6bNTuigbJBLRb0WZxxkNKMZb5uBT+3SVrvhkWPttAzPEImMaqzY3ehTtO4DByPBP1oFnpLpZ1unk1CNrq57YPxMpDxKcLuSFMBUGScYXPpPIzimq50mKG0kjit0lUCWRYSFAZ2ZpNo4wMueOOOKuAKharqaW6BpNxBYIqojO7MfZUUEk4BPA8An2oM++EeF1k+LgtZWhLmOVmjl9LMCxZ3fMfgYkEgGONuaa+h+ozexS79nchlMTmNg0bYCsHQhmGCrDjJwQRVVr/Uix3vpaB1jt5Q22RDLGx9TF1Mg2ICseSy4G4ksuMGb0HZzfn3Nx81wYiAV2cJHt3dvGY1PsrEtgAkgnaoNlQ9V1SG2jMtxIkUa+Wdgo/YfU/YcmqfrDqj4MJHFE1xdzbhBAg5Yjyzn9MYzy3/yFGDpG5kuEuL547+USLviBBjtgRnasLOqkc/OctgD0seaCfJ1Veaie3paCCJg2Ly5XbuAwCbeE8uBkeojAzzzUzpHpk2kzCSASsyK73bsJXeYbc5dm3fMThQigBAcktwxLoEAmjmWMI8YKpsJVQrbtw2A7cHdk8clUP6RVpig42VokSLHGu1EUKqj2UDAHP0Fd6KKDhdWkcoxIiuOeHUMOQVPn+kkfsTUDqOKRoQsUay5dA6sFP5eeSodgu4ceTxyeSADbZqsvNVCTLFsY5Qvke+N3pQfqbjkDwCD70CTfv8AAf4i3uJLkiVllVY2kLbcbklMakekEDe+HXj1MAUOh2lysqJIhyrqrqfqrAEf2NJOpam9xiHTWlilaSRnfaoT5gHJ3o2Vzn1JgBgQCSNtOOk2IghihX5Y40jHGOFUL49vFBLqj6rvbuKNBZQLPLI+z1vtSMbWbuP9VGMYBB5A96vKrtX1QQgAKZJXyIol+Z2A55PCqPdjwM/sCC/050T25vjL2U3d6R87cRxf0wR+FGOM+fPjJzy/FPp6e5t45rMkXdrKJosYy2BhlGeMng4PB2496a9K73aU3GzunJYR52rkkhQScttGBu4zjOBnFS6DMdC/GWxaEfGM1vcLxJH2pGG8HB24B4+x5FU/TkzazriahBE0VpaoU7pGGlba6gHnz6/HOFHPJFahqPTFncP3JrWCVx+p4lZv5JHNWNtbJGoSNVRV8KoCgfsBxQdaKKKAooooCiiigKT/AMTrCR7USwOY5YH3gr8zIymOSNBkZd1bCrxltoBBwQ4Up/iUo+FDsXESTRtL2xl+0SY2Kf1LvDAjkbcjkCgz/T76ATi1ubmK3d1QuQhEORwsUTsuyUIS5Uv+Wm4ALI2WGvaXpsUKkxDlyGZydzyHGAzueWOOB9BwOKz2106O9xBfbpYIHNxHLNGI17RUoY+5G3a2jcpDBsnY2VG3NVWn2t3Y96TSi5t0k2m2u5vRwxAERYKAX8gqxyCnJzig2WkD8Qbq3gvrCW9iMkJ7kSNkbI53aLa75YAAKHO72waZOk+okvoO4qmN1YxyxP8APFKvzIw/uPqCKOsLUy2rxrbJdM20CKQqEJyPU5J4C+cjngYoIfRyIjXSRxNEgmyMvKwYbQoYblCBSFBARm4Izg0z1l8NnfaVIi2rJJZy7e3aXU/5yyYy0cLAEYVRnaC3g4BzksnTHW0N07RMTFPu4ikQxsOM7cknLcN/tJAyBgZoGp/FZil1dzJ8LKYrsNKzEiFZe5H6dpRZMIiK4Zu4+VHpVe6wyWr8QpytmT6dhlhSXfnb23lVDuABLLlhlR5GR71X6WE09TPcXsbQrCDM4wN8zOAkhA3EDYVUKG2gABVCgABP0Tpkq3duiJJMqdoJZQVOVLMwBkdSeCQqr+lF80zAV4jAjI5B8V9UGZdYCCDUzNcwCZprVEtWkKiMTRtKXjDH5WbcmPrlh705dNaUkQaVQyvOe5IpLhQ5Z3baj8pl3ZsHnnHgADh1tatNbGJbRbsMw3RuyqNg9TEMSMOQNq4/UwJIAJpRjs9Q0uftW0sc9s+4wWs7SbljRdzqswi2R4yMB2CgcDNBqFFKHT/4h2lzJ2HJt7kcGGUjOeOA49JOT4yCfYEc03A0HtFFFAs9YLGzQqzuJUfvIqFBwvzPIzgiOMe8nBGSBknBqrLSJ7sP3JpDA58SD8srjBWKIjMiHPzzcHGRHtIr3Xe2dT7U5l2yx27xpGmRI8UsjFZGwfSp2ts4ByTz7W/S1wIxNAe8e3PIRJMHAdHkdl2M+cqnMfn/AEw2MMMha2OmpApEanJ5Yk5ZyBjkn7DAHgDAGBVe2uz540+5x9S9qP8A+9X1FBQXOs3IjZlsZdw8BpITnxzhZCSB5wOTggV99LxxMhmWUXEz8STY2tkH/L2eYlU5Hb8g5zliSbyqfVdDEhMsLdi5xxMoHqwDtWZeBKgz4bxngg80FxRS/b9RLGClwVadG2uLZJpwPBBcJGTESCDtbxnyRzVlYavDMSIpEdl+ZQfUP+5fI/kUE6iiigKKKKAooooCiiigK5XECyKyOoZWBDKwyCDwQR7iutFBn3VHQkrAtZ3EqYYOIjIdu4EEcNlJORnEgJJx6wOKpeotWkuFWzvIBbRKkmZS77hIsQEbopX1qCzhsB02nO7g4dOtutrbTUUynfK/+XCpG9z/AOir/Uf70hTxzanbi71KdY7diRb2MSvtMoVmTvkAu4CgucDG0FuFoGD8LZprma8vpNnamMcUbxqUExh3o02wkkA+ASc+nHGK0Ss6/DRjHcTxRvvt3jjmTaVaONwe00UciEq6hVUenABUgDggaLQQtUs+4oIVWkj3PHuZgvc2Mg3Y8rhiCMHz4rONU0i2ntQjXGnQtC5ikuRF2nW6j5DxMkkYVwPVt9QzkeBWj6tq8FrGZbiVIox+pzgZ+g+p+w5rHb2c6r3YtOtpbawmZ5bi4WA77p1wTHHxtUnnyQCfOOQwaZ0u5vNNgNwe6ZYF3tjYW4+cbflJ88YIP0qgvtAuLPuG3SK4jbLMJIFf1eSzxoAxY4+aLOTz285YtnS0YW0gUQtb7I1TsscmMqNpXd+oAj5v1eferXFAhdMdVW8KTfE3OwKybUdCiRJ20XYAMqv5m4hckhWQHHFN+navFO0ixFj222sSjKN3OQpYANgjBxnBqr6z0xZYhiBZXaSOMnJR1jdwjsrrz6VYsRnBAOc1RdDwzWl5JbSwhUmjaaFyI+4VjaNGWRkY5OZRx4HOMAhVDQKj3NsrEMyqSu7aW9sjB/gjzUiqTqnqq10+PfdShM/KnzO/2VPJ/fwPegQ9a063u7ANd3sKgd0iaKAxMVDq4VckHarBQM5DhY35JBp56EuHk060eRi7tbxMWPk5Ucn7/X71m9zLLexc2U1npSvHI1vFCwnugzEszbRhY1C7iByQoAPqXGxW8YVQqgBQAAAMAADAAH7UHSiiigq9d0RLpQGwGU5RtobB4yCp4ZTjlT9ARhlVgnatpMkRU3G94leFvW8k1uDFIJFYM26SAkj1M4kXbldwBzWi18SA4OMA44yMjP3H0oFqz6qMskUYgZGZmDgneUTA2PmIMpR8nDkhfQw3Z4poFZbqUssVut4nwymONpJBDJnbPkhxFFz6N6hXQSesb+A2DWnQOSqkjaSoJH0OPH8UHSudwxCsR5Ckj98cV955oNAidNWcc2yOQuVW2ikjUO6LIZAWmnbaRvl7vBySUODxvyZOt6P8P23WWTs71Te7tJNbu7BUljlfLMm4gPG5ZSD7AEGTq/TDk77V9nraTYSV2ynOXgkAJiLH5lKvG3OU9RJqtW1S5KNa3OxDIjbmZBtW3G0SStIsxUBVJO5lQE4AAPFAxWWvr8MZZ/Q6O0MiKCxMysUKxr8zbiMqPJDCqi6lursssTNC64wFOI4WyCO/IOZpRjmGM7Bkhicg0uadqBuCJlEh709zIgRcyxWxdozcCM4JmcKsaYBKqZCM+pae7fVLaK1doCpSBCSi/MpA3bWU+oOf6uSTz5oLlH/n64+tfdJ/SmmCOeYqAJFiiSYjw9y5a4lLY8nEiYP0anCgKKKKAooooCqzqXUjbWlxOBuMUMkgHPJVCQDj2yPNWdR9QKCKTu47ext+fGzad2ftjNBlHRNoYZRfXUkU8ksnZnmUl2SVt2EOYiFQAxj0si8HJIwK+9HaSdGsUt7ZxuMjywrhA7lhuDdpFX0+JAu7BAUPy4XGElvbw9mKW6tZbsgJGV3qke51iRkUtJIgU+tidpRgnI3jVeiOorC4jEdmViZclrdh25VYnLF0PLNnktk5J8k0Fn09oa2qezSMBvfbtzjO1VGTtjXJCrknkklmLMfjrDqBLC1kuHG4qMIg8vIeEQe/J98cDJ9quqQvxECyXmnQvNFCokluCZQCpaJBsyCQD6n8ZFAnaP022pzxSapJNJNLHcMsfbKQQKojBTY4DbwZUOVyCRgk7TWs9N6Y1tbRwO4k7YKhgpQbcnaoUsxAVcLyxPAqs6UvFee8UXS3BWVDgb/QGTIAy7Jt9hsCjKNnJyaaKDzFDNihj/zWedRagzraT3FrcLKsxEawOjIZO4VCtvCy8hNxZIz6CwyQSCHTXL83EcUtxaSo0czhEZolyMgq2JARgx7WZxzHiT1DDV36H0DbM12V25V0TlzuVzGzbd/qES9tQmcFiZHIG8AdunukyWM14oZiQVhJLqngjduJ8EAhASoI3ZZuQ5AUCz1/1aunW4cJ3Z5GEcEQyS8h+w5wPfH2HkikrpbpYyXUc99JJLf3FvNKC8KmKAIyphFkwyujSKR6dvnH1N51ZZRNq1pLcSugS2mMAjDMxmDoGIAVv9N/p9D+mrrpucLdXMDSmWVW7mW7nCPztUs7L6RtBVAqjK8ZNBbaHZyRQJHNL3nXdmTaVyNxKjlmJIXAySScZ96sAKKKAooooPiaVUUsxCqoJJJwAB5JPsKpdQunLRTpNCbLttvGC5l3jCFCufB2gKM7t5HkDPms3Ejym3Nq8ts0L73VlUmQ8qi5dSOFOW4wWTnzha02xW9mDJG8SRDYZHbfcYHpyZtzEysM7W3MUjO4EGRdoeaTorXRhV0CQwSoxAJkKmJtyRGV8scEJmNfSm1gSxOBolcrW2WNVSNQqKAFVRgAD2Ar2eUKpZuAoJJ+wGTQQdW1dYNq4LyPnaikA4UZZ2J4SNfdzxyBySAVuK+u7vDRbmQ4IMTiC3IOMgXDI00v2dI0U5H3rzR7MXc5eYZVo455Y3H6ny1vCwyRthjBJXwzyb/anYCgQdW0qeFO820tuRVT429yZHZY0XubscswGdn8VWMhRe6BIgeaR1Pd+MR2iDYuJEkCTNGoXKgOQu1cAkgly6vuNqwBVMknxELLCpG9wHAYjkcKDvJPA281Q6HpKuwtSyyiGJI7hlI2hB8lpEo8J6cyMQN2FBz4QPvpiytXTtXCRSsx/KckSxukeFQRSkZ7igbmBw28u3PmuXU+mKkno/NWGEzt3XPchVHVoxFOAZMs6Fgj71Pb9uKserrKMEFFV5ZWXNt475Hh1xzFKnDCceNoB/Ttq7QqziOVmuVSRHvJEUSb7lQvaUoo3dhCAdyrjcgzjD0Fn01q3aVln3gtMd8jqFdZZGysdwgJEbbSiqwJRgFwRkCnCkfqG8hm7zRvvjNhcrOV8AAAx7jxhwWfb78t4xThp7MYoy/DlFLf920Z/vQSKKKKAooooCuF9bCWN42+V0ZDjzhgQcf813ooMk0A/BzxrdkQC2f/ACobcmIsweJLgCPLIXUj1uNvDAEEsK467odrqEMuqyNMoyrRm3MfxAAARVLLI8e3LZJO1h+ojbitT1TSo7hQsi5x8rAlXU/0suCPv9fBpA6o0V7C33reGO3ikWXBZYyXUhgCmNj5YfJGYQcngmgldDa1exzpaXgM8LoWtrwgK0i7A4WRck52k+o4J2+/mr/q7TZmaG5tsd633+kqD3I3XDR8/wBSq2Mj5eCDSF0frAa9e+vALOF8vGjEjdIyqhnkLYZYymNpxsG88j314tlcqRyOD5Hjg/cUCHY6i9wbeR7qO1eOVmkjEbxxyJwCm5pNrsp3A8nbv5RWHDVouvw3TSrCSe0wG7HpdSMh4z+pCQy7vqjfSlHqXT5ZoC7wSQT9vvPPA0XaWSMGRN8bsWYqVA3Bd3JAOCabOk9T+Ks7e4wFMsKOQPAYj1AfbOaDy+0BZLlLnuOjrG0eFEZBVs+CyFkOTnKFc4XOQMUoaPqkSXks1zcMzRpMsCSyruwt3NAwjTgFj2F9Xn14zitHpJ1zT57VmmttgGZWUsjOi9075EnRSGMRkzIJEIKFjkFcmga9Kv1uIY5kDBZFDqGGG2kZGR7cc1LpH0PXD3RJcX1ukbxqgt2jFuA4Iw8TNK4cEsRlSykbADkcs2iazHdKzRZ2q7J6tvJU4JwCSBx4OD9qCp676ea6iSSBilzA/chZdob23KCwxyAPPBKqDxmlaw6rmn9Et1HbTRzKxVrd41aLc67SSSQ5KH0MEJ7bcbcNV5qnU8D2k3xpksAWeNWcyoxIUMGRgFJbn5VJyVOCRS7oMs+r3cVxHBHFZW825blkZJ51TIRAC5JUHyx+nscrQaPpesw3DSrDIHMMnbkA/S+A2Pv5xn6gjyDVhXOOFVyQoBPkgAZ5J5/kk/ya6UBQaKKCgHTCmSVpJZWEjlwFlkiIzngtG6llA4APgD+aXNJ71krWfGxRIS6K7XO0k4kRQcygLgZQMy4VSpxuOhVF1DT45l2yKGwcg5IZW/3KwIZW+4INBR6XreI7ZIxJd+oQzTKjeh1UBnfIB5cgEe2WPhTi/uYxIjIfDKQfrggiqOXpljLu7zbSpVmAZJ/HpxNGy7gv0kVz96nWGhpFO0wd2Zo0QhyrfKAA28r3MkDkFsZycZOaBcW4mtZAWAWTYkchaOQwTrHkJKsyKwhkwcFXHPgZADV2k6kllO1MIT/+CKa6fP0DdtIo/sXJFOVFAqaZoUrFmk3Qh8b2MncupR52vMPTEmc+iLgc7SK+LvpiVUVIPh5FRdsRuY3Mka/7e6jBnQccHk45Ynmm6igVtP6Xb/UaKMMB3FtYyhkHuskzEyFMknC7fpkjObi50OB1RTGF7Y2xmMtEyLx6UdCGVeBwDg4qxooKgdPxlgZHlm2kFVklZkBHIJQYViDyCwOCAfIzVvRRQFFFFAUUUUHmaM0t9T/FCaA28scaHhu4yhSxkj8rjc57QkACkeorVFavdlonluI2VHR9ou1T0ssO4y7YwJEP5hRSONyc+NoaDms16j0e7lu5bqe2W6giYJbWxO/07SWnC7tpkLYUbhxuzxt5utLlvYXg+JlglWQuue6I8l2R02KV9ZUF0AB5Cqffj4kW5DIEvYc/EuwEkgJkgj9HZwB59TM78kMqg5zwHzq+gbGthHEbiMRCDtTBZIUVVCoWjA9LctmXnABGMMMWHSWlTRWskE4SIFn7Swsx7UTorbFY55SRnCnxgLgDwKcWF4IgFvkldySQ1w0YJzDJsR1RmA7Ku27GRv4G08dbiyvykuNQhXdHbBG89sq0eZfGG735gxgD5QM80Hz1N0zemx+EsbjJffG7TFFURPvLfLGW4yEAGMCm3RdPS2gigT5Yo0jH3CqBn9zjP81Wi2kht7tnkWIsGdXMjMIx8NGpZ3YAja6sc88YP2C7aJcqYcahD6UVjE0zyqy7mC5lYByC+BuPzepccDAaDmjik2USR2JhfUUEyFJPisjd2BOpLOvI8Bo/dTxn3FVc9vOYQ/8A1VE4GXEjbWPZAIAJ9IJYPwcjKnJxyDjd9OWshJaFcs259uU3n6yBcB//ADZqfa2yRqEjVUUAAKoCgAAADA+gAH8UrazcB5YZkvkSFIHkdO6VDozKFlypHpQ59iCTg/WqG5tZmDdvVkjYJAxJlkkbIiRG/LLDaG7isBglmdT58gx6/wBBWl9MJbnuylSCqmZu2AABtCDgKfJ9znzTRDEqqFUBVUAAAYAA4AA9gKV+lbuKCIq91DK8jiTcH+buLHtJyc5bcDz53Cma2uFkUOjBlYZBHgig615mlrqPtC4iczCOWOORgG7mw+lthcKQpAZWODycHHilyw02QywCLVu6gJWNWUs0roxmPcZWAbCyeABlQtBpGaM1nF3o7QyxRHUbg9vtJtMbFnWWZlRpJAQCdzlcrjAAyOK90S3t1ktHivmlCbAIoYnZJAEmXeVXO3BukLOfSCAG5I2ho2aM1nt9cW08lwTeyI01vG2wJIOyMx9l42X5XBkOcHJL+wWvb1rO2uLlzcspSS2WVBCxCdtY5kUMB6sxI2eW+Y45yGDQc0ZpEtOmPisObqXEWbbaI1VX7LOgLjc27lnOcjO4ZHFX3T/T/wANNPJvBEvbwAmD6FxudixLMSfbAA9s5NBeswHnivCw+tL/AFolu0SLcrvHdR1AjEh/KPeY4I4XYjAnyQSBkkAp+u6Zp8o3zXtwizzzk4KqHkQmykXleBsYRgDyqA/UkNOM68+oceeRxxu5/jn9q+RdISQHXI4I3Dg/f6Vmeo6TZXJUG4vAtzIrnDIiGSVDECzHxuhcQ7AfUoGFJya7a10/aQB45jdMFE13uTZn1SKXxtIJ9WF24wdx8+aDR3uEU4LKDgnBIBwPJx9K+Y72NhlZEI+oYEe//sf+D9KTX+G1K7KEzq626tIm2NVAZW7ZZuW37Z34Q7eCG/TmtvLSzQyFluSYVltzIrJudI4iWWMIfUdszLkhWB3Ae9A+y6xbrndNGCF343qTtxuyBnJGOeKF1m3PHejB2l8FwCFBwSQeQAeDnxSML61FuRAk7xxW8kasZI0Cp3WZE9TbyV7ICkI2FADc7scrOz06eSVGWZGMklrI7uih95uHYkZ24aRHIKjyQOPWqhpFvOrqHRgysMhlOQR9QR5FdKqOlJw9pCwGBswB6eApK/pVR7ewFW9AUUUUFJrGiGa4gmWTYYiQymNHDRko5A3D0PujX1jwN3vgiLF0VAI5kLSMZlRWYsM4SOOMYUDZnEYO4qTyecYAZaKCm13QEuTAxkeIwSdxDGI85GOMshIXjkDGRwc0gWcWlYtV3XUZJbsiRidrzfCuzOxLLl96PhyQCzYAYADV2qDDpECpsWGIJ/tEaheSp8Yx5VT/AOUfSgTOkul7CeJZbZ7jbHNIE3S5ZHG2IsAc5DxIoAbPok8Amr8dIx+80x/KjhbmMbo4nd4wcR/pLnkYyPOavYbdE+RVXOM7QBnChRnH0UAfsBXagjajZLNFJExIWRGQlTggMCCQfY80vv0JbMxZjI+9QJAxQiTEzz5b08ZkkYkLgYOMYppooF2z6Mtom3KH3dowbi5J7JXHbyeSufV9d3Nfdz0jbyHL729KggyMQSFVNxHuxVFBPvir+igWx0RaDBCsCsXZB3kkQ4P5XPmPJztPGa7f+ErbaFAfhIIw3ccuBBI0sRDE5yHYnJ88A8DFX1FAtDoazBB7bblQIH7jhwB2sHdnJIMStk553H9Rq9sLNIY0ijBCIAoyxY4+7Ekk/cnNSKKCr1Pp+C4cSSqxYLswJJFUryRuVWCsQSSCQcHkYqPB0jZoyukCqyOXQqWGxiQWKc+ndj1AYDDg5FXlFBVz6BA8xnZWMhEQJ7km3ET9yP0btmVbJBx7t9TmNa9I2kRQxxmMoQQUllVjhY0wzBwXUiJMq2Q2wEgnmr2igpT0raYP5KjKhMgsDtGMDIOcDaD+4B817/4XtfVui37iC293cMwTt7iGY5bbxu8n61c0UHCzs0iBWNdoLMxHPzMSzHn6k5rvRRQLXXMpWKLFsLoGblDG8m0CGVgcICRuZRHuPA7vPHFLpuiGlb/o2ZO8dv5KnuL8RP3JNxGAxijL843M6Y3b1zo9FAo6oLeGWL/BFozunDRWsjsLlSmzcETCsRzl8covIxUa01C8nkt1ubBEV0eO53J3NuS/pVskNG21D4I55IxTvRQQ7bS4YyGjijRgCAVRQQCFBAIHjCrx/SPpX0mmxAkiKMFmLMQijLHyTxyT7k+alUUEV9NiJBMUZIBGSi5wSSRnHgkkn65NevYxtw0aEZzgop5yTnx5ySf5P1qTRQfMcYUYAAH0AwPrX1RR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7652" name="AutoShape 4" descr="data:image/jpeg;base64,/9j/4AAQSkZJRgABAQAAAQABAAD/2wCEAAkGBxQSEhUUEhQWFBQXFRcXGBcWFRgXGBoWHRcYGBwaGBkeHSogHBolGxoeITIhJSkrLi4uGB8zODMtNygtLisBCgoKBQUFDgUFDisZExkrKysrKysrKysrKysrKysrKysrKysrKysrKysrKysrKysrKysrKysrKysrKysrKysrK//AABEIALsBDQMBIgACEQEDEQH/xAAcAAACAwEBAQEAAAAAAAAAAAAABgQFBwMBAgj/xAA9EAACAQMDAwIEBQIFAgUFAAABAgMABBEFEiEGEzEiQRQyUWEHI0JxgWKhJDNDUpEVchaCsdHxCCVTwcP/xAAUAQEAAAAAAAAAAAAAAAAAAAAA/8QAFBEBAAAAAAAAAAAAAAAAAAAAAP/aAAwDAQACEQMRAD8A3GiiigKKKKAooooCiiigKKKKAorzNe0BRRRQFFFFAUUUUBRURdThMvZEqd0DOzcN2PPj9uf5FS6AooooCiiigKKKKAooooCiiigKKKKAooooCiiigKKKKBf611R4IAsLFZ5nEUZWJpmUnlpBGqktsQM2MY4Gam9N6r8VbRTY2s6DevgpIPTIhB5BVwVIPuKnvCpIYgFlzg4GRnzg+2cUIioDjCjJJ8AZJySfuTyTQdKKKKAqLqeezJtzu7b42+c7TjH3zUiRsAnzgZ4GT/ApauOs4hGxjVml9XahYMjTbTg9vCnx4IxlTwwU0Fd+Hkspdw7MyfDwHkXW0SZfdk3GTvxjIB+mRzTxVHrWumBxGIpGdopXDrG7xKyrlVdlHG4g4/7fuMx+hupjfQZljMNxHtWaIhhtZkDggMAdpB9/BBGTjJBkooooCiiigK8zXppY6g17KXUFuzJcxoAjGN2XuOp2ldqtu2nGeDjIz5oJGl2s0UhjMMZi7s0om3+r8xmbGwjIf1bSc4wPvir4Ut9J67JeW0hKiO4idoXDoyjuhVYMUzuVTuU7c55IyfNcbLqsxkRXydubcq5RG2HccBiMtsTOBvJK/cHKgGuioOj3rzR7pIuy291KFt3yOyZBwMg7cg45BB96nUBRRRQFFFFAUpdVX+24SNr34NfhppA26FQZA0aqT3FO4KCTt8c8021yltkYgsqsR4yAcftnxQRtDu3mtoJZF2SSQxu6f7WZASv8E4qdRRQFFFFAUUUUBRRRQFV+t2jyxFYpO2x9yCQy4IKkghlBz8ykMOCDVhRQZtJeTxzwpdmTCOrrGXVWZgrKQs2FS5T1htrFJB2h6GzXHWNXM/cmM00NtIz2tzGybXtolWRlmMbRvgSDcCSF/wAyMZ9JNXfXPXFla/4aRPi55BgWqIJC2eAHGCBn6HJP0NZemk3l8RLJEkcKxytBaKGdFZMERyZ9KJuUHsu6KCOF/SQ2roudpLC1eTO5reIksMMfQMFh7Ejk/vV1VZ0zqQubS3nA292GN9v0JUEgfYHirOgKodX6aSUs8ZEUrHcTtyjOF2h3UEHeBxvVlfAA3Y4q+rPuoeu5JJ2stJjFzdDIkkP+TB7ZZvDEfQfTHJ4oK7qfU7nTwz3s+63eJoEjSTMhYnIdGAR+4AMAEEc8yDzVn+FdzLOLm4mL5dokjSXHdECR5jdyFAYvvJyB9Rk44U9L6ZLQjUbtp7m5cPHJ3AyNBI24bod21UVdw+ZSAR6ceQ19AQKLuVoFYQtAhds+h5jLI2Y03uEXDMfS21s7hkEEhoFFFFB4TQDXteE0HtJ3XPUKWbIRI7zPHJFFaRH1yysU2OByFC4b1EH5vfGKqNZ64ubuRoNHiLhWKS3jITFGR5EYx+Y338ePIOa6dEdGW0kBuJjcTXU0csUs0zyrJhsq6qpI2j6HGfoaC5/DvSLiCB5L2QSXVxJ3ZcYwp2IioNvBwqjkf38lgv8ATo512yoHHkZ8g+MqfIOOMj60aXYCCNY1LMq5wWOTySfoAAM4AAAAAA4FSyaBIuulru3B+AvSIyCvw9wA6KGwPynGGUjHpByOas+h70GDskSLJB6GSVgzhdzBfUPmGFK5PPoPJ+Y8+qZ4ndYpgVEYE6SZIUyHfGqAbGDE5IxgkF02gttxB6Gtf8TdzLBFbxukK9uL5RMrTGQnCqC+GTcQMg8HlSADtRRRQFFFFAUUUUBRRXyzgcngUH1RVUepbPds+Kg3f7e8mfGfGas0YHkeKD6ooooCiiigKz78RdavWni0/TgVklj3yzhSxhiL7AR9MkH1cnA455Gg1nf4hWrR3trdRPHnb250l3lRCj71lAQg9xXYouMktKoFAuWnS9tYRafeNFdJOxWWeRfzip2glZA6YDMzBPSFblvoat1s2uruU2wcLIweSN8x+plA/wAYFI9CrgrAw7jHGdqZzF/D0W93hFuuYs/lttW6PsXUD0wq2ST2wZDu9UgPFalZWccSBIlCKPAUY/f+T9aDnpFgtvBHCpJEaKgJxk4GMnHGSeeABzUyiigX+vpZV066aA7ZBC2GzjaP1Nn2IXJz7YpQ6CgtNN3R25lmaSGJ9qyJLuclssuxgpTG0d0qEXZgvnIp/wBfvkgtp5pF3pHDI7Lx6lVSSvPHOMc/Wsj07S5jbwCxTaounVoJYnRZfypJVeXuBmMOAe2jbQNy5O7mgZ9Htry8BEtw0iHcWIG2AAvvAyp/PcA7cK3aAGGMmMF50vTUt02Rg8ksxYlmZz5ZmPk/2AAAAAACjoPX47nw9/C1lP6QO56YnLAkBSfBwp45UHjcaeQaD2iiigKVfxQkddMuNjFC3aQsASVR5o0cjHPCMxpqrjd26yIySKHRgVZSMgqeCCPpQKPSNvBbR28cE7y2zRbIVEXDMsjM8zbIhwcqN5ODxyS2S6Vjus9PzWc0z2LM6W7pN27gxsiB1dt6tI+3YrKM52P+X8xyDTZoXXys6Q3sfw07jKnBMTjC+pXPAUlgA2SpJwGJoHK4YhSVG5gDgZxk44GfbJ96RG6te4iMDwMJJUlQ7HYeJO2dgQMzeggl0yFJwxQ1d9d3bpBGsYJEs8cL4bZhXyBlv0qz7VZhyFY45xUfpizeO4YCW2kVYljmEYxKJhgqTyQkewkCLgKMEe9BD0Lo9zse4JUrGsflTM0aggI0i8IoBx6CznA3SsMgudvAqKERQqqMBVAAA+gA8V1ooCiiigg6zq0NpC01xII40HLHP8AAckn2A5NKNh+LulyuE+IMZJwDJG6L/LYwP3OKXP8A6kZGFnbKM7DcEk+24RttH/Bb/im+HpbS008BoIDbCAOzkAkpt3GTufMTjncD+1BZ9TdWW1jbfEyyAoR+XsIYyMRkLHjgk/XwPJrPY/xL1a4TvWmks0GMqzb2ZgOcrjG4f9oPvWbaTp7r/wDcUtHudLt7lwsMjlsIeS2MYwPTlsYyAGzgmv0FofWtlc2zXMUyiOKMPKp4aIYPDr7fKQPrjjNAm6H+NtuwdL6GS1mQE4ALhmH6QMAqx+jcfeuc/Tuo66e5dyNY2J5jtlH5rr7NJ7ZP9WceyjyUb8UEku4l1Z1EKSTLDbR7QHaALI/ekPkkkDA9g30xn9FaTMXgiduGaNGP7lQT/egz9PwQ0wRlcTlsY7hl9QP1wBtz/FV34WPPY6leaS8jywxoJYSw+UejGPoCrjgcZU4xzT/1f1TBp0DTTt9diA+uRvZVH/78Ac0r/hPo0zG41O8BW4vGBVD+iAfKMfcY8+yr9TQaLRRRQFFFFAGst67mMOqJLLJNHGsEUsbRiIRlonlDLMz4O0d0HAI4kJ8gVqVQtV0uK4QpMoZf7g/VT5B+4oM317pW0mgimSGSOa6ue4kqn4eSF3DONx25PqBwGAyW8rnNStF6uvNPdLbWkBVsLHeRnehbHyzYA2nyd2B48HBajUOnrmzuI7oF7uKIswUqHZAygNtBVnj+RRmEHOcbEGTVFruqWZiu7ieIeu4XMMpSUSxgbd0LBgFnw3gsWQJjaAQKDZwa9pQ6ehC6NbLd95ALaHeEMyyjAXAHa/MB8Age2QeM1WxtphHEmo4yf9XVsZBI+tA46/pa3dvNbuSFljZCR5GRjI+4PP8AFIWj3VxZTp8dLKNkLhxmSaOUrk70Z3JUtkZ4OO2v+XuIaay6b47upAA5wJNWwf7/APpTo1tHNEqsu+MqpAcHPjg+r1Bh9fIP3oFA6PDNZPLdq10heWVE3N3F3blZSUndGYAlcoQoGeBzVf0LPPazQQZD2M+9IR3jI8EiRmURuDEhUlFfjnkDx+rl1josOnqk63JjCzJIkTs5d5FLbQgQgyE724YZO71NUfpy9k/6g13fRPBu3GO3TB2OY443lkXh5WZEUDtiQKMg4INBrFFR7S9jlXdE6upzypBHHBH759qXNVubJJtsouTLuz+XHeuAW54aMFQP2NA10UoGWxxgpeY+nZ1HH/G2gy2J5KXhP3h1H9/9v15oGe/skmjaOQbkYYIyR9wQRyCCM5H0pT6m6ciZo1NpDNGyMkk8rASrhQEJnZu4PHzDe3Hgea6PFYzFEK3md67cpqKDdnAyxAAH1ycfWvnrfVrWCJLR0M80hTs2qHdI7I4ZSS2dqgrks3sD5oKbpzSp3S4066eGW3aItGyTd8xHukdtiY03AenAx+g/XA9lnudOd9qb2l9sPIzncWzCzSqr4VnftYEhP+/mSr7oPTGCveTSxyzXKofyQohjjUuVjiI+YZckt+o80z3NusilHUOp4KsAQR9waCt07XYXihcypmRhFwR/n4JaPAJAYFWyMnGDyat6QequmIItkzSABZoindJLCYntxlJcMSQWAHdWQKPG0DIm6d1YyMUuUb0sUyIysmRn/TGVlGBnMLMeeUXmgcaK4Wd2kqh42DqfBU5H3H7g8Ee1d6Cq6m0CG+t3t5wSjjyPmVh4ZT7MDX5/670++0iL/piXHftbolo0C/mDDqduOSuWxwpw3PjJr9Kmsn021e+6llnkjdYbSLbCXRlDMPRkbgMjcznI44FBefhv1JprWsNtazKpjTaYpcRyFvLEqfJLEk4JHNZx+J3Sto2piG3Mdmot2nupDntKN3p9A/UTj0jzvX3p7/FfStLWHu3duGuHysIh9E8sp4AG3luT+rOP3wDll5+HE8L6fBNOyS6gXEqYJEfb2FQ2Gw5G7+CKCVY/9X1JbS4ls/jLW3OEi9EKOQMZIyCwGBzjHBHua0ttc1649MOnQWnH+ZcTiQD9gvP9j4qBadHa1ZDNrqSXAUACG4RghVRwq8tt+nBX96Y+iOu1vXe2niNtfRZ7kDHOQD8yN7jwf5GMjmgqtB/DIm5+L1S4N9cDG1SuIkI54XPqAPIGFH2JrRgK9ooCiiigKKKKAoopS/EnX57W3VLNDJdXD9mFQMkMVZi+P6VBPPA4zxQQuuPxMttPYwqrXNyFyYo/CcZHcb9P7DJ5HAyKUrnpqe8lFzetFJdvs220Sq620JBIlkjyDM2SFwSQO7nkDiR0/wBFJa2k0s1rLd3Jfhw80MsquqSMW3MNgXJ+b9SfUgCa6QXRjWygkIYLnuSy4kRDhZCvcIEZ28zt6nUbFzuLIDl0NqJms49zb3j3Qu/+8xnYJB9pFAkH2cUwVB0bTVt4hGpLHJZmPlnPk48AewA4AAA4FVXW3VkenQh2VpZZG7cMKDLSSkcKMAkDOMnB8jgkgUF5eXkcKGSV1jRRlmdgqgfcngUgXHXNzet29It8q3Au7nMUP1PaRgGkIAPgccZGKqbjpvUb0C5vu1ckN6bNTuigbJBLRb0WZxxkNKMZb5uBT+3SVrvhkWPttAzPEImMaqzY3ehTtO4DByPBP1oFnpLpZ1unk1CNrq57YPxMpDxKcLuSFMBUGScYXPpPIzimq50mKG0kjit0lUCWRYSFAZ2ZpNo4wMueOOOKuAKharqaW6BpNxBYIqojO7MfZUUEk4BPA8An2oM++EeF1k+LgtZWhLmOVmjl9LMCxZ3fMfgYkEgGONuaa+h+ozexS79nchlMTmNg0bYCsHQhmGCrDjJwQRVVr/Uix3vpaB1jt5Q22RDLGx9TF1Mg2ICseSy4G4ksuMGb0HZzfn3Nx81wYiAV2cJHt3dvGY1PsrEtgAkgnaoNlQ9V1SG2jMtxIkUa+Wdgo/YfU/YcmqfrDqj4MJHFE1xdzbhBAg5Yjyzn9MYzy3/yFGDpG5kuEuL547+USLviBBjtgRnasLOqkc/OctgD0seaCfJ1Veaie3paCCJg2Ly5XbuAwCbeE8uBkeojAzzzUzpHpk2kzCSASsyK73bsJXeYbc5dm3fMThQigBAcktwxLoEAmjmWMI8YKpsJVQrbtw2A7cHdk8clUP6RVpig42VokSLHGu1EUKqj2UDAHP0Fd6KKDhdWkcoxIiuOeHUMOQVPn+kkfsTUDqOKRoQsUay5dA6sFP5eeSodgu4ceTxyeSADbZqsvNVCTLFsY5Qvke+N3pQfqbjkDwCD70CTfv8AAf4i3uJLkiVllVY2kLbcbklMakekEDe+HXj1MAUOh2lysqJIhyrqrqfqrAEf2NJOpam9xiHTWlilaSRnfaoT5gHJ3o2Vzn1JgBgQCSNtOOk2IghihX5Y40jHGOFUL49vFBLqj6rvbuKNBZQLPLI+z1vtSMbWbuP9VGMYBB5A96vKrtX1QQgAKZJXyIol+Z2A55PCqPdjwM/sCC/050T25vjL2U3d6R87cRxf0wR+FGOM+fPjJzy/FPp6e5t45rMkXdrKJosYy2BhlGeMng4PB2496a9K73aU3GzunJYR52rkkhQScttGBu4zjOBnFS6DMdC/GWxaEfGM1vcLxJH2pGG8HB24B4+x5FU/TkzazriahBE0VpaoU7pGGlba6gHnz6/HOFHPJFahqPTFncP3JrWCVx+p4lZv5JHNWNtbJGoSNVRV8KoCgfsBxQdaKKKAooooCiiigKT/AMTrCR7USwOY5YH3gr8zIymOSNBkZd1bCrxltoBBwQ4Up/iUo+FDsXESTRtL2xl+0SY2Kf1LvDAjkbcjkCgz/T76ATi1ubmK3d1QuQhEORwsUTsuyUIS5Uv+Wm4ALI2WGvaXpsUKkxDlyGZydzyHGAzueWOOB9BwOKz2106O9xBfbpYIHNxHLNGI17RUoY+5G3a2jcpDBsnY2VG3NVWn2t3Y96TSi5t0k2m2u5vRwxAERYKAX8gqxyCnJzig2WkD8Qbq3gvrCW9iMkJ7kSNkbI53aLa75YAAKHO72waZOk+okvoO4qmN1YxyxP8APFKvzIw/uPqCKOsLUy2rxrbJdM20CKQqEJyPU5J4C+cjngYoIfRyIjXSRxNEgmyMvKwYbQoYblCBSFBARm4Izg0z1l8NnfaVIi2rJJZy7e3aXU/5yyYy0cLAEYVRnaC3g4BzksnTHW0N07RMTFPu4ikQxsOM7cknLcN/tJAyBgZoGp/FZil1dzJ8LKYrsNKzEiFZe5H6dpRZMIiK4Zu4+VHpVe6wyWr8QpytmT6dhlhSXfnb23lVDuABLLlhlR5GR71X6WE09TPcXsbQrCDM4wN8zOAkhA3EDYVUKG2gABVCgABP0Tpkq3duiJJMqdoJZQVOVLMwBkdSeCQqr+lF80zAV4jAjI5B8V9UGZdYCCDUzNcwCZprVEtWkKiMTRtKXjDH5WbcmPrlh705dNaUkQaVQyvOe5IpLhQ5Z3baj8pl3ZsHnnHgADh1tatNbGJbRbsMw3RuyqNg9TEMSMOQNq4/UwJIAJpRjs9Q0uftW0sc9s+4wWs7SbljRdzqswi2R4yMB2CgcDNBqFFKHT/4h2lzJ2HJt7kcGGUjOeOA49JOT4yCfYEc03A0HtFFFAs9YLGzQqzuJUfvIqFBwvzPIzgiOMe8nBGSBknBqrLSJ7sP3JpDA58SD8srjBWKIjMiHPzzcHGRHtIr3Xe2dT7U5l2yx27xpGmRI8UsjFZGwfSp2ts4ByTz7W/S1wIxNAe8e3PIRJMHAdHkdl2M+cqnMfn/AEw2MMMha2OmpApEanJ5Yk5ZyBjkn7DAHgDAGBVe2uz540+5x9S9qP8A+9X1FBQXOs3IjZlsZdw8BpITnxzhZCSB5wOTggV99LxxMhmWUXEz8STY2tkH/L2eYlU5Hb8g5zliSbyqfVdDEhMsLdi5xxMoHqwDtWZeBKgz4bxngg80FxRS/b9RLGClwVadG2uLZJpwPBBcJGTESCDtbxnyRzVlYavDMSIpEdl+ZQfUP+5fI/kUE6iiigKKKKAooooCiiigK5XECyKyOoZWBDKwyCDwQR7iutFBn3VHQkrAtZ3EqYYOIjIdu4EEcNlJORnEgJJx6wOKpeotWkuFWzvIBbRKkmZS77hIsQEbopX1qCzhsB02nO7g4dOtutrbTUUynfK/+XCpG9z/AOir/Uf70hTxzanbi71KdY7diRb2MSvtMoVmTvkAu4CgucDG0FuFoGD8LZprma8vpNnamMcUbxqUExh3o02wkkA+ASc+nHGK0Ss6/DRjHcTxRvvt3jjmTaVaONwe00UciEq6hVUenABUgDggaLQQtUs+4oIVWkj3PHuZgvc2Mg3Y8rhiCMHz4rONU0i2ntQjXGnQtC5ikuRF2nW6j5DxMkkYVwPVt9QzkeBWj6tq8FrGZbiVIox+pzgZ+g+p+w5rHb2c6r3YtOtpbawmZ5bi4WA77p1wTHHxtUnnyQCfOOQwaZ0u5vNNgNwe6ZYF3tjYW4+cbflJ88YIP0qgvtAuLPuG3SK4jbLMJIFf1eSzxoAxY4+aLOTz285YtnS0YW0gUQtb7I1TsscmMqNpXd+oAj5v1eferXFAhdMdVW8KTfE3OwKybUdCiRJ20XYAMqv5m4hckhWQHHFN+navFO0ixFj222sSjKN3OQpYANgjBxnBqr6z0xZYhiBZXaSOMnJR1jdwjsrrz6VYsRnBAOc1RdDwzWl5JbSwhUmjaaFyI+4VjaNGWRkY5OZRx4HOMAhVDQKj3NsrEMyqSu7aW9sjB/gjzUiqTqnqq10+PfdShM/KnzO/2VPJ/fwPegQ9a063u7ANd3sKgd0iaKAxMVDq4VckHarBQM5DhY35JBp56EuHk060eRi7tbxMWPk5Ucn7/X71m9zLLexc2U1npSvHI1vFCwnugzEszbRhY1C7iByQoAPqXGxW8YVQqgBQAAAMAADAAH7UHSiiigq9d0RLpQGwGU5RtobB4yCp4ZTjlT9ARhlVgnatpMkRU3G94leFvW8k1uDFIJFYM26SAkj1M4kXbldwBzWi18SA4OMA44yMjP3H0oFqz6qMskUYgZGZmDgneUTA2PmIMpR8nDkhfQw3Z4poFZbqUssVut4nwymONpJBDJnbPkhxFFz6N6hXQSesb+A2DWnQOSqkjaSoJH0OPH8UHSudwxCsR5Ckj98cV955oNAidNWcc2yOQuVW2ikjUO6LIZAWmnbaRvl7vBySUODxvyZOt6P8P23WWTs71Te7tJNbu7BUljlfLMm4gPG5ZSD7AEGTq/TDk77V9nraTYSV2ynOXgkAJiLH5lKvG3OU9RJqtW1S5KNa3OxDIjbmZBtW3G0SStIsxUBVJO5lQE4AAPFAxWWvr8MZZ/Q6O0MiKCxMysUKxr8zbiMqPJDCqi6lursssTNC64wFOI4WyCO/IOZpRjmGM7Bkhicg0uadqBuCJlEh709zIgRcyxWxdozcCM4JmcKsaYBKqZCM+pae7fVLaK1doCpSBCSi/MpA3bWU+oOf6uSTz5oLlH/n64+tfdJ/SmmCOeYqAJFiiSYjw9y5a4lLY8nEiYP0anCgKKKKAooooCqzqXUjbWlxOBuMUMkgHPJVCQDj2yPNWdR9QKCKTu47ext+fGzad2ftjNBlHRNoYZRfXUkU8ksnZnmUl2SVt2EOYiFQAxj0si8HJIwK+9HaSdGsUt7ZxuMjywrhA7lhuDdpFX0+JAu7BAUPy4XGElvbw9mKW6tZbsgJGV3qke51iRkUtJIgU+tidpRgnI3jVeiOorC4jEdmViZclrdh25VYnLF0PLNnktk5J8k0Fn09oa2qezSMBvfbtzjO1VGTtjXJCrknkklmLMfjrDqBLC1kuHG4qMIg8vIeEQe/J98cDJ9quqQvxECyXmnQvNFCokluCZQCpaJBsyCQD6n8ZFAnaP022pzxSapJNJNLHcMsfbKQQKojBTY4DbwZUOVyCRgk7TWs9N6Y1tbRwO4k7YKhgpQbcnaoUsxAVcLyxPAqs6UvFee8UXS3BWVDgb/QGTIAy7Jt9hsCjKNnJyaaKDzFDNihj/zWedRagzraT3FrcLKsxEawOjIZO4VCtvCy8hNxZIz6CwyQSCHTXL83EcUtxaSo0czhEZolyMgq2JARgx7WZxzHiT1DDV36H0DbM12V25V0TlzuVzGzbd/qES9tQmcFiZHIG8AdunukyWM14oZiQVhJLqngjduJ8EAhASoI3ZZuQ5AUCz1/1aunW4cJ3Z5GEcEQyS8h+w5wPfH2HkikrpbpYyXUc99JJLf3FvNKC8KmKAIyphFkwyujSKR6dvnH1N51ZZRNq1pLcSugS2mMAjDMxmDoGIAVv9N/p9D+mrrpucLdXMDSmWVW7mW7nCPztUs7L6RtBVAqjK8ZNBbaHZyRQJHNL3nXdmTaVyNxKjlmJIXAySScZ96sAKKKAooooPiaVUUsxCqoJJJwAB5JPsKpdQunLRTpNCbLttvGC5l3jCFCufB2gKM7t5HkDPms3Ejym3Nq8ts0L73VlUmQ8qi5dSOFOW4wWTnzha02xW9mDJG8SRDYZHbfcYHpyZtzEysM7W3MUjO4EGRdoeaTorXRhV0CQwSoxAJkKmJtyRGV8scEJmNfSm1gSxOBolcrW2WNVSNQqKAFVRgAD2Ar2eUKpZuAoJJ+wGTQQdW1dYNq4LyPnaikA4UZZ2J4SNfdzxyBySAVuK+u7vDRbmQ4IMTiC3IOMgXDI00v2dI0U5H3rzR7MXc5eYZVo455Y3H6ny1vCwyRthjBJXwzyb/anYCgQdW0qeFO820tuRVT429yZHZY0XubscswGdn8VWMhRe6BIgeaR1Pd+MR2iDYuJEkCTNGoXKgOQu1cAkgly6vuNqwBVMknxELLCpG9wHAYjkcKDvJPA281Q6HpKuwtSyyiGJI7hlI2hB8lpEo8J6cyMQN2FBz4QPvpiytXTtXCRSsx/KckSxukeFQRSkZ7igbmBw28u3PmuXU+mKkno/NWGEzt3XPchVHVoxFOAZMs6Fgj71Pb9uKserrKMEFFV5ZWXNt475Hh1xzFKnDCceNoB/Ttq7QqziOVmuVSRHvJEUSb7lQvaUoo3dhCAdyrjcgzjD0Fn01q3aVln3gtMd8jqFdZZGysdwgJEbbSiqwJRgFwRkCnCkfqG8hm7zRvvjNhcrOV8AAAx7jxhwWfb78t4xThp7MYoy/DlFLf920Z/vQSKKKKAooooCuF9bCWN42+V0ZDjzhgQcf813ooMk0A/BzxrdkQC2f/ACobcmIsweJLgCPLIXUj1uNvDAEEsK467odrqEMuqyNMoyrRm3MfxAAARVLLI8e3LZJO1h+ojbitT1TSo7hQsi5x8rAlXU/0suCPv9fBpA6o0V7C33reGO3ikWXBZYyXUhgCmNj5YfJGYQcngmgldDa1exzpaXgM8LoWtrwgK0i7A4WRck52k+o4J2+/mr/q7TZmaG5tsd633+kqD3I3XDR8/wBSq2Mj5eCDSF0frAa9e+vALOF8vGjEjdIyqhnkLYZYymNpxsG88j314tlcqRyOD5Hjg/cUCHY6i9wbeR7qO1eOVmkjEbxxyJwCm5pNrsp3A8nbv5RWHDVouvw3TSrCSe0wG7HpdSMh4z+pCQy7vqjfSlHqXT5ZoC7wSQT9vvPPA0XaWSMGRN8bsWYqVA3Bd3JAOCabOk9T+Ks7e4wFMsKOQPAYj1AfbOaDy+0BZLlLnuOjrG0eFEZBVs+CyFkOTnKFc4XOQMUoaPqkSXks1zcMzRpMsCSyruwt3NAwjTgFj2F9Xn14zitHpJ1zT57VmmttgGZWUsjOi9075EnRSGMRkzIJEIKFjkFcmga9Kv1uIY5kDBZFDqGGG2kZGR7cc1LpH0PXD3RJcX1ukbxqgt2jFuA4Iw8TNK4cEsRlSykbADkcs2iazHdKzRZ2q7J6tvJU4JwCSBx4OD9qCp676ea6iSSBilzA/chZdob23KCwxyAPPBKqDxmlaw6rmn9Et1HbTRzKxVrd41aLc67SSSQ5KH0MEJ7bcbcNV5qnU8D2k3xpksAWeNWcyoxIUMGRgFJbn5VJyVOCRS7oMs+r3cVxHBHFZW825blkZJ51TIRAC5JUHyx+nscrQaPpesw3DSrDIHMMnbkA/S+A2Pv5xn6gjyDVhXOOFVyQoBPkgAZ5J5/kk/ya6UBQaKKCgHTCmSVpJZWEjlwFlkiIzngtG6llA4APgD+aXNJ71krWfGxRIS6K7XO0k4kRQcygLgZQMy4VSpxuOhVF1DT45l2yKGwcg5IZW/3KwIZW+4INBR6XreI7ZIxJd+oQzTKjeh1UBnfIB5cgEe2WPhTi/uYxIjIfDKQfrggiqOXpljLu7zbSpVmAZJ/HpxNGy7gv0kVz96nWGhpFO0wd2Zo0QhyrfKAA28r3MkDkFsZycZOaBcW4mtZAWAWTYkchaOQwTrHkJKsyKwhkwcFXHPgZADV2k6kllO1MIT/+CKa6fP0DdtIo/sXJFOVFAqaZoUrFmk3Qh8b2MncupR52vMPTEmc+iLgc7SK+LvpiVUVIPh5FRdsRuY3Mka/7e6jBnQccHk45Ynmm6igVtP6Xb/UaKMMB3FtYyhkHuskzEyFMknC7fpkjObi50OB1RTGF7Y2xmMtEyLx6UdCGVeBwDg4qxooKgdPxlgZHlm2kFVklZkBHIJQYViDyCwOCAfIzVvRRQFFFFAUUUUHmaM0t9T/FCaA28scaHhu4yhSxkj8rjc57QkACkeorVFavdlonluI2VHR9ou1T0ssO4y7YwJEP5hRSONyc+NoaDms16j0e7lu5bqe2W6giYJbWxO/07SWnC7tpkLYUbhxuzxt5utLlvYXg+JlglWQuue6I8l2R02KV9ZUF0AB5Cqffj4kW5DIEvYc/EuwEkgJkgj9HZwB59TM78kMqg5zwHzq+gbGthHEbiMRCDtTBZIUVVCoWjA9LctmXnABGMMMWHSWlTRWskE4SIFn7Swsx7UTorbFY55SRnCnxgLgDwKcWF4IgFvkldySQ1w0YJzDJsR1RmA7Ku27GRv4G08dbiyvykuNQhXdHbBG89sq0eZfGG735gxgD5QM80Hz1N0zemx+EsbjJffG7TFFURPvLfLGW4yEAGMCm3RdPS2gigT5Yo0jH3CqBn9zjP81Wi2kht7tnkWIsGdXMjMIx8NGpZ3YAja6sc88YP2C7aJcqYcahD6UVjE0zyqy7mC5lYByC+BuPzepccDAaDmjik2USR2JhfUUEyFJPisjd2BOpLOvI8Bo/dTxn3FVc9vOYQ/8A1VE4GXEjbWPZAIAJ9IJYPwcjKnJxyDjd9OWshJaFcs259uU3n6yBcB//ADZqfa2yRqEjVUUAAKoCgAAADA+gAH8UrazcB5YZkvkSFIHkdO6VDozKFlypHpQ59iCTg/WqG5tZmDdvVkjYJAxJlkkbIiRG/LLDaG7isBglmdT58gx6/wBBWl9MJbnuylSCqmZu2AABtCDgKfJ9znzTRDEqqFUBVUAAAYAA4AA9gKV+lbuKCIq91DK8jiTcH+buLHtJyc5bcDz53Cma2uFkUOjBlYZBHgig615mlrqPtC4iczCOWOORgG7mw+lthcKQpAZWODycHHilyw02QywCLVu6gJWNWUs0roxmPcZWAbCyeABlQtBpGaM1nF3o7QyxRHUbg9vtJtMbFnWWZlRpJAQCdzlcrjAAyOK90S3t1ktHivmlCbAIoYnZJAEmXeVXO3BukLOfSCAG5I2ho2aM1nt9cW08lwTeyI01vG2wJIOyMx9l42X5XBkOcHJL+wWvb1rO2uLlzcspSS2WVBCxCdtY5kUMB6sxI2eW+Y45yGDQc0ZpEtOmPisObqXEWbbaI1VX7LOgLjc27lnOcjO4ZHFX3T/T/wANNPJvBEvbwAmD6FxudixLMSfbAA9s5NBeswHnivCw+tL/AFolu0SLcrvHdR1AjEh/KPeY4I4XYjAnyQSBkkAp+u6Zp8o3zXtwizzzk4KqHkQmykXleBsYRgDyqA/UkNOM68+oceeRxxu5/jn9q+RdISQHXI4I3Dg/f6Vmeo6TZXJUG4vAtzIrnDIiGSVDECzHxuhcQ7AfUoGFJya7a10/aQB45jdMFE13uTZn1SKXxtIJ9WF24wdx8+aDR3uEU4LKDgnBIBwPJx9K+Y72NhlZEI+oYEe//sf+D9KTX+G1K7KEzq626tIm2NVAZW7ZZuW37Z34Q7eCG/TmtvLSzQyFluSYVltzIrJudI4iWWMIfUdszLkhWB3Ae9A+y6xbrndNGCF343qTtxuyBnJGOeKF1m3PHejB2l8FwCFBwSQeQAeDnxSML61FuRAk7xxW8kasZI0Cp3WZE9TbyV7ICkI2FADc7scrOz06eSVGWZGMklrI7uih95uHYkZ24aRHIKjyQOPWqhpFvOrqHRgysMhlOQR9QR5FdKqOlJw9pCwGBswB6eApK/pVR7ewFW9AUUUUFJrGiGa4gmWTYYiQymNHDRko5A3D0PujX1jwN3vgiLF0VAI5kLSMZlRWYsM4SOOMYUDZnEYO4qTyecYAZaKCm13QEuTAxkeIwSdxDGI85GOMshIXjkDGRwc0gWcWlYtV3XUZJbsiRidrzfCuzOxLLl96PhyQCzYAYADV2qDDpECpsWGIJ/tEaheSp8Yx5VT/AOUfSgTOkul7CeJZbZ7jbHNIE3S5ZHG2IsAc5DxIoAbPok8Amr8dIx+80x/KjhbmMbo4nd4wcR/pLnkYyPOavYbdE+RVXOM7QBnChRnH0UAfsBXagjajZLNFJExIWRGQlTggMCCQfY80vv0JbMxZjI+9QJAxQiTEzz5b08ZkkYkLgYOMYppooF2z6Mtom3KH3dowbi5J7JXHbyeSufV9d3Nfdz0jbyHL729KggyMQSFVNxHuxVFBPvir+igWx0RaDBCsCsXZB3kkQ4P5XPmPJztPGa7f+ErbaFAfhIIw3ccuBBI0sRDE5yHYnJ88A8DFX1FAtDoazBB7bblQIH7jhwB2sHdnJIMStk553H9Rq9sLNIY0ijBCIAoyxY4+7Ekk/cnNSKKCr1Pp+C4cSSqxYLswJJFUryRuVWCsQSSCQcHkYqPB0jZoyukCqyOXQqWGxiQWKc+ndj1AYDDg5FXlFBVz6BA8xnZWMhEQJ7km3ET9yP0btmVbJBx7t9TmNa9I2kRQxxmMoQQUllVjhY0wzBwXUiJMq2Q2wEgnmr2igpT0raYP5KjKhMgsDtGMDIOcDaD+4B817/4XtfVui37iC293cMwTt7iGY5bbxu8n61c0UHCzs0iBWNdoLMxHPzMSzHn6k5rvRRQLXXMpWKLFsLoGblDG8m0CGVgcICRuZRHuPA7vPHFLpuiGlb/o2ZO8dv5KnuL8RP3JNxGAxijL843M6Y3b1zo9FAo6oLeGWL/BFozunDRWsjsLlSmzcETCsRzl8covIxUa01C8nkt1ubBEV0eO53J3NuS/pVskNG21D4I55IxTvRQQ7bS4YyGjijRgCAVRQQCFBAIHjCrx/SPpX0mmxAkiKMFmLMQijLHyTxyT7k+alUUEV9NiJBMUZIBGSi5wSSRnHgkkn65NevYxtw0aEZzgop5yTnx5ySf5P1qTRQfMcYUYAAH0AwPrX1RR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7654" name="AutoShape 6" descr="data:image/jpeg;base64,/9j/4AAQSkZJRgABAQAAAQABAAD/2wCEAAkGBxQSEhUUEhQWFBQXFRcXGBcWFRgXGBoWHRcYGBwaGBkeHSogHBolGxoeITIhJSkrLi4uGB8zODMtNygtLisBCgoKBQUFDgUFDisZExkrKysrKysrKysrKysrKysrKysrKysrKysrKysrKysrKysrKysrKysrKysrKysrKysrK//AABEIALsBDQMBIgACEQEDEQH/xAAcAAACAwEBAQEAAAAAAAAAAAAABgQFBwMBAgj/xAA9EAACAQMDAwIEBQIFAgUFAAABAgMABBEFEiEGEzEiQRQyUWEHI0JxgWKhJDNDUpEVchaCsdHxCCVTwcP/xAAUAQEAAAAAAAAAAAAAAAAAAAAA/8QAFBEBAAAAAAAAAAAAAAAAAAAAAP/aAAwDAQACEQMRAD8A3GiiigKKKKAooooCiiigKKKKAorzNe0BRRRQFFFFAUUUUBRURdThMvZEqd0DOzcN2PPj9uf5FS6AooooCiiigKKKKAooooCiiigKKKKAooooCiiigKKKKBf611R4IAsLFZ5nEUZWJpmUnlpBGqktsQM2MY4Gam9N6r8VbRTY2s6DevgpIPTIhB5BVwVIPuKnvCpIYgFlzg4GRnzg+2cUIioDjCjJJ8AZJySfuTyTQdKKKKAqLqeezJtzu7b42+c7TjH3zUiRsAnzgZ4GT/ApauOs4hGxjVml9XahYMjTbTg9vCnx4IxlTwwU0Fd+Hkspdw7MyfDwHkXW0SZfdk3GTvxjIB+mRzTxVHrWumBxGIpGdopXDrG7xKyrlVdlHG4g4/7fuMx+hupjfQZljMNxHtWaIhhtZkDggMAdpB9/BBGTjJBkooooCiiigK8zXppY6g17KXUFuzJcxoAjGN2XuOp2ldqtu2nGeDjIz5oJGl2s0UhjMMZi7s0om3+r8xmbGwjIf1bSc4wPvir4Ut9J67JeW0hKiO4idoXDoyjuhVYMUzuVTuU7c55IyfNcbLqsxkRXydubcq5RG2HccBiMtsTOBvJK/cHKgGuioOj3rzR7pIuy291KFt3yOyZBwMg7cg45BB96nUBRRRQFFFFAUpdVX+24SNr34NfhppA26FQZA0aqT3FO4KCTt8c8021yltkYgsqsR4yAcftnxQRtDu3mtoJZF2SSQxu6f7WZASv8E4qdRRQFFFFAUUUUBRRRQFV+t2jyxFYpO2x9yCQy4IKkghlBz8ykMOCDVhRQZtJeTxzwpdmTCOrrGXVWZgrKQs2FS5T1htrFJB2h6GzXHWNXM/cmM00NtIz2tzGybXtolWRlmMbRvgSDcCSF/wAyMZ9JNXfXPXFla/4aRPi55BgWqIJC2eAHGCBn6HJP0NZemk3l8RLJEkcKxytBaKGdFZMERyZ9KJuUHsu6KCOF/SQ2roudpLC1eTO5reIksMMfQMFh7Ejk/vV1VZ0zqQubS3nA292GN9v0JUEgfYHirOgKodX6aSUs8ZEUrHcTtyjOF2h3UEHeBxvVlfAA3Y4q+rPuoeu5JJ2stJjFzdDIkkP+TB7ZZvDEfQfTHJ4oK7qfU7nTwz3s+63eJoEjSTMhYnIdGAR+4AMAEEc8yDzVn+FdzLOLm4mL5dokjSXHdECR5jdyFAYvvJyB9Rk44U9L6ZLQjUbtp7m5cPHJ3AyNBI24bod21UVdw+ZSAR6ceQ19AQKLuVoFYQtAhds+h5jLI2Y03uEXDMfS21s7hkEEhoFFFFB4TQDXteE0HtJ3XPUKWbIRI7zPHJFFaRH1yysU2OByFC4b1EH5vfGKqNZ64ubuRoNHiLhWKS3jITFGR5EYx+Y338ePIOa6dEdGW0kBuJjcTXU0csUs0zyrJhsq6qpI2j6HGfoaC5/DvSLiCB5L2QSXVxJ3ZcYwp2IioNvBwqjkf38lgv8ATo512yoHHkZ8g+MqfIOOMj60aXYCCNY1LMq5wWOTySfoAAM4AAAAAA4FSyaBIuulru3B+AvSIyCvw9wA6KGwPynGGUjHpByOas+h70GDskSLJB6GSVgzhdzBfUPmGFK5PPoPJ+Y8+qZ4ndYpgVEYE6SZIUyHfGqAbGDE5IxgkF02gttxB6Gtf8TdzLBFbxukK9uL5RMrTGQnCqC+GTcQMg8HlSADtRRRQFFFFAUUUUBRRXyzgcngUH1RVUepbPds+Kg3f7e8mfGfGas0YHkeKD6ooooCiiigKz78RdavWni0/TgVklj3yzhSxhiL7AR9MkH1cnA455Gg1nf4hWrR3trdRPHnb250l3lRCj71lAQg9xXYouMktKoFAuWnS9tYRafeNFdJOxWWeRfzip2glZA6YDMzBPSFblvoat1s2uruU2wcLIweSN8x+plA/wAYFI9CrgrAw7jHGdqZzF/D0W93hFuuYs/lttW6PsXUD0wq2ST2wZDu9UgPFalZWccSBIlCKPAUY/f+T9aDnpFgtvBHCpJEaKgJxk4GMnHGSeeABzUyiigX+vpZV066aA7ZBC2GzjaP1Nn2IXJz7YpQ6CgtNN3R25lmaSGJ9qyJLuclssuxgpTG0d0qEXZgvnIp/wBfvkgtp5pF3pHDI7Lx6lVSSvPHOMc/Wsj07S5jbwCxTaounVoJYnRZfypJVeXuBmMOAe2jbQNy5O7mgZ9Htry8BEtw0iHcWIG2AAvvAyp/PcA7cK3aAGGMmMF50vTUt02Rg8ksxYlmZz5ZmPk/2AAAAAACjoPX47nw9/C1lP6QO56YnLAkBSfBwp45UHjcaeQaD2iiigKVfxQkddMuNjFC3aQsASVR5o0cjHPCMxpqrjd26yIySKHRgVZSMgqeCCPpQKPSNvBbR28cE7y2zRbIVEXDMsjM8zbIhwcqN5ODxyS2S6Vjus9PzWc0z2LM6W7pN27gxsiB1dt6tI+3YrKM52P+X8xyDTZoXXys6Q3sfw07jKnBMTjC+pXPAUlgA2SpJwGJoHK4YhSVG5gDgZxk44GfbJ96RG6te4iMDwMJJUlQ7HYeJO2dgQMzeggl0yFJwxQ1d9d3bpBGsYJEs8cL4bZhXyBlv0qz7VZhyFY45xUfpizeO4YCW2kVYljmEYxKJhgqTyQkewkCLgKMEe9BD0Lo9zse4JUrGsflTM0aggI0i8IoBx6CznA3SsMgudvAqKERQqqMBVAAA+gA8V1ooCiiigg6zq0NpC01xII40HLHP8AAckn2A5NKNh+LulyuE+IMZJwDJG6L/LYwP3OKXP8A6kZGFnbKM7DcEk+24RttH/Bb/im+HpbS008BoIDbCAOzkAkpt3GTufMTjncD+1BZ9TdWW1jbfEyyAoR+XsIYyMRkLHjgk/XwPJrPY/xL1a4TvWmks0GMqzb2ZgOcrjG4f9oPvWbaTp7r/wDcUtHudLt7lwsMjlsIeS2MYwPTlsYyAGzgmv0FofWtlc2zXMUyiOKMPKp4aIYPDr7fKQPrjjNAm6H+NtuwdL6GS1mQE4ALhmH6QMAqx+jcfeuc/Tuo66e5dyNY2J5jtlH5rr7NJ7ZP9WceyjyUb8UEku4l1Z1EKSTLDbR7QHaALI/ekPkkkDA9g30xn9FaTMXgiduGaNGP7lQT/egz9PwQ0wRlcTlsY7hl9QP1wBtz/FV34WPPY6leaS8jywxoJYSw+UejGPoCrjgcZU4xzT/1f1TBp0DTTt9diA+uRvZVH/78Ac0r/hPo0zG41O8BW4vGBVD+iAfKMfcY8+yr9TQaLRRRQFFFFAGst67mMOqJLLJNHGsEUsbRiIRlonlDLMz4O0d0HAI4kJ8gVqVQtV0uK4QpMoZf7g/VT5B+4oM317pW0mgimSGSOa6ue4kqn4eSF3DONx25PqBwGAyW8rnNStF6uvNPdLbWkBVsLHeRnehbHyzYA2nyd2B48HBajUOnrmzuI7oF7uKIswUqHZAygNtBVnj+RRmEHOcbEGTVFruqWZiu7ieIeu4XMMpSUSxgbd0LBgFnw3gsWQJjaAQKDZwa9pQ6ehC6NbLd95ALaHeEMyyjAXAHa/MB8Age2QeM1WxtphHEmo4yf9XVsZBI+tA46/pa3dvNbuSFljZCR5GRjI+4PP8AFIWj3VxZTp8dLKNkLhxmSaOUrk70Z3JUtkZ4OO2v+XuIaay6b47upAA5wJNWwf7/APpTo1tHNEqsu+MqpAcHPjg+r1Bh9fIP3oFA6PDNZPLdq10heWVE3N3F3blZSUndGYAlcoQoGeBzVf0LPPazQQZD2M+9IR3jI8EiRmURuDEhUlFfjnkDx+rl1josOnqk63JjCzJIkTs5d5FLbQgQgyE724YZO71NUfpy9k/6g13fRPBu3GO3TB2OY443lkXh5WZEUDtiQKMg4INBrFFR7S9jlXdE6upzypBHHBH759qXNVubJJtsouTLuz+XHeuAW54aMFQP2NA10UoGWxxgpeY+nZ1HH/G2gy2J5KXhP3h1H9/9v15oGe/skmjaOQbkYYIyR9wQRyCCM5H0pT6m6ciZo1NpDNGyMkk8rASrhQEJnZu4PHzDe3Hgea6PFYzFEK3md67cpqKDdnAyxAAH1ycfWvnrfVrWCJLR0M80hTs2qHdI7I4ZSS2dqgrks3sD5oKbpzSp3S4066eGW3aItGyTd8xHukdtiY03AenAx+g/XA9lnudOd9qb2l9sPIzncWzCzSqr4VnftYEhP+/mSr7oPTGCveTSxyzXKofyQohjjUuVjiI+YZckt+o80z3NusilHUOp4KsAQR9waCt07XYXihcypmRhFwR/n4JaPAJAYFWyMnGDyat6QequmIItkzSABZoindJLCYntxlJcMSQWAHdWQKPG0DIm6d1YyMUuUb0sUyIysmRn/TGVlGBnMLMeeUXmgcaK4Wd2kqh42DqfBU5H3H7g8Ee1d6Cq6m0CG+t3t5wSjjyPmVh4ZT7MDX5/670++0iL/piXHftbolo0C/mDDqduOSuWxwpw3PjJr9Kmsn021e+6llnkjdYbSLbCXRlDMPRkbgMjcznI44FBefhv1JprWsNtazKpjTaYpcRyFvLEqfJLEk4JHNZx+J3Sto2piG3Mdmot2nupDntKN3p9A/UTj0jzvX3p7/FfStLWHu3duGuHysIh9E8sp4AG3luT+rOP3wDll5+HE8L6fBNOyS6gXEqYJEfb2FQ2Gw5G7+CKCVY/9X1JbS4ls/jLW3OEi9EKOQMZIyCwGBzjHBHua0ttc1649MOnQWnH+ZcTiQD9gvP9j4qBadHa1ZDNrqSXAUACG4RghVRwq8tt+nBX96Y+iOu1vXe2niNtfRZ7kDHOQD8yN7jwf5GMjmgqtB/DIm5+L1S4N9cDG1SuIkI54XPqAPIGFH2JrRgK9ooCiiigKKKKAoopS/EnX57W3VLNDJdXD9mFQMkMVZi+P6VBPPA4zxQQuuPxMttPYwqrXNyFyYo/CcZHcb9P7DJ5HAyKUrnpqe8lFzetFJdvs220Sq620JBIlkjyDM2SFwSQO7nkDiR0/wBFJa2k0s1rLd3Jfhw80MsquqSMW3MNgXJ+b9SfUgCa6QXRjWygkIYLnuSy4kRDhZCvcIEZ28zt6nUbFzuLIDl0NqJms49zb3j3Qu/+8xnYJB9pFAkH2cUwVB0bTVt4hGpLHJZmPlnPk48AewA4AAA4FVXW3VkenQh2VpZZG7cMKDLSSkcKMAkDOMnB8jgkgUF5eXkcKGSV1jRRlmdgqgfcngUgXHXNzet29It8q3Au7nMUP1PaRgGkIAPgccZGKqbjpvUb0C5vu1ckN6bNTuigbJBLRb0WZxxkNKMZb5uBT+3SVrvhkWPttAzPEImMaqzY3ehTtO4DByPBP1oFnpLpZ1unk1CNrq57YPxMpDxKcLuSFMBUGScYXPpPIzimq50mKG0kjit0lUCWRYSFAZ2ZpNo4wMueOOOKuAKharqaW6BpNxBYIqojO7MfZUUEk4BPA8An2oM++EeF1k+LgtZWhLmOVmjl9LMCxZ3fMfgYkEgGONuaa+h+ozexS79nchlMTmNg0bYCsHQhmGCrDjJwQRVVr/Uix3vpaB1jt5Q22RDLGx9TF1Mg2ICseSy4G4ksuMGb0HZzfn3Nx81wYiAV2cJHt3dvGY1PsrEtgAkgnaoNlQ9V1SG2jMtxIkUa+Wdgo/YfU/YcmqfrDqj4MJHFE1xdzbhBAg5Yjyzn9MYzy3/yFGDpG5kuEuL547+USLviBBjtgRnasLOqkc/OctgD0seaCfJ1Veaie3paCCJg2Ly5XbuAwCbeE8uBkeojAzzzUzpHpk2kzCSASsyK73bsJXeYbc5dm3fMThQigBAcktwxLoEAmjmWMI8YKpsJVQrbtw2A7cHdk8clUP6RVpig42VokSLHGu1EUKqj2UDAHP0Fd6KKDhdWkcoxIiuOeHUMOQVPn+kkfsTUDqOKRoQsUay5dA6sFP5eeSodgu4ceTxyeSADbZqsvNVCTLFsY5Qvke+N3pQfqbjkDwCD70CTfv8AAf4i3uJLkiVllVY2kLbcbklMakekEDe+HXj1MAUOh2lysqJIhyrqrqfqrAEf2NJOpam9xiHTWlilaSRnfaoT5gHJ3o2Vzn1JgBgQCSNtOOk2IghihX5Y40jHGOFUL49vFBLqj6rvbuKNBZQLPLI+z1vtSMbWbuP9VGMYBB5A96vKrtX1QQgAKZJXyIol+Z2A55PCqPdjwM/sCC/050T25vjL2U3d6R87cRxf0wR+FGOM+fPjJzy/FPp6e5t45rMkXdrKJosYy2BhlGeMng4PB2496a9K73aU3GzunJYR52rkkhQScttGBu4zjOBnFS6DMdC/GWxaEfGM1vcLxJH2pGG8HB24B4+x5FU/TkzazriahBE0VpaoU7pGGlba6gHnz6/HOFHPJFahqPTFncP3JrWCVx+p4lZv5JHNWNtbJGoSNVRV8KoCgfsBxQdaKKKAooooCiiigKT/AMTrCR7USwOY5YH3gr8zIymOSNBkZd1bCrxltoBBwQ4Up/iUo+FDsXESTRtL2xl+0SY2Kf1LvDAjkbcjkCgz/T76ATi1ubmK3d1QuQhEORwsUTsuyUIS5Uv+Wm4ALI2WGvaXpsUKkxDlyGZydzyHGAzueWOOB9BwOKz2106O9xBfbpYIHNxHLNGI17RUoY+5G3a2jcpDBsnY2VG3NVWn2t3Y96TSi5t0k2m2u5vRwxAERYKAX8gqxyCnJzig2WkD8Qbq3gvrCW9iMkJ7kSNkbI53aLa75YAAKHO72waZOk+okvoO4qmN1YxyxP8APFKvzIw/uPqCKOsLUy2rxrbJdM20CKQqEJyPU5J4C+cjngYoIfRyIjXSRxNEgmyMvKwYbQoYblCBSFBARm4Izg0z1l8NnfaVIi2rJJZy7e3aXU/5yyYy0cLAEYVRnaC3g4BzksnTHW0N07RMTFPu4ikQxsOM7cknLcN/tJAyBgZoGp/FZil1dzJ8LKYrsNKzEiFZe5H6dpRZMIiK4Zu4+VHpVe6wyWr8QpytmT6dhlhSXfnb23lVDuABLLlhlR5GR71X6WE09TPcXsbQrCDM4wN8zOAkhA3EDYVUKG2gABVCgABP0Tpkq3duiJJMqdoJZQVOVLMwBkdSeCQqr+lF80zAV4jAjI5B8V9UGZdYCCDUzNcwCZprVEtWkKiMTRtKXjDH5WbcmPrlh705dNaUkQaVQyvOe5IpLhQ5Z3baj8pl3ZsHnnHgADh1tatNbGJbRbsMw3RuyqNg9TEMSMOQNq4/UwJIAJpRjs9Q0uftW0sc9s+4wWs7SbljRdzqswi2R4yMB2CgcDNBqFFKHT/4h2lzJ2HJt7kcGGUjOeOA49JOT4yCfYEc03A0HtFFFAs9YLGzQqzuJUfvIqFBwvzPIzgiOMe8nBGSBknBqrLSJ7sP3JpDA58SD8srjBWKIjMiHPzzcHGRHtIr3Xe2dT7U5l2yx27xpGmRI8UsjFZGwfSp2ts4ByTz7W/S1wIxNAe8e3PIRJMHAdHkdl2M+cqnMfn/AEw2MMMha2OmpApEanJ5Yk5ZyBjkn7DAHgDAGBVe2uz540+5x9S9qP8A+9X1FBQXOs3IjZlsZdw8BpITnxzhZCSB5wOTggV99LxxMhmWUXEz8STY2tkH/L2eYlU5Hb8g5zliSbyqfVdDEhMsLdi5xxMoHqwDtWZeBKgz4bxngg80FxRS/b9RLGClwVadG2uLZJpwPBBcJGTESCDtbxnyRzVlYavDMSIpEdl+ZQfUP+5fI/kUE6iiigKKKKAooooCiiigK5XECyKyOoZWBDKwyCDwQR7iutFBn3VHQkrAtZ3EqYYOIjIdu4EEcNlJORnEgJJx6wOKpeotWkuFWzvIBbRKkmZS77hIsQEbopX1qCzhsB02nO7g4dOtutrbTUUynfK/+XCpG9z/AOir/Uf70hTxzanbi71KdY7diRb2MSvtMoVmTvkAu4CgucDG0FuFoGD8LZprma8vpNnamMcUbxqUExh3o02wkkA+ASc+nHGK0Ss6/DRjHcTxRvvt3jjmTaVaONwe00UciEq6hVUenABUgDggaLQQtUs+4oIVWkj3PHuZgvc2Mg3Y8rhiCMHz4rONU0i2ntQjXGnQtC5ikuRF2nW6j5DxMkkYVwPVt9QzkeBWj6tq8FrGZbiVIox+pzgZ+g+p+w5rHb2c6r3YtOtpbawmZ5bi4WA77p1wTHHxtUnnyQCfOOQwaZ0u5vNNgNwe6ZYF3tjYW4+cbflJ88YIP0qgvtAuLPuG3SK4jbLMJIFf1eSzxoAxY4+aLOTz285YtnS0YW0gUQtb7I1TsscmMqNpXd+oAj5v1eferXFAhdMdVW8KTfE3OwKybUdCiRJ20XYAMqv5m4hckhWQHHFN+navFO0ixFj222sSjKN3OQpYANgjBxnBqr6z0xZYhiBZXaSOMnJR1jdwjsrrz6VYsRnBAOc1RdDwzWl5JbSwhUmjaaFyI+4VjaNGWRkY5OZRx4HOMAhVDQKj3NsrEMyqSu7aW9sjB/gjzUiqTqnqq10+PfdShM/KnzO/2VPJ/fwPegQ9a063u7ANd3sKgd0iaKAxMVDq4VckHarBQM5DhY35JBp56EuHk060eRi7tbxMWPk5Ucn7/X71m9zLLexc2U1npSvHI1vFCwnugzEszbRhY1C7iByQoAPqXGxW8YVQqgBQAAAMAADAAH7UHSiiigq9d0RLpQGwGU5RtobB4yCp4ZTjlT9ARhlVgnatpMkRU3G94leFvW8k1uDFIJFYM26SAkj1M4kXbldwBzWi18SA4OMA44yMjP3H0oFqz6qMskUYgZGZmDgneUTA2PmIMpR8nDkhfQw3Z4poFZbqUssVut4nwymONpJBDJnbPkhxFFz6N6hXQSesb+A2DWnQOSqkjaSoJH0OPH8UHSudwxCsR5Ckj98cV955oNAidNWcc2yOQuVW2ikjUO6LIZAWmnbaRvl7vBySUODxvyZOt6P8P23WWTs71Te7tJNbu7BUljlfLMm4gPG5ZSD7AEGTq/TDk77V9nraTYSV2ynOXgkAJiLH5lKvG3OU9RJqtW1S5KNa3OxDIjbmZBtW3G0SStIsxUBVJO5lQE4AAPFAxWWvr8MZZ/Q6O0MiKCxMysUKxr8zbiMqPJDCqi6lursssTNC64wFOI4WyCO/IOZpRjmGM7Bkhicg0uadqBuCJlEh709zIgRcyxWxdozcCM4JmcKsaYBKqZCM+pae7fVLaK1doCpSBCSi/MpA3bWU+oOf6uSTz5oLlH/n64+tfdJ/SmmCOeYqAJFiiSYjw9y5a4lLY8nEiYP0anCgKKKKAooooCqzqXUjbWlxOBuMUMkgHPJVCQDj2yPNWdR9QKCKTu47ext+fGzad2ftjNBlHRNoYZRfXUkU8ksnZnmUl2SVt2EOYiFQAxj0si8HJIwK+9HaSdGsUt7ZxuMjywrhA7lhuDdpFX0+JAu7BAUPy4XGElvbw9mKW6tZbsgJGV3qke51iRkUtJIgU+tidpRgnI3jVeiOorC4jEdmViZclrdh25VYnLF0PLNnktk5J8k0Fn09oa2qezSMBvfbtzjO1VGTtjXJCrknkklmLMfjrDqBLC1kuHG4qMIg8vIeEQe/J98cDJ9quqQvxECyXmnQvNFCokluCZQCpaJBsyCQD6n8ZFAnaP022pzxSapJNJNLHcMsfbKQQKojBTY4DbwZUOVyCRgk7TWs9N6Y1tbRwO4k7YKhgpQbcnaoUsxAVcLyxPAqs6UvFee8UXS3BWVDgb/QGTIAy7Jt9hsCjKNnJyaaKDzFDNihj/zWedRagzraT3FrcLKsxEawOjIZO4VCtvCy8hNxZIz6CwyQSCHTXL83EcUtxaSo0czhEZolyMgq2JARgx7WZxzHiT1DDV36H0DbM12V25V0TlzuVzGzbd/qES9tQmcFiZHIG8AdunukyWM14oZiQVhJLqngjduJ8EAhASoI3ZZuQ5AUCz1/1aunW4cJ3Z5GEcEQyS8h+w5wPfH2HkikrpbpYyXUc99JJLf3FvNKC8KmKAIyphFkwyujSKR6dvnH1N51ZZRNq1pLcSugS2mMAjDMxmDoGIAVv9N/p9D+mrrpucLdXMDSmWVW7mW7nCPztUs7L6RtBVAqjK8ZNBbaHZyRQJHNL3nXdmTaVyNxKjlmJIXAySScZ96sAKKKAooooPiaVUUsxCqoJJJwAB5JPsKpdQunLRTpNCbLttvGC5l3jCFCufB2gKM7t5HkDPms3Ejym3Nq8ts0L73VlUmQ8qi5dSOFOW4wWTnzha02xW9mDJG8SRDYZHbfcYHpyZtzEysM7W3MUjO4EGRdoeaTorXRhV0CQwSoxAJkKmJtyRGV8scEJmNfSm1gSxOBolcrW2WNVSNQqKAFVRgAD2Ar2eUKpZuAoJJ+wGTQQdW1dYNq4LyPnaikA4UZZ2J4SNfdzxyBySAVuK+u7vDRbmQ4IMTiC3IOMgXDI00v2dI0U5H3rzR7MXc5eYZVo455Y3H6ny1vCwyRthjBJXwzyb/anYCgQdW0qeFO820tuRVT429yZHZY0XubscswGdn8VWMhRe6BIgeaR1Pd+MR2iDYuJEkCTNGoXKgOQu1cAkgly6vuNqwBVMknxELLCpG9wHAYjkcKDvJPA281Q6HpKuwtSyyiGJI7hlI2hB8lpEo8J6cyMQN2FBz4QPvpiytXTtXCRSsx/KckSxukeFQRSkZ7igbmBw28u3PmuXU+mKkno/NWGEzt3XPchVHVoxFOAZMs6Fgj71Pb9uKserrKMEFFV5ZWXNt475Hh1xzFKnDCceNoB/Ttq7QqziOVmuVSRHvJEUSb7lQvaUoo3dhCAdyrjcgzjD0Fn01q3aVln3gtMd8jqFdZZGysdwgJEbbSiqwJRgFwRkCnCkfqG8hm7zRvvjNhcrOV8AAAx7jxhwWfb78t4xThp7MYoy/DlFLf920Z/vQSKKKKAooooCuF9bCWN42+V0ZDjzhgQcf813ooMk0A/BzxrdkQC2f/ACobcmIsweJLgCPLIXUj1uNvDAEEsK467odrqEMuqyNMoyrRm3MfxAAARVLLI8e3LZJO1h+ojbitT1TSo7hQsi5x8rAlXU/0suCPv9fBpA6o0V7C33reGO3ikWXBZYyXUhgCmNj5YfJGYQcngmgldDa1exzpaXgM8LoWtrwgK0i7A4WRck52k+o4J2+/mr/q7TZmaG5tsd633+kqD3I3XDR8/wBSq2Mj5eCDSF0frAa9e+vALOF8vGjEjdIyqhnkLYZYymNpxsG88j314tlcqRyOD5Hjg/cUCHY6i9wbeR7qO1eOVmkjEbxxyJwCm5pNrsp3A8nbv5RWHDVouvw3TSrCSe0wG7HpdSMh4z+pCQy7vqjfSlHqXT5ZoC7wSQT9vvPPA0XaWSMGRN8bsWYqVA3Bd3JAOCabOk9T+Ks7e4wFMsKOQPAYj1AfbOaDy+0BZLlLnuOjrG0eFEZBVs+CyFkOTnKFc4XOQMUoaPqkSXks1zcMzRpMsCSyruwt3NAwjTgFj2F9Xn14zitHpJ1zT57VmmttgGZWUsjOi9075EnRSGMRkzIJEIKFjkFcmga9Kv1uIY5kDBZFDqGGG2kZGR7cc1LpH0PXD3RJcX1ukbxqgt2jFuA4Iw8TNK4cEsRlSykbADkcs2iazHdKzRZ2q7J6tvJU4JwCSBx4OD9qCp676ea6iSSBilzA/chZdob23KCwxyAPPBKqDxmlaw6rmn9Et1HbTRzKxVrd41aLc67SSSQ5KH0MEJ7bcbcNV5qnU8D2k3xpksAWeNWcyoxIUMGRgFJbn5VJyVOCRS7oMs+r3cVxHBHFZW825blkZJ51TIRAC5JUHyx+nscrQaPpesw3DSrDIHMMnbkA/S+A2Pv5xn6gjyDVhXOOFVyQoBPkgAZ5J5/kk/ya6UBQaKKCgHTCmSVpJZWEjlwFlkiIzngtG6llA4APgD+aXNJ71krWfGxRIS6K7XO0k4kRQcygLgZQMy4VSpxuOhVF1DT45l2yKGwcg5IZW/3KwIZW+4INBR6XreI7ZIxJd+oQzTKjeh1UBnfIB5cgEe2WPhTi/uYxIjIfDKQfrggiqOXpljLu7zbSpVmAZJ/HpxNGy7gv0kVz96nWGhpFO0wd2Zo0QhyrfKAA28r3MkDkFsZycZOaBcW4mtZAWAWTYkchaOQwTrHkJKsyKwhkwcFXHPgZADV2k6kllO1MIT/+CKa6fP0DdtIo/sXJFOVFAqaZoUrFmk3Qh8b2MncupR52vMPTEmc+iLgc7SK+LvpiVUVIPh5FRdsRuY3Mka/7e6jBnQccHk45Ynmm6igVtP6Xb/UaKMMB3FtYyhkHuskzEyFMknC7fpkjObi50OB1RTGF7Y2xmMtEyLx6UdCGVeBwDg4qxooKgdPxlgZHlm2kFVklZkBHIJQYViDyCwOCAfIzVvRRQFFFFAUUUUHmaM0t9T/FCaA28scaHhu4yhSxkj8rjc57QkACkeorVFavdlonluI2VHR9ou1T0ssO4y7YwJEP5hRSONyc+NoaDms16j0e7lu5bqe2W6giYJbWxO/07SWnC7tpkLYUbhxuzxt5utLlvYXg+JlglWQuue6I8l2R02KV9ZUF0AB5Cqffj4kW5DIEvYc/EuwEkgJkgj9HZwB59TM78kMqg5zwHzq+gbGthHEbiMRCDtTBZIUVVCoWjA9LctmXnABGMMMWHSWlTRWskE4SIFn7Swsx7UTorbFY55SRnCnxgLgDwKcWF4IgFvkldySQ1w0YJzDJsR1RmA7Ku27GRv4G08dbiyvykuNQhXdHbBG89sq0eZfGG735gxgD5QM80Hz1N0zemx+EsbjJffG7TFFURPvLfLGW4yEAGMCm3RdPS2gigT5Yo0jH3CqBn9zjP81Wi2kht7tnkWIsGdXMjMIx8NGpZ3YAja6sc88YP2C7aJcqYcahD6UVjE0zyqy7mC5lYByC+BuPzepccDAaDmjik2USR2JhfUUEyFJPisjd2BOpLOvI8Bo/dTxn3FVc9vOYQ/8A1VE4GXEjbWPZAIAJ9IJYPwcjKnJxyDjd9OWshJaFcs259uU3n6yBcB//ADZqfa2yRqEjVUUAAKoCgAAADA+gAH8UrazcB5YZkvkSFIHkdO6VDozKFlypHpQ59iCTg/WqG5tZmDdvVkjYJAxJlkkbIiRG/LLDaG7isBglmdT58gx6/wBBWl9MJbnuylSCqmZu2AABtCDgKfJ9znzTRDEqqFUBVUAAAYAA4AA9gKV+lbuKCIq91DK8jiTcH+buLHtJyc5bcDz53Cma2uFkUOjBlYZBHgig615mlrqPtC4iczCOWOORgG7mw+lthcKQpAZWODycHHilyw02QywCLVu6gJWNWUs0roxmPcZWAbCyeABlQtBpGaM1nF3o7QyxRHUbg9vtJtMbFnWWZlRpJAQCdzlcrjAAyOK90S3t1ktHivmlCbAIoYnZJAEmXeVXO3BukLOfSCAG5I2ho2aM1nt9cW08lwTeyI01vG2wJIOyMx9l42X5XBkOcHJL+wWvb1rO2uLlzcspSS2WVBCxCdtY5kUMB6sxI2eW+Y45yGDQc0ZpEtOmPisObqXEWbbaI1VX7LOgLjc27lnOcjO4ZHFX3T/T/wANNPJvBEvbwAmD6FxudixLMSfbAA9s5NBeswHnivCw+tL/AFolu0SLcrvHdR1AjEh/KPeY4I4XYjAnyQSBkkAp+u6Zp8o3zXtwizzzk4KqHkQmykXleBsYRgDyqA/UkNOM68+oceeRxxu5/jn9q+RdISQHXI4I3Dg/f6Vmeo6TZXJUG4vAtzIrnDIiGSVDECzHxuhcQ7AfUoGFJya7a10/aQB45jdMFE13uTZn1SKXxtIJ9WF24wdx8+aDR3uEU4LKDgnBIBwPJx9K+Y72NhlZEI+oYEe//sf+D9KTX+G1K7KEzq626tIm2NVAZW7ZZuW37Z34Q7eCG/TmtvLSzQyFluSYVltzIrJudI4iWWMIfUdszLkhWB3Ae9A+y6xbrndNGCF343qTtxuyBnJGOeKF1m3PHejB2l8FwCFBwSQeQAeDnxSML61FuRAk7xxW8kasZI0Cp3WZE9TbyV7ICkI2FADc7scrOz06eSVGWZGMklrI7uih95uHYkZ24aRHIKjyQOPWqhpFvOrqHRgysMhlOQR9QR5FdKqOlJw9pCwGBswB6eApK/pVR7ewFW9AUUUUFJrGiGa4gmWTYYiQymNHDRko5A3D0PujX1jwN3vgiLF0VAI5kLSMZlRWYsM4SOOMYUDZnEYO4qTyecYAZaKCm13QEuTAxkeIwSdxDGI85GOMshIXjkDGRwc0gWcWlYtV3XUZJbsiRidrzfCuzOxLLl96PhyQCzYAYADV2qDDpECpsWGIJ/tEaheSp8Yx5VT/AOUfSgTOkul7CeJZbZ7jbHNIE3S5ZHG2IsAc5DxIoAbPok8Amr8dIx+80x/KjhbmMbo4nd4wcR/pLnkYyPOavYbdE+RVXOM7QBnChRnH0UAfsBXagjajZLNFJExIWRGQlTggMCCQfY80vv0JbMxZjI+9QJAxQiTEzz5b08ZkkYkLgYOMYppooF2z6Mtom3KH3dowbi5J7JXHbyeSufV9d3Nfdz0jbyHL729KggyMQSFVNxHuxVFBPvir+igWx0RaDBCsCsXZB3kkQ4P5XPmPJztPGa7f+ErbaFAfhIIw3ccuBBI0sRDE5yHYnJ88A8DFX1FAtDoazBB7bblQIH7jhwB2sHdnJIMStk553H9Rq9sLNIY0ijBCIAoyxY4+7Ekk/cnNSKKCr1Pp+C4cSSqxYLswJJFUryRuVWCsQSSCQcHkYqPB0jZoyukCqyOXQqWGxiQWKc+ndj1AYDDg5FXlFBVz6BA8xnZWMhEQJ7km3ET9yP0btmVbJBx7t9TmNa9I2kRQxxmMoQQUllVjhY0wzBwXUiJMq2Q2wEgnmr2igpT0raYP5KjKhMgsDtGMDIOcDaD+4B817/4XtfVui37iC293cMwTt7iGY5bbxu8n61c0UHCzs0iBWNdoLMxHPzMSzHn6k5rvRRQLXXMpWKLFsLoGblDG8m0CGVgcICRuZRHuPA7vPHFLpuiGlb/o2ZO8dv5KnuL8RP3JNxGAxijL843M6Y3b1zo9FAo6oLeGWL/BFozunDRWsjsLlSmzcETCsRzl8covIxUa01C8nkt1ubBEV0eO53J3NuS/pVskNG21D4I55IxTvRQQ7bS4YyGjijRgCAVRQQCFBAIHjCrx/SPpX0mmxAkiKMFmLMQijLHyTxyT7k+alUUEV9NiJBMUZIBGSi5wSSRnHgkkn65NevYxtw0aEZzgop5yTnx5ySf5P1qTRQfMcYUYAAH0AwPrX1RR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7656" name="AutoShape 8" descr="data:image/jpeg;base64,/9j/4AAQSkZJRgABAQAAAQABAAD/2wCEAAkGBxQSEhUUEhQWFBQXFRcXGBcWFRgXGBoWHRcYGBwaGBkeHSogHBolGxoeITIhJSkrLi4uGB8zODMtNygtLisBCgoKBQUFDgUFDisZExkrKysrKysrKysrKysrKysrKysrKysrKysrKysrKysrKysrKysrKysrKysrKysrKysrK//AABEIALsBDQMBIgACEQEDEQH/xAAcAAACAwEBAQEAAAAAAAAAAAAABgQFBwMBAgj/xAA9EAACAQMDAwIEBQIFAgUFAAABAgMABBEFEiEGEzEiQRQyUWEHI0JxgWKhJDNDUpEVchaCsdHxCCVTwcP/xAAUAQEAAAAAAAAAAAAAAAAAAAAA/8QAFBEBAAAAAAAAAAAAAAAAAAAAAP/aAAwDAQACEQMRAD8A3GiiigKKKKAooooCiiigKKKKAorzNe0BRRRQFFFFAUUUUBRURdThMvZEqd0DOzcN2PPj9uf5FS6AooooCiiigKKKKAooooCiiigKKKKAooooCiiigKKKKBf611R4IAsLFZ5nEUZWJpmUnlpBGqktsQM2MY4Gam9N6r8VbRTY2s6DevgpIPTIhB5BVwVIPuKnvCpIYgFlzg4GRnzg+2cUIioDjCjJJ8AZJySfuTyTQdKKKKAqLqeezJtzu7b42+c7TjH3zUiRsAnzgZ4GT/ApauOs4hGxjVml9XahYMjTbTg9vCnx4IxlTwwU0Fd+Hkspdw7MyfDwHkXW0SZfdk3GTvxjIB+mRzTxVHrWumBxGIpGdopXDrG7xKyrlVdlHG4g4/7fuMx+hupjfQZljMNxHtWaIhhtZkDggMAdpB9/BBGTjJBkooooCiiigK8zXppY6g17KXUFuzJcxoAjGN2XuOp2ldqtu2nGeDjIz5oJGl2s0UhjMMZi7s0om3+r8xmbGwjIf1bSc4wPvir4Ut9J67JeW0hKiO4idoXDoyjuhVYMUzuVTuU7c55IyfNcbLqsxkRXydubcq5RG2HccBiMtsTOBvJK/cHKgGuioOj3rzR7pIuy291KFt3yOyZBwMg7cg45BB96nUBRRRQFFFFAUpdVX+24SNr34NfhppA26FQZA0aqT3FO4KCTt8c8021yltkYgsqsR4yAcftnxQRtDu3mtoJZF2SSQxu6f7WZASv8E4qdRRQFFFFAUUUUBRRRQFV+t2jyxFYpO2x9yCQy4IKkghlBz8ykMOCDVhRQZtJeTxzwpdmTCOrrGXVWZgrKQs2FS5T1htrFJB2h6GzXHWNXM/cmM00NtIz2tzGybXtolWRlmMbRvgSDcCSF/wAyMZ9JNXfXPXFla/4aRPi55BgWqIJC2eAHGCBn6HJP0NZemk3l8RLJEkcKxytBaKGdFZMERyZ9KJuUHsu6KCOF/SQ2roudpLC1eTO5reIksMMfQMFh7Ejk/vV1VZ0zqQubS3nA292GN9v0JUEgfYHirOgKodX6aSUs8ZEUrHcTtyjOF2h3UEHeBxvVlfAA3Y4q+rPuoeu5JJ2stJjFzdDIkkP+TB7ZZvDEfQfTHJ4oK7qfU7nTwz3s+63eJoEjSTMhYnIdGAR+4AMAEEc8yDzVn+FdzLOLm4mL5dokjSXHdECR5jdyFAYvvJyB9Rk44U9L6ZLQjUbtp7m5cPHJ3AyNBI24bod21UVdw+ZSAR6ceQ19AQKLuVoFYQtAhds+h5jLI2Y03uEXDMfS21s7hkEEhoFFFFB4TQDXteE0HtJ3XPUKWbIRI7zPHJFFaRH1yysU2OByFC4b1EH5vfGKqNZ64ubuRoNHiLhWKS3jITFGR5EYx+Y338ePIOa6dEdGW0kBuJjcTXU0csUs0zyrJhsq6qpI2j6HGfoaC5/DvSLiCB5L2QSXVxJ3ZcYwp2IioNvBwqjkf38lgv8ATo512yoHHkZ8g+MqfIOOMj60aXYCCNY1LMq5wWOTySfoAAM4AAAAAA4FSyaBIuulru3B+AvSIyCvw9wA6KGwPynGGUjHpByOas+h70GDskSLJB6GSVgzhdzBfUPmGFK5PPoPJ+Y8+qZ4ndYpgVEYE6SZIUyHfGqAbGDE5IxgkF02gttxB6Gtf8TdzLBFbxukK9uL5RMrTGQnCqC+GTcQMg8HlSADtRRRQFFFFAUUUUBRRXyzgcngUH1RVUepbPds+Kg3f7e8mfGfGas0YHkeKD6ooooCiiigKz78RdavWni0/TgVklj3yzhSxhiL7AR9MkH1cnA455Gg1nf4hWrR3trdRPHnb250l3lRCj71lAQg9xXYouMktKoFAuWnS9tYRafeNFdJOxWWeRfzip2glZA6YDMzBPSFblvoat1s2uruU2wcLIweSN8x+plA/wAYFI9CrgrAw7jHGdqZzF/D0W93hFuuYs/lttW6PsXUD0wq2ST2wZDu9UgPFalZWccSBIlCKPAUY/f+T9aDnpFgtvBHCpJEaKgJxk4GMnHGSeeABzUyiigX+vpZV066aA7ZBC2GzjaP1Nn2IXJz7YpQ6CgtNN3R25lmaSGJ9qyJLuclssuxgpTG0d0qEXZgvnIp/wBfvkgtp5pF3pHDI7Lx6lVSSvPHOMc/Wsj07S5jbwCxTaounVoJYnRZfypJVeXuBmMOAe2jbQNy5O7mgZ9Htry8BEtw0iHcWIG2AAvvAyp/PcA7cK3aAGGMmMF50vTUt02Rg8ksxYlmZz5ZmPk/2AAAAAACjoPX47nw9/C1lP6QO56YnLAkBSfBwp45UHjcaeQaD2iiigKVfxQkddMuNjFC3aQsASVR5o0cjHPCMxpqrjd26yIySKHRgVZSMgqeCCPpQKPSNvBbR28cE7y2zRbIVEXDMsjM8zbIhwcqN5ODxyS2S6Vjus9PzWc0z2LM6W7pN27gxsiB1dt6tI+3YrKM52P+X8xyDTZoXXys6Q3sfw07jKnBMTjC+pXPAUlgA2SpJwGJoHK4YhSVG5gDgZxk44GfbJ96RG6te4iMDwMJJUlQ7HYeJO2dgQMzeggl0yFJwxQ1d9d3bpBGsYJEs8cL4bZhXyBlv0qz7VZhyFY45xUfpizeO4YCW2kVYljmEYxKJhgqTyQkewkCLgKMEe9BD0Lo9zse4JUrGsflTM0aggI0i8IoBx6CznA3SsMgudvAqKERQqqMBVAAA+gA8V1ooCiiigg6zq0NpC01xII40HLHP8AAckn2A5NKNh+LulyuE+IMZJwDJG6L/LYwP3OKXP8A6kZGFnbKM7DcEk+24RttH/Bb/im+HpbS008BoIDbCAOzkAkpt3GTufMTjncD+1BZ9TdWW1jbfEyyAoR+XsIYyMRkLHjgk/XwPJrPY/xL1a4TvWmks0GMqzb2ZgOcrjG4f9oPvWbaTp7r/wDcUtHudLt7lwsMjlsIeS2MYwPTlsYyAGzgmv0FofWtlc2zXMUyiOKMPKp4aIYPDr7fKQPrjjNAm6H+NtuwdL6GS1mQE4ALhmH6QMAqx+jcfeuc/Tuo66e5dyNY2J5jtlH5rr7NJ7ZP9WceyjyUb8UEku4l1Z1EKSTLDbR7QHaALI/ekPkkkDA9g30xn9FaTMXgiduGaNGP7lQT/egz9PwQ0wRlcTlsY7hl9QP1wBtz/FV34WPPY6leaS8jywxoJYSw+UejGPoCrjgcZU4xzT/1f1TBp0DTTt9diA+uRvZVH/78Ac0r/hPo0zG41O8BW4vGBVD+iAfKMfcY8+yr9TQaLRRRQFFFFAGst67mMOqJLLJNHGsEUsbRiIRlonlDLMz4O0d0HAI4kJ8gVqVQtV0uK4QpMoZf7g/VT5B+4oM317pW0mgimSGSOa6ue4kqn4eSF3DONx25PqBwGAyW8rnNStF6uvNPdLbWkBVsLHeRnehbHyzYA2nyd2B48HBajUOnrmzuI7oF7uKIswUqHZAygNtBVnj+RRmEHOcbEGTVFruqWZiu7ieIeu4XMMpSUSxgbd0LBgFnw3gsWQJjaAQKDZwa9pQ6ehC6NbLd95ALaHeEMyyjAXAHa/MB8Age2QeM1WxtphHEmo4yf9XVsZBI+tA46/pa3dvNbuSFljZCR5GRjI+4PP8AFIWj3VxZTp8dLKNkLhxmSaOUrk70Z3JUtkZ4OO2v+XuIaay6b47upAA5wJNWwf7/APpTo1tHNEqsu+MqpAcHPjg+r1Bh9fIP3oFA6PDNZPLdq10heWVE3N3F3blZSUndGYAlcoQoGeBzVf0LPPazQQZD2M+9IR3jI8EiRmURuDEhUlFfjnkDx+rl1josOnqk63JjCzJIkTs5d5FLbQgQgyE724YZO71NUfpy9k/6g13fRPBu3GO3TB2OY443lkXh5WZEUDtiQKMg4INBrFFR7S9jlXdE6upzypBHHBH759qXNVubJJtsouTLuz+XHeuAW54aMFQP2NA10UoGWxxgpeY+nZ1HH/G2gy2J5KXhP3h1H9/9v15oGe/skmjaOQbkYYIyR9wQRyCCM5H0pT6m6ciZo1NpDNGyMkk8rASrhQEJnZu4PHzDe3Hgea6PFYzFEK3md67cpqKDdnAyxAAH1ycfWvnrfVrWCJLR0M80hTs2qHdI7I4ZSS2dqgrks3sD5oKbpzSp3S4066eGW3aItGyTd8xHukdtiY03AenAx+g/XA9lnudOd9qb2l9sPIzncWzCzSqr4VnftYEhP+/mSr7oPTGCveTSxyzXKofyQohjjUuVjiI+YZckt+o80z3NusilHUOp4KsAQR9waCt07XYXihcypmRhFwR/n4JaPAJAYFWyMnGDyat6QequmIItkzSABZoindJLCYntxlJcMSQWAHdWQKPG0DIm6d1YyMUuUb0sUyIysmRn/TGVlGBnMLMeeUXmgcaK4Wd2kqh42DqfBU5H3H7g8Ee1d6Cq6m0CG+t3t5wSjjyPmVh4ZT7MDX5/670++0iL/piXHftbolo0C/mDDqduOSuWxwpw3PjJr9Kmsn021e+6llnkjdYbSLbCXRlDMPRkbgMjcznI44FBefhv1JprWsNtazKpjTaYpcRyFvLEqfJLEk4JHNZx+J3Sto2piG3Mdmot2nupDntKN3p9A/UTj0jzvX3p7/FfStLWHu3duGuHysIh9E8sp4AG3luT+rOP3wDll5+HE8L6fBNOyS6gXEqYJEfb2FQ2Gw5G7+CKCVY/9X1JbS4ls/jLW3OEi9EKOQMZIyCwGBzjHBHua0ttc1649MOnQWnH+ZcTiQD9gvP9j4qBadHa1ZDNrqSXAUACG4RghVRwq8tt+nBX96Y+iOu1vXe2niNtfRZ7kDHOQD8yN7jwf5GMjmgqtB/DIm5+L1S4N9cDG1SuIkI54XPqAPIGFH2JrRgK9ooCiiigKKKKAoopS/EnX57W3VLNDJdXD9mFQMkMVZi+P6VBPPA4zxQQuuPxMttPYwqrXNyFyYo/CcZHcb9P7DJ5HAyKUrnpqe8lFzetFJdvs220Sq620JBIlkjyDM2SFwSQO7nkDiR0/wBFJa2k0s1rLd3Jfhw80MsquqSMW3MNgXJ+b9SfUgCa6QXRjWygkIYLnuSy4kRDhZCvcIEZ28zt6nUbFzuLIDl0NqJms49zb3j3Qu/+8xnYJB9pFAkH2cUwVB0bTVt4hGpLHJZmPlnPk48AewA4AAA4FVXW3VkenQh2VpZZG7cMKDLSSkcKMAkDOMnB8jgkgUF5eXkcKGSV1jRRlmdgqgfcngUgXHXNzet29It8q3Au7nMUP1PaRgGkIAPgccZGKqbjpvUb0C5vu1ckN6bNTuigbJBLRb0WZxxkNKMZb5uBT+3SVrvhkWPttAzPEImMaqzY3ehTtO4DByPBP1oFnpLpZ1unk1CNrq57YPxMpDxKcLuSFMBUGScYXPpPIzimq50mKG0kjit0lUCWRYSFAZ2ZpNo4wMueOOOKuAKharqaW6BpNxBYIqojO7MfZUUEk4BPA8An2oM++EeF1k+LgtZWhLmOVmjl9LMCxZ3fMfgYkEgGONuaa+h+ozexS79nchlMTmNg0bYCsHQhmGCrDjJwQRVVr/Uix3vpaB1jt5Q22RDLGx9TF1Mg2ICseSy4G4ksuMGb0HZzfn3Nx81wYiAV2cJHt3dvGY1PsrEtgAkgnaoNlQ9V1SG2jMtxIkUa+Wdgo/YfU/YcmqfrDqj4MJHFE1xdzbhBAg5Yjyzn9MYzy3/yFGDpG5kuEuL547+USLviBBjtgRnasLOqkc/OctgD0seaCfJ1Veaie3paCCJg2Ly5XbuAwCbeE8uBkeojAzzzUzpHpk2kzCSASsyK73bsJXeYbc5dm3fMThQigBAcktwxLoEAmjmWMI8YKpsJVQrbtw2A7cHdk8clUP6RVpig42VokSLHGu1EUKqj2UDAHP0Fd6KKDhdWkcoxIiuOeHUMOQVPn+kkfsTUDqOKRoQsUay5dA6sFP5eeSodgu4ceTxyeSADbZqsvNVCTLFsY5Qvke+N3pQfqbjkDwCD70CTfv8AAf4i3uJLkiVllVY2kLbcbklMakekEDe+HXj1MAUOh2lysqJIhyrqrqfqrAEf2NJOpam9xiHTWlilaSRnfaoT5gHJ3o2Vzn1JgBgQCSNtOOk2IghihX5Y40jHGOFUL49vFBLqj6rvbuKNBZQLPLI+z1vtSMbWbuP9VGMYBB5A96vKrtX1QQgAKZJXyIol+Z2A55PCqPdjwM/sCC/050T25vjL2U3d6R87cRxf0wR+FGOM+fPjJzy/FPp6e5t45rMkXdrKJosYy2BhlGeMng4PB2496a9K73aU3GzunJYR52rkkhQScttGBu4zjOBnFS6DMdC/GWxaEfGM1vcLxJH2pGG8HB24B4+x5FU/TkzazriahBE0VpaoU7pGGlba6gHnz6/HOFHPJFahqPTFncP3JrWCVx+p4lZv5JHNWNtbJGoSNVRV8KoCgfsBxQdaKKKAooooCiiigKT/AMTrCR7USwOY5YH3gr8zIymOSNBkZd1bCrxltoBBwQ4Up/iUo+FDsXESTRtL2xl+0SY2Kf1LvDAjkbcjkCgz/T76ATi1ubmK3d1QuQhEORwsUTsuyUIS5Uv+Wm4ALI2WGvaXpsUKkxDlyGZydzyHGAzueWOOB9BwOKz2106O9xBfbpYIHNxHLNGI17RUoY+5G3a2jcpDBsnY2VG3NVWn2t3Y96TSi5t0k2m2u5vRwxAERYKAX8gqxyCnJzig2WkD8Qbq3gvrCW9iMkJ7kSNkbI53aLa75YAAKHO72waZOk+okvoO4qmN1YxyxP8APFKvzIw/uPqCKOsLUy2rxrbJdM20CKQqEJyPU5J4C+cjngYoIfRyIjXSRxNEgmyMvKwYbQoYblCBSFBARm4Izg0z1l8NnfaVIi2rJJZy7e3aXU/5yyYy0cLAEYVRnaC3g4BzksnTHW0N07RMTFPu4ikQxsOM7cknLcN/tJAyBgZoGp/FZil1dzJ8LKYrsNKzEiFZe5H6dpRZMIiK4Zu4+VHpVe6wyWr8QpytmT6dhlhSXfnb23lVDuABLLlhlR5GR71X6WE09TPcXsbQrCDM4wN8zOAkhA3EDYVUKG2gABVCgABP0Tpkq3duiJJMqdoJZQVOVLMwBkdSeCQqr+lF80zAV4jAjI5B8V9UGZdYCCDUzNcwCZprVEtWkKiMTRtKXjDH5WbcmPrlh705dNaUkQaVQyvOe5IpLhQ5Z3baj8pl3ZsHnnHgADh1tatNbGJbRbsMw3RuyqNg9TEMSMOQNq4/UwJIAJpRjs9Q0uftW0sc9s+4wWs7SbljRdzqswi2R4yMB2CgcDNBqFFKHT/4h2lzJ2HJt7kcGGUjOeOA49JOT4yCfYEc03A0HtFFFAs9YLGzQqzuJUfvIqFBwvzPIzgiOMe8nBGSBknBqrLSJ7sP3JpDA58SD8srjBWKIjMiHPzzcHGRHtIr3Xe2dT7U5l2yx27xpGmRI8UsjFZGwfSp2ts4ByTz7W/S1wIxNAe8e3PIRJMHAdHkdl2M+cqnMfn/AEw2MMMha2OmpApEanJ5Yk5ZyBjkn7DAHgDAGBVe2uz540+5x9S9qP8A+9X1FBQXOs3IjZlsZdw8BpITnxzhZCSB5wOTggV99LxxMhmWUXEz8STY2tkH/L2eYlU5Hb8g5zliSbyqfVdDEhMsLdi5xxMoHqwDtWZeBKgz4bxngg80FxRS/b9RLGClwVadG2uLZJpwPBBcJGTESCDtbxnyRzVlYavDMSIpEdl+ZQfUP+5fI/kUE6iiigKKKKAooooCiiigK5XECyKyOoZWBDKwyCDwQR7iutFBn3VHQkrAtZ3EqYYOIjIdu4EEcNlJORnEgJJx6wOKpeotWkuFWzvIBbRKkmZS77hIsQEbopX1qCzhsB02nO7g4dOtutrbTUUynfK/+XCpG9z/AOir/Uf70hTxzanbi71KdY7diRb2MSvtMoVmTvkAu4CgucDG0FuFoGD8LZprma8vpNnamMcUbxqUExh3o02wkkA+ASc+nHGK0Ss6/DRjHcTxRvvt3jjmTaVaONwe00UciEq6hVUenABUgDggaLQQtUs+4oIVWkj3PHuZgvc2Mg3Y8rhiCMHz4rONU0i2ntQjXGnQtC5ikuRF2nW6j5DxMkkYVwPVt9QzkeBWj6tq8FrGZbiVIox+pzgZ+g+p+w5rHb2c6r3YtOtpbawmZ5bi4WA77p1wTHHxtUnnyQCfOOQwaZ0u5vNNgNwe6ZYF3tjYW4+cbflJ88YIP0qgvtAuLPuG3SK4jbLMJIFf1eSzxoAxY4+aLOTz285YtnS0YW0gUQtb7I1TsscmMqNpXd+oAj5v1eferXFAhdMdVW8KTfE3OwKybUdCiRJ20XYAMqv5m4hckhWQHHFN+navFO0ixFj222sSjKN3OQpYANgjBxnBqr6z0xZYhiBZXaSOMnJR1jdwjsrrz6VYsRnBAOc1RdDwzWl5JbSwhUmjaaFyI+4VjaNGWRkY5OZRx4HOMAhVDQKj3NsrEMyqSu7aW9sjB/gjzUiqTqnqq10+PfdShM/KnzO/2VPJ/fwPegQ9a063u7ANd3sKgd0iaKAxMVDq4VckHarBQM5DhY35JBp56EuHk060eRi7tbxMWPk5Ucn7/X71m9zLLexc2U1npSvHI1vFCwnugzEszbRhY1C7iByQoAPqXGxW8YVQqgBQAAAMAADAAH7UHSiiigq9d0RLpQGwGU5RtobB4yCp4ZTjlT9ARhlVgnatpMkRU3G94leFvW8k1uDFIJFYM26SAkj1M4kXbldwBzWi18SA4OMA44yMjP3H0oFqz6qMskUYgZGZmDgneUTA2PmIMpR8nDkhfQw3Z4poFZbqUssVut4nwymONpJBDJnbPkhxFFz6N6hXQSesb+A2DWnQOSqkjaSoJH0OPH8UHSudwxCsR5Ckj98cV955oNAidNWcc2yOQuVW2ikjUO6LIZAWmnbaRvl7vBySUODxvyZOt6P8P23WWTs71Te7tJNbu7BUljlfLMm4gPG5ZSD7AEGTq/TDk77V9nraTYSV2ynOXgkAJiLH5lKvG3OU9RJqtW1S5KNa3OxDIjbmZBtW3G0SStIsxUBVJO5lQE4AAPFAxWWvr8MZZ/Q6O0MiKCxMysUKxr8zbiMqPJDCqi6lursssTNC64wFOI4WyCO/IOZpRjmGM7Bkhicg0uadqBuCJlEh709zIgRcyxWxdozcCM4JmcKsaYBKqZCM+pae7fVLaK1doCpSBCSi/MpA3bWU+oOf6uSTz5oLlH/n64+tfdJ/SmmCOeYqAJFiiSYjw9y5a4lLY8nEiYP0anCgKKKKAooooCqzqXUjbWlxOBuMUMkgHPJVCQDj2yPNWdR9QKCKTu47ext+fGzad2ftjNBlHRNoYZRfXUkU8ksnZnmUl2SVt2EOYiFQAxj0si8HJIwK+9HaSdGsUt7ZxuMjywrhA7lhuDdpFX0+JAu7BAUPy4XGElvbw9mKW6tZbsgJGV3qke51iRkUtJIgU+tidpRgnI3jVeiOorC4jEdmViZclrdh25VYnLF0PLNnktk5J8k0Fn09oa2qezSMBvfbtzjO1VGTtjXJCrknkklmLMfjrDqBLC1kuHG4qMIg8vIeEQe/J98cDJ9quqQvxECyXmnQvNFCokluCZQCpaJBsyCQD6n8ZFAnaP022pzxSapJNJNLHcMsfbKQQKojBTY4DbwZUOVyCRgk7TWs9N6Y1tbRwO4k7YKhgpQbcnaoUsxAVcLyxPAqs6UvFee8UXS3BWVDgb/QGTIAy7Jt9hsCjKNnJyaaKDzFDNihj/zWedRagzraT3FrcLKsxEawOjIZO4VCtvCy8hNxZIz6CwyQSCHTXL83EcUtxaSo0czhEZolyMgq2JARgx7WZxzHiT1DDV36H0DbM12V25V0TlzuVzGzbd/qES9tQmcFiZHIG8AdunukyWM14oZiQVhJLqngjduJ8EAhASoI3ZZuQ5AUCz1/1aunW4cJ3Z5GEcEQyS8h+w5wPfH2HkikrpbpYyXUc99JJLf3FvNKC8KmKAIyphFkwyujSKR6dvnH1N51ZZRNq1pLcSugS2mMAjDMxmDoGIAVv9N/p9D+mrrpucLdXMDSmWVW7mW7nCPztUs7L6RtBVAqjK8ZNBbaHZyRQJHNL3nXdmTaVyNxKjlmJIXAySScZ96sAKKKAooooPiaVUUsxCqoJJJwAB5JPsKpdQunLRTpNCbLttvGC5l3jCFCufB2gKM7t5HkDPms3Ejym3Nq8ts0L73VlUmQ8qi5dSOFOW4wWTnzha02xW9mDJG8SRDYZHbfcYHpyZtzEysM7W3MUjO4EGRdoeaTorXRhV0CQwSoxAJkKmJtyRGV8scEJmNfSm1gSxOBolcrW2WNVSNQqKAFVRgAD2Ar2eUKpZuAoJJ+wGTQQdW1dYNq4LyPnaikA4UZZ2J4SNfdzxyBySAVuK+u7vDRbmQ4IMTiC3IOMgXDI00v2dI0U5H3rzR7MXc5eYZVo455Y3H6ny1vCwyRthjBJXwzyb/anYCgQdW0qeFO820tuRVT429yZHZY0XubscswGdn8VWMhRe6BIgeaR1Pd+MR2iDYuJEkCTNGoXKgOQu1cAkgly6vuNqwBVMknxELLCpG9wHAYjkcKDvJPA281Q6HpKuwtSyyiGJI7hlI2hB8lpEo8J6cyMQN2FBz4QPvpiytXTtXCRSsx/KckSxukeFQRSkZ7igbmBw28u3PmuXU+mKkno/NWGEzt3XPchVHVoxFOAZMs6Fgj71Pb9uKserrKMEFFV5ZWXNt475Hh1xzFKnDCceNoB/Ttq7QqziOVmuVSRHvJEUSb7lQvaUoo3dhCAdyrjcgzjD0Fn01q3aVln3gtMd8jqFdZZGysdwgJEbbSiqwJRgFwRkCnCkfqG8hm7zRvvjNhcrOV8AAAx7jxhwWfb78t4xThp7MYoy/DlFLf920Z/vQSKKKKAooooCuF9bCWN42+V0ZDjzhgQcf813ooMk0A/BzxrdkQC2f/ACobcmIsweJLgCPLIXUj1uNvDAEEsK467odrqEMuqyNMoyrRm3MfxAAARVLLI8e3LZJO1h+ojbitT1TSo7hQsi5x8rAlXU/0suCPv9fBpA6o0V7C33reGO3ikWXBZYyXUhgCmNj5YfJGYQcngmgldDa1exzpaXgM8LoWtrwgK0i7A4WRck52k+o4J2+/mr/q7TZmaG5tsd633+kqD3I3XDR8/wBSq2Mj5eCDSF0frAa9e+vALOF8vGjEjdIyqhnkLYZYymNpxsG88j314tlcqRyOD5Hjg/cUCHY6i9wbeR7qO1eOVmkjEbxxyJwCm5pNrsp3A8nbv5RWHDVouvw3TSrCSe0wG7HpdSMh4z+pCQy7vqjfSlHqXT5ZoC7wSQT9vvPPA0XaWSMGRN8bsWYqVA3Bd3JAOCabOk9T+Ks7e4wFMsKOQPAYj1AfbOaDy+0BZLlLnuOjrG0eFEZBVs+CyFkOTnKFc4XOQMUoaPqkSXks1zcMzRpMsCSyruwt3NAwjTgFj2F9Xn14zitHpJ1zT57VmmttgGZWUsjOi9075EnRSGMRkzIJEIKFjkFcmga9Kv1uIY5kDBZFDqGGG2kZGR7cc1LpH0PXD3RJcX1ukbxqgt2jFuA4Iw8TNK4cEsRlSykbADkcs2iazHdKzRZ2q7J6tvJU4JwCSBx4OD9qCp676ea6iSSBilzA/chZdob23KCwxyAPPBKqDxmlaw6rmn9Et1HbTRzKxVrd41aLc67SSSQ5KH0MEJ7bcbcNV5qnU8D2k3xpksAWeNWcyoxIUMGRgFJbn5VJyVOCRS7oMs+r3cVxHBHFZW825blkZJ51TIRAC5JUHyx+nscrQaPpesw3DSrDIHMMnbkA/S+A2Pv5xn6gjyDVhXOOFVyQoBPkgAZ5J5/kk/ya6UBQaKKCgHTCmSVpJZWEjlwFlkiIzngtG6llA4APgD+aXNJ71krWfGxRIS6K7XO0k4kRQcygLgZQMy4VSpxuOhVF1DT45l2yKGwcg5IZW/3KwIZW+4INBR6XreI7ZIxJd+oQzTKjeh1UBnfIB5cgEe2WPhTi/uYxIjIfDKQfrggiqOXpljLu7zbSpVmAZJ/HpxNGy7gv0kVz96nWGhpFO0wd2Zo0QhyrfKAA28r3MkDkFsZycZOaBcW4mtZAWAWTYkchaOQwTrHkJKsyKwhkwcFXHPgZADV2k6kllO1MIT/+CKa6fP0DdtIo/sXJFOVFAqaZoUrFmk3Qh8b2MncupR52vMPTEmc+iLgc7SK+LvpiVUVIPh5FRdsRuY3Mka/7e6jBnQccHk45Ynmm6igVtP6Xb/UaKMMB3FtYyhkHuskzEyFMknC7fpkjObi50OB1RTGF7Y2xmMtEyLx6UdCGVeBwDg4qxooKgdPxlgZHlm2kFVklZkBHIJQYViDyCwOCAfIzVvRRQFFFFAUUUUHmaM0t9T/FCaA28scaHhu4yhSxkj8rjc57QkACkeorVFavdlonluI2VHR9ou1T0ssO4y7YwJEP5hRSONyc+NoaDms16j0e7lu5bqe2W6giYJbWxO/07SWnC7tpkLYUbhxuzxt5utLlvYXg+JlglWQuue6I8l2R02KV9ZUF0AB5Cqffj4kW5DIEvYc/EuwEkgJkgj9HZwB59TM78kMqg5zwHzq+gbGthHEbiMRCDtTBZIUVVCoWjA9LctmXnABGMMMWHSWlTRWskE4SIFn7Swsx7UTorbFY55SRnCnxgLgDwKcWF4IgFvkldySQ1w0YJzDJsR1RmA7Ku27GRv4G08dbiyvykuNQhXdHbBG89sq0eZfGG735gxgD5QM80Hz1N0zemx+EsbjJffG7TFFURPvLfLGW4yEAGMCm3RdPS2gigT5Yo0jH3CqBn9zjP81Wi2kht7tnkWIsGdXMjMIx8NGpZ3YAja6sc88YP2C7aJcqYcahD6UVjE0zyqy7mC5lYByC+BuPzepccDAaDmjik2USR2JhfUUEyFJPisjd2BOpLOvI8Bo/dTxn3FVc9vOYQ/8A1VE4GXEjbWPZAIAJ9IJYPwcjKnJxyDjd9OWshJaFcs259uU3n6yBcB//ADZqfa2yRqEjVUUAAKoCgAAADA+gAH8UrazcB5YZkvkSFIHkdO6VDozKFlypHpQ59iCTg/WqG5tZmDdvVkjYJAxJlkkbIiRG/LLDaG7isBglmdT58gx6/wBBWl9MJbnuylSCqmZu2AABtCDgKfJ9znzTRDEqqFUBVUAAAYAA4AA9gKV+lbuKCIq91DK8jiTcH+buLHtJyc5bcDz53Cma2uFkUOjBlYZBHgig615mlrqPtC4iczCOWOORgG7mw+lthcKQpAZWODycHHilyw02QywCLVu6gJWNWUs0roxmPcZWAbCyeABlQtBpGaM1nF3o7QyxRHUbg9vtJtMbFnWWZlRpJAQCdzlcrjAAyOK90S3t1ktHivmlCbAIoYnZJAEmXeVXO3BukLOfSCAG5I2ho2aM1nt9cW08lwTeyI01vG2wJIOyMx9l42X5XBkOcHJL+wWvb1rO2uLlzcspSS2WVBCxCdtY5kUMB6sxI2eW+Y45yGDQc0ZpEtOmPisObqXEWbbaI1VX7LOgLjc27lnOcjO4ZHFX3T/T/wANNPJvBEvbwAmD6FxudixLMSfbAA9s5NBeswHnivCw+tL/AFolu0SLcrvHdR1AjEh/KPeY4I4XYjAnyQSBkkAp+u6Zp8o3zXtwizzzk4KqHkQmykXleBsYRgDyqA/UkNOM68+oceeRxxu5/jn9q+RdISQHXI4I3Dg/f6Vmeo6TZXJUG4vAtzIrnDIiGSVDECzHxuhcQ7AfUoGFJya7a10/aQB45jdMFE13uTZn1SKXxtIJ9WF24wdx8+aDR3uEU4LKDgnBIBwPJx9K+Y72NhlZEI+oYEe//sf+D9KTX+G1K7KEzq626tIm2NVAZW7ZZuW37Z34Q7eCG/TmtvLSzQyFluSYVltzIrJudI4iWWMIfUdszLkhWB3Ae9A+y6xbrndNGCF343qTtxuyBnJGOeKF1m3PHejB2l8FwCFBwSQeQAeDnxSML61FuRAk7xxW8kasZI0Cp3WZE9TbyV7ICkI2FADc7scrOz06eSVGWZGMklrI7uih95uHYkZ24aRHIKjyQOPWqhpFvOrqHRgysMhlOQR9QR5FdKqOlJw9pCwGBswB6eApK/pVR7ewFW9AUUUUFJrGiGa4gmWTYYiQymNHDRko5A3D0PujX1jwN3vgiLF0VAI5kLSMZlRWYsM4SOOMYUDZnEYO4qTyecYAZaKCm13QEuTAxkeIwSdxDGI85GOMshIXjkDGRwc0gWcWlYtV3XUZJbsiRidrzfCuzOxLLl96PhyQCzYAYADV2qDDpECpsWGIJ/tEaheSp8Yx5VT/AOUfSgTOkul7CeJZbZ7jbHNIE3S5ZHG2IsAc5DxIoAbPok8Amr8dIx+80x/KjhbmMbo4nd4wcR/pLnkYyPOavYbdE+RVXOM7QBnChRnH0UAfsBXagjajZLNFJExIWRGQlTggMCCQfY80vv0JbMxZjI+9QJAxQiTEzz5b08ZkkYkLgYOMYppooF2z6Mtom3KH3dowbi5J7JXHbyeSufV9d3Nfdz0jbyHL729KggyMQSFVNxHuxVFBPvir+igWx0RaDBCsCsXZB3kkQ4P5XPmPJztPGa7f+ErbaFAfhIIw3ccuBBI0sRDE5yHYnJ88A8DFX1FAtDoazBB7bblQIH7jhwB2sHdnJIMStk553H9Rq9sLNIY0ijBCIAoyxY4+7Ekk/cnNSKKCr1Pp+C4cSSqxYLswJJFUryRuVWCsQSSCQcHkYqPB0jZoyukCqyOXQqWGxiQWKc+ndj1AYDDg5FXlFBVz6BA8xnZWMhEQJ7km3ET9yP0btmVbJBx7t9TmNa9I2kRQxxmMoQQUllVjhY0wzBwXUiJMq2Q2wEgnmr2igpT0raYP5KjKhMgsDtGMDIOcDaD+4B817/4XtfVui37iC293cMwTt7iGY5bbxu8n61c0UHCzs0iBWNdoLMxHPzMSzHn6k5rvRRQLXXMpWKLFsLoGblDG8m0CGVgcICRuZRHuPA7vPHFLpuiGlb/o2ZO8dv5KnuL8RP3JNxGAxijL843M6Y3b1zo9FAo6oLeGWL/BFozunDRWsjsLlSmzcETCsRzl8covIxUa01C8nkt1ubBEV0eO53J3NuS/pVskNG21D4I55IxTvRQQ7bS4YyGjijRgCAVRQQCFBAIHjCrx/SPpX0mmxAkiKMFmLMQijLHyTxyT7k+alUUEV9NiJBMUZIBGSi5wSSRnHgkkn65NevYxtw0aEZzgop5yTnx5ySf5P1qTRQfMcYUYAAH0AwPrX1RR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357298"/>
            <a:ext cx="419595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RNA’ların Üç Boyutlu Yapıları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2" name="Picture 2" descr="https://encrypted-tbn0.gstatic.com/images?q=tbn:ANd9GcTtG6whL-1wu1U8rcN6ni3uCXPWMCx2TlpZvh4X-6z8g5NP2HsGm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307373"/>
            <a:ext cx="6858048" cy="51369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 ile RNA Arasındaki Farklar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857224" y="1500175"/>
          <a:ext cx="7500990" cy="4879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0495"/>
                <a:gridCol w="3750495"/>
              </a:tblGrid>
              <a:tr h="833705">
                <a:tc>
                  <a:txBody>
                    <a:bodyPr/>
                    <a:lstStyle/>
                    <a:p>
                      <a:pPr algn="ctr"/>
                      <a:r>
                        <a:rPr lang="tr-TR" sz="4800" dirty="0" smtClean="0"/>
                        <a:t>DNA</a:t>
                      </a:r>
                      <a:endParaRPr lang="tr-TR" sz="4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4800" dirty="0" smtClean="0"/>
                        <a:t>RNA</a:t>
                      </a:r>
                      <a:endParaRPr lang="tr-TR" sz="4800" dirty="0"/>
                    </a:p>
                  </a:txBody>
                  <a:tcPr anchor="ctr" anchorCtr="1"/>
                </a:tc>
              </a:tr>
              <a:tr h="845284"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274638" algn="l"/>
                          <a:tab pos="533400" algn="l"/>
                        </a:tabLst>
                      </a:pPr>
                      <a:r>
                        <a:rPr lang="tr-TR" sz="3200" dirty="0" smtClean="0"/>
                        <a:t>Çift </a:t>
                      </a:r>
                      <a:r>
                        <a:rPr lang="tr-TR" sz="3200" dirty="0" err="1" smtClean="0"/>
                        <a:t>iplikçikli</a:t>
                      </a:r>
                      <a:endParaRPr lang="tr-TR" sz="3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/>
                        <a:t>Tek</a:t>
                      </a:r>
                      <a:r>
                        <a:rPr lang="tr-TR" sz="3200" baseline="0" dirty="0" smtClean="0"/>
                        <a:t> </a:t>
                      </a:r>
                      <a:r>
                        <a:rPr lang="tr-TR" sz="3200" baseline="0" dirty="0" err="1" smtClean="0"/>
                        <a:t>iplikçikli</a:t>
                      </a:r>
                      <a:endParaRPr lang="tr-TR" sz="3200" dirty="0"/>
                    </a:p>
                  </a:txBody>
                  <a:tcPr anchor="ctr" anchorCtr="1"/>
                </a:tc>
              </a:tr>
              <a:tr h="845284"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/>
                        <a:t>Kalıtsal bilgiyi depolar</a:t>
                      </a:r>
                      <a:endParaRPr lang="tr-TR" sz="3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/>
                        <a:t>Kalıtsal bilgiyi transfer eder</a:t>
                      </a:r>
                      <a:endParaRPr lang="tr-TR" sz="3200" dirty="0"/>
                    </a:p>
                  </a:txBody>
                  <a:tcPr anchor="ctr" anchorCtr="1"/>
                </a:tc>
              </a:tr>
              <a:tr h="845284"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/>
                        <a:t>2-</a:t>
                      </a:r>
                      <a:r>
                        <a:rPr lang="tr-TR" sz="3200" dirty="0" err="1" smtClean="0"/>
                        <a:t>deoksi</a:t>
                      </a:r>
                      <a:r>
                        <a:rPr lang="tr-TR" sz="3200" baseline="0" dirty="0" err="1" smtClean="0"/>
                        <a:t>riboz</a:t>
                      </a:r>
                      <a:r>
                        <a:rPr lang="tr-TR" sz="3200" baseline="0" dirty="0" smtClean="0"/>
                        <a:t> şekerini içerir</a:t>
                      </a:r>
                      <a:endParaRPr lang="tr-TR" sz="3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baseline="0" dirty="0" err="1" smtClean="0"/>
                        <a:t>Riboz</a:t>
                      </a:r>
                      <a:r>
                        <a:rPr lang="tr-TR" sz="3200" baseline="0" dirty="0" smtClean="0"/>
                        <a:t> şekerini içerir</a:t>
                      </a:r>
                      <a:endParaRPr lang="tr-TR" sz="3200" dirty="0"/>
                    </a:p>
                  </a:txBody>
                  <a:tcPr anchor="ctr" anchorCtr="1"/>
                </a:tc>
              </a:tr>
              <a:tr h="845284"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/>
                        <a:t>A, T, G</a:t>
                      </a:r>
                      <a:r>
                        <a:rPr lang="tr-TR" sz="3200" baseline="0" dirty="0" smtClean="0"/>
                        <a:t> ve C bazlarını içerir</a:t>
                      </a:r>
                      <a:endParaRPr lang="tr-TR" sz="3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/>
                        <a:t>A, T, G</a:t>
                      </a:r>
                      <a:r>
                        <a:rPr lang="tr-TR" sz="3200" baseline="0" dirty="0" smtClean="0"/>
                        <a:t> ve U bazlarını içerir</a:t>
                      </a:r>
                      <a:endParaRPr lang="tr-TR" sz="3200" dirty="0"/>
                    </a:p>
                  </a:txBody>
                  <a:tcPr anchor="ctr" anchorCtr="1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39784"/>
          </a:xfrm>
        </p:spPr>
        <p:txBody>
          <a:bodyPr/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SANTRAL DOGMA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00171"/>
            <a:ext cx="625792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96908"/>
          </a:xfrm>
        </p:spPr>
        <p:txBody>
          <a:bodyPr>
            <a:normAutofit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 Dizi Analizi (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Sanger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Yöntemi)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1071546"/>
            <a:ext cx="4857784" cy="5500726"/>
          </a:xfrm>
        </p:spPr>
        <p:txBody>
          <a:bodyPr>
            <a:noAutofit/>
          </a:bodyPr>
          <a:lstStyle/>
          <a:p>
            <a:pPr marL="182563" indent="-182563"/>
            <a:r>
              <a:rPr lang="tr-TR" sz="1200" dirty="0" err="1" smtClean="0"/>
              <a:t>Sanger</a:t>
            </a:r>
            <a:r>
              <a:rPr lang="tr-TR" sz="1200" dirty="0" smtClean="0"/>
              <a:t> yönteminin ana ilkesi zincir </a:t>
            </a:r>
            <a:r>
              <a:rPr lang="tr-TR" sz="1200" dirty="0" err="1" smtClean="0"/>
              <a:t>sonladırıcı</a:t>
            </a:r>
            <a:r>
              <a:rPr lang="tr-TR" sz="1200" dirty="0" smtClean="0"/>
              <a:t> olarak </a:t>
            </a:r>
            <a:r>
              <a:rPr lang="tr-TR" sz="1200" dirty="0" err="1" smtClean="0"/>
              <a:t>ddNTP'lerin</a:t>
            </a:r>
            <a:r>
              <a:rPr lang="tr-TR" sz="1200" dirty="0" smtClean="0"/>
              <a:t> kullanılmasıdır. </a:t>
            </a:r>
          </a:p>
          <a:p>
            <a:pPr marL="182563" indent="-182563"/>
            <a:r>
              <a:rPr lang="tr-TR" sz="1200" dirty="0" smtClean="0"/>
              <a:t>DNA numunesi dört ayrı dizileme reaksiyonu için paylaştırılır, bunlarda ortak olarak standart </a:t>
            </a:r>
            <a:r>
              <a:rPr lang="tr-TR" sz="1200" dirty="0" err="1" smtClean="0">
                <a:hlinkClick r:id="rId2" tooltip="Deoksinükleotit (sayfa mevcut değil)"/>
              </a:rPr>
              <a:t>deoksinükleotitler</a:t>
            </a:r>
            <a:r>
              <a:rPr lang="tr-TR" sz="1200" dirty="0" smtClean="0"/>
              <a:t> (</a:t>
            </a:r>
            <a:r>
              <a:rPr lang="tr-TR" sz="1200" dirty="0" err="1" smtClean="0"/>
              <a:t>dATP</a:t>
            </a:r>
            <a:r>
              <a:rPr lang="tr-TR" sz="1200" dirty="0" smtClean="0"/>
              <a:t>, </a:t>
            </a:r>
            <a:r>
              <a:rPr lang="tr-TR" sz="1200" dirty="0" err="1" smtClean="0"/>
              <a:t>dGTP</a:t>
            </a:r>
            <a:r>
              <a:rPr lang="tr-TR" sz="1200" dirty="0" smtClean="0"/>
              <a:t>, </a:t>
            </a:r>
            <a:r>
              <a:rPr lang="tr-TR" sz="1200" dirty="0" err="1" smtClean="0"/>
              <a:t>dCTP</a:t>
            </a:r>
            <a:r>
              <a:rPr lang="tr-TR" sz="1200" dirty="0" smtClean="0"/>
              <a:t> ve </a:t>
            </a:r>
            <a:r>
              <a:rPr lang="tr-TR" sz="1200" dirty="0" err="1" smtClean="0"/>
              <a:t>dTTP</a:t>
            </a:r>
            <a:r>
              <a:rPr lang="tr-TR" sz="1200" dirty="0" smtClean="0"/>
              <a:t>) ve DNA </a:t>
            </a:r>
            <a:r>
              <a:rPr lang="tr-TR" sz="1200" dirty="0" err="1" smtClean="0"/>
              <a:t>polimeraz</a:t>
            </a:r>
            <a:r>
              <a:rPr lang="tr-TR" sz="1200" dirty="0" smtClean="0"/>
              <a:t> bulunur. </a:t>
            </a:r>
          </a:p>
          <a:p>
            <a:pPr marL="182563" indent="-182563"/>
            <a:r>
              <a:rPr lang="tr-TR" sz="1200" dirty="0" smtClean="0"/>
              <a:t>Her reaksiyona dört </a:t>
            </a:r>
            <a:r>
              <a:rPr lang="tr-TR" sz="1200" dirty="0" err="1" smtClean="0"/>
              <a:t>dideoksinükleotit'ten</a:t>
            </a:r>
            <a:r>
              <a:rPr lang="tr-TR" sz="1200" dirty="0" smtClean="0"/>
              <a:t> bir tanesi (</a:t>
            </a:r>
            <a:r>
              <a:rPr lang="tr-TR" sz="1200" dirty="0" err="1" smtClean="0"/>
              <a:t>ddATP</a:t>
            </a:r>
            <a:r>
              <a:rPr lang="tr-TR" sz="1200" dirty="0" smtClean="0"/>
              <a:t>, </a:t>
            </a:r>
            <a:r>
              <a:rPr lang="tr-TR" sz="1200" dirty="0" err="1" smtClean="0"/>
              <a:t>ddGTP</a:t>
            </a:r>
            <a:r>
              <a:rPr lang="tr-TR" sz="1200" dirty="0" smtClean="0"/>
              <a:t>, </a:t>
            </a:r>
            <a:r>
              <a:rPr lang="tr-TR" sz="1200" dirty="0" err="1" smtClean="0"/>
              <a:t>ddCTP</a:t>
            </a:r>
            <a:r>
              <a:rPr lang="tr-TR" sz="1200" dirty="0" smtClean="0"/>
              <a:t>, veya </a:t>
            </a:r>
            <a:r>
              <a:rPr lang="tr-TR" sz="1200" dirty="0" err="1" smtClean="0"/>
              <a:t>ddTTP</a:t>
            </a:r>
            <a:r>
              <a:rPr lang="tr-TR" sz="1200" dirty="0" smtClean="0"/>
              <a:t>) eklenir. </a:t>
            </a:r>
          </a:p>
          <a:p>
            <a:pPr marL="182563" indent="-182563"/>
            <a:r>
              <a:rPr lang="tr-TR" sz="1200" dirty="0" smtClean="0"/>
              <a:t>İki </a:t>
            </a:r>
            <a:r>
              <a:rPr lang="tr-TR" sz="1200" dirty="0" err="1" smtClean="0"/>
              <a:t>nükleotit</a:t>
            </a:r>
            <a:r>
              <a:rPr lang="tr-TR" sz="1200" dirty="0" smtClean="0"/>
              <a:t> arasında bir </a:t>
            </a:r>
            <a:r>
              <a:rPr lang="tr-TR" sz="1200" dirty="0" err="1" smtClean="0">
                <a:hlinkClick r:id="rId3" tooltip="Fosfodiester bağı"/>
              </a:rPr>
              <a:t>fosfodiester</a:t>
            </a:r>
            <a:r>
              <a:rPr lang="tr-TR" sz="1200" dirty="0" smtClean="0">
                <a:hlinkClick r:id="rId3" tooltip="Fosfodiester bağı"/>
              </a:rPr>
              <a:t> bağı</a:t>
            </a:r>
            <a:r>
              <a:rPr lang="tr-TR" sz="1200" dirty="0" smtClean="0"/>
              <a:t> oluşması için gerekli olan 3'-</a:t>
            </a:r>
            <a:r>
              <a:rPr lang="tr-TR" sz="1200" dirty="0" smtClean="0">
                <a:hlinkClick r:id="rId4" tooltip="Hidroksil"/>
              </a:rPr>
              <a:t>OH</a:t>
            </a:r>
            <a:r>
              <a:rPr lang="tr-TR" sz="1200" dirty="0" smtClean="0"/>
              <a:t>, </a:t>
            </a:r>
            <a:r>
              <a:rPr lang="tr-TR" sz="1200" dirty="0" err="1" smtClean="0"/>
              <a:t>dideoksinükleotitlerde</a:t>
            </a:r>
            <a:r>
              <a:rPr lang="tr-TR" sz="1200" dirty="0" smtClean="0"/>
              <a:t> bulunmadığı için bunları içeren bir DNA zinciri daha fazla </a:t>
            </a:r>
            <a:r>
              <a:rPr lang="tr-TR" sz="1200" dirty="0" err="1" smtClean="0"/>
              <a:t>uzayamayaz</a:t>
            </a:r>
            <a:r>
              <a:rPr lang="tr-TR" sz="1200" dirty="0" smtClean="0"/>
              <a:t>. </a:t>
            </a:r>
          </a:p>
          <a:p>
            <a:pPr marL="182563" indent="-182563"/>
            <a:r>
              <a:rPr lang="tr-TR" sz="1200" dirty="0" smtClean="0"/>
              <a:t>Bu nedenle, çeşitli uzunluklarda DNA zincirlerinin oluşumuyla reaksiyon sona erer.</a:t>
            </a:r>
          </a:p>
          <a:p>
            <a:pPr marL="182563" indent="-182563"/>
            <a:r>
              <a:rPr lang="tr-TR" sz="1200" dirty="0" smtClean="0"/>
              <a:t>Yeni sentezlenen ve işaretlenen DNA parçaları ısıtılarak </a:t>
            </a:r>
            <a:r>
              <a:rPr lang="tr-TR" sz="1200" dirty="0" err="1" smtClean="0">
                <a:hlinkClick r:id="rId5" tooltip="Denatürasyon"/>
              </a:rPr>
              <a:t>denatüre</a:t>
            </a:r>
            <a:r>
              <a:rPr lang="tr-TR" sz="1200" dirty="0" smtClean="0"/>
              <a:t> edilir ve jel </a:t>
            </a:r>
            <a:r>
              <a:rPr lang="tr-TR" sz="1200" dirty="0" err="1" smtClean="0"/>
              <a:t>elektroforeziyle</a:t>
            </a:r>
            <a:r>
              <a:rPr lang="tr-TR" sz="1200" dirty="0" smtClean="0"/>
              <a:t> büyüklüklerine göre ayrıştırılır. Dört reaksiyonun (A, C, G ve T) her birindeki DNA parçaları elektrik alanının etkisiyle jel içinde birbirine paralel ayrı yollardan (bu yollara </a:t>
            </a:r>
            <a:r>
              <a:rPr lang="tr-TR" sz="1200" i="1" dirty="0" smtClean="0"/>
              <a:t>şerit</a:t>
            </a:r>
            <a:r>
              <a:rPr lang="tr-TR" sz="1200" dirty="0" smtClean="0"/>
              <a:t> veya </a:t>
            </a:r>
            <a:r>
              <a:rPr lang="tr-TR" sz="1200" i="1" dirty="0" smtClean="0"/>
              <a:t>çizgi</a:t>
            </a:r>
            <a:r>
              <a:rPr lang="tr-TR" sz="1200" dirty="0" smtClean="0"/>
              <a:t> denir) ilerleyerek ayrıştırılır.</a:t>
            </a:r>
          </a:p>
          <a:p>
            <a:pPr marL="182563" indent="-182563"/>
            <a:r>
              <a:rPr lang="tr-TR" sz="1200" dirty="0" smtClean="0"/>
              <a:t>Aynı uzunluğa sahip DNA </a:t>
            </a:r>
            <a:r>
              <a:rPr lang="tr-TR" sz="1200" dirty="0" err="1" smtClean="0"/>
              <a:t>parçları</a:t>
            </a:r>
            <a:r>
              <a:rPr lang="tr-TR" sz="1200" dirty="0" smtClean="0"/>
              <a:t> aynı hızda ilerler ve görselleştirildiklerinde (</a:t>
            </a:r>
            <a:r>
              <a:rPr lang="tr-TR" sz="1200" dirty="0" err="1" smtClean="0">
                <a:hlinkClick r:id="rId6" tooltip="Otoradyografi (sayfa mevcut değil)"/>
              </a:rPr>
              <a:t>otoradyografi</a:t>
            </a:r>
            <a:r>
              <a:rPr lang="tr-TR" sz="1200" dirty="0" smtClean="0"/>
              <a:t> veya </a:t>
            </a:r>
            <a:r>
              <a:rPr lang="tr-TR" sz="1200" dirty="0" smtClean="0">
                <a:hlinkClick r:id="rId7" tooltip="Mor ötesi"/>
              </a:rPr>
              <a:t>mor ötesi</a:t>
            </a:r>
            <a:r>
              <a:rPr lang="tr-TR" sz="1200" dirty="0" smtClean="0"/>
              <a:t> ile) birer bant olarak görünürler.</a:t>
            </a:r>
          </a:p>
          <a:p>
            <a:pPr marL="182563" indent="-182563"/>
            <a:r>
              <a:rPr lang="tr-TR" sz="1200" dirty="0" smtClean="0"/>
              <a:t> Aynı uzunluğa sahip DNA </a:t>
            </a:r>
            <a:r>
              <a:rPr lang="tr-TR" sz="1200" dirty="0" err="1" smtClean="0"/>
              <a:t>parçları</a:t>
            </a:r>
            <a:r>
              <a:rPr lang="tr-TR" sz="1200" dirty="0" smtClean="0"/>
              <a:t> aynı hızda ilerler ve görselleştirildiklerinde (</a:t>
            </a:r>
            <a:r>
              <a:rPr lang="tr-TR" sz="1200" dirty="0" err="1" smtClean="0">
                <a:hlinkClick r:id="rId6" tooltip="Otoradyografi (sayfa mevcut değil)"/>
              </a:rPr>
              <a:t>otoradyografi</a:t>
            </a:r>
            <a:r>
              <a:rPr lang="tr-TR" sz="1200" dirty="0" smtClean="0"/>
              <a:t> veya </a:t>
            </a:r>
            <a:r>
              <a:rPr lang="tr-TR" sz="1200" dirty="0" smtClean="0">
                <a:hlinkClick r:id="rId7" tooltip="Mor ötesi"/>
              </a:rPr>
              <a:t>mor ötesi</a:t>
            </a:r>
            <a:r>
              <a:rPr lang="tr-TR" sz="1200" dirty="0" smtClean="0"/>
              <a:t> ile) birer bant olarak görünürler. </a:t>
            </a:r>
          </a:p>
          <a:p>
            <a:pPr marL="182563" indent="-182563"/>
            <a:r>
              <a:rPr lang="tr-TR" sz="1200" dirty="0" smtClean="0"/>
              <a:t>Siyah bantlar belli uzunluktaki DNA parçalarına karşılık gelir. Belli bir şeritteki karanlık bant, bir </a:t>
            </a:r>
            <a:r>
              <a:rPr lang="tr-TR" sz="1200" dirty="0" err="1" smtClean="0"/>
              <a:t>dideoksinükleotitin</a:t>
            </a:r>
            <a:r>
              <a:rPr lang="tr-TR" sz="1200" dirty="0" smtClean="0"/>
              <a:t> (</a:t>
            </a:r>
            <a:r>
              <a:rPr lang="tr-TR" sz="1200" dirty="0" err="1" smtClean="0"/>
              <a:t>ddATP</a:t>
            </a:r>
            <a:r>
              <a:rPr lang="tr-TR" sz="1200" dirty="0" smtClean="0"/>
              <a:t>, </a:t>
            </a:r>
            <a:r>
              <a:rPr lang="tr-TR" sz="1200" dirty="0" err="1" smtClean="0"/>
              <a:t>ddGTP</a:t>
            </a:r>
            <a:r>
              <a:rPr lang="tr-TR" sz="1200" dirty="0" smtClean="0"/>
              <a:t>, </a:t>
            </a:r>
            <a:r>
              <a:rPr lang="tr-TR" sz="1200" dirty="0" err="1" smtClean="0"/>
              <a:t>ddCTP</a:t>
            </a:r>
            <a:r>
              <a:rPr lang="tr-TR" sz="1200" dirty="0" smtClean="0"/>
              <a:t>, veya </a:t>
            </a:r>
            <a:r>
              <a:rPr lang="tr-TR" sz="1200" dirty="0" err="1" smtClean="0"/>
              <a:t>ddTTP</a:t>
            </a:r>
            <a:r>
              <a:rPr lang="tr-TR" sz="1200" dirty="0" smtClean="0"/>
              <a:t>) zincire dahi edilmesi sonucu sonlanan bir DNA parçasıdır.</a:t>
            </a:r>
          </a:p>
          <a:p>
            <a:pPr marL="182563" indent="-182563"/>
            <a:r>
              <a:rPr lang="tr-TR" sz="1200" dirty="0" smtClean="0"/>
              <a:t>Dört şeritteki farklı bantların göreceli konumlarına bakılarak DNA dizisi (alttan yukarı doğru) okunarak DNA dizisi belirlenir.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43504" y="1142984"/>
            <a:ext cx="3786214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</p:spPr>
        <p:txBody>
          <a:bodyPr/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NÜKLEİK ASİTLER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tr-TR" dirty="0" err="1" smtClean="0"/>
              <a:t>Nükleik</a:t>
            </a:r>
            <a:r>
              <a:rPr lang="tr-TR" dirty="0" smtClean="0"/>
              <a:t> asitler hücrenin </a:t>
            </a:r>
            <a:r>
              <a:rPr lang="tr-TR" dirty="0" err="1" smtClean="0"/>
              <a:t>nükleus</a:t>
            </a:r>
            <a:r>
              <a:rPr lang="tr-TR" dirty="0" smtClean="0"/>
              <a:t> (çekirdek) denilen </a:t>
            </a:r>
            <a:r>
              <a:rPr lang="tr-TR" dirty="0" err="1" smtClean="0"/>
              <a:t>organelinde</a:t>
            </a:r>
            <a:r>
              <a:rPr lang="tr-TR" dirty="0" smtClean="0"/>
              <a:t> sentezlenen biyolojik </a:t>
            </a:r>
            <a:r>
              <a:rPr lang="tr-TR" dirty="0" err="1" smtClean="0"/>
              <a:t>makromoleküllerdir</a:t>
            </a:r>
            <a:r>
              <a:rPr lang="tr-TR" dirty="0" smtClean="0"/>
              <a:t>. </a:t>
            </a:r>
          </a:p>
          <a:p>
            <a:r>
              <a:rPr lang="tr-TR" dirty="0" smtClean="0"/>
              <a:t>Canlı organizmaların kalıtsal özelliklerini kodlayan bilginin (</a:t>
            </a:r>
            <a:r>
              <a:rPr lang="tr-TR" b="1" dirty="0" smtClean="0"/>
              <a:t>genler</a:t>
            </a:r>
            <a:r>
              <a:rPr lang="tr-TR" dirty="0" smtClean="0"/>
              <a:t>) depolanmasından ve nesilden </a:t>
            </a:r>
            <a:r>
              <a:rPr lang="tr-TR" dirty="0" err="1" smtClean="0"/>
              <a:t>nesile</a:t>
            </a:r>
            <a:r>
              <a:rPr lang="tr-TR" dirty="0" smtClean="0"/>
              <a:t> aktarılmasından sorumludurlar.</a:t>
            </a:r>
          </a:p>
          <a:p>
            <a:r>
              <a:rPr lang="tr-TR" b="1" dirty="0" err="1" smtClean="0"/>
              <a:t>D</a:t>
            </a:r>
            <a:r>
              <a:rPr lang="tr-TR" dirty="0" err="1" smtClean="0"/>
              <a:t>eoksiribo</a:t>
            </a:r>
            <a:r>
              <a:rPr lang="tr-TR" dirty="0" smtClean="0"/>
              <a:t> </a:t>
            </a:r>
            <a:r>
              <a:rPr lang="tr-TR" b="1" dirty="0" err="1" smtClean="0"/>
              <a:t>N</a:t>
            </a:r>
            <a:r>
              <a:rPr lang="tr-TR" dirty="0" err="1" smtClean="0"/>
              <a:t>ükleik</a:t>
            </a:r>
            <a:r>
              <a:rPr lang="tr-TR" dirty="0" smtClean="0"/>
              <a:t> </a:t>
            </a:r>
            <a:r>
              <a:rPr lang="tr-TR" b="1" dirty="0" smtClean="0"/>
              <a:t>A</a:t>
            </a:r>
            <a:r>
              <a:rPr lang="tr-TR" dirty="0" smtClean="0"/>
              <a:t>sit </a:t>
            </a:r>
            <a:r>
              <a:rPr lang="tr-TR" b="1" dirty="0" smtClean="0"/>
              <a:t>(DNA) </a:t>
            </a:r>
            <a:r>
              <a:rPr lang="tr-TR" dirty="0" smtClean="0"/>
              <a:t>canlı organizmaların kalıtsal özelliklerinin tümünü kodlayan genleri ve herhangi bir kodlama yapmayan kısımlar içerir.</a:t>
            </a:r>
          </a:p>
          <a:p>
            <a:r>
              <a:rPr lang="tr-TR" b="1" dirty="0" err="1" smtClean="0"/>
              <a:t>R</a:t>
            </a:r>
            <a:r>
              <a:rPr lang="tr-TR" dirty="0" err="1" smtClean="0"/>
              <a:t>ibo</a:t>
            </a:r>
            <a:r>
              <a:rPr lang="tr-TR" dirty="0" smtClean="0"/>
              <a:t> </a:t>
            </a:r>
            <a:r>
              <a:rPr lang="tr-TR" b="1" dirty="0" err="1" smtClean="0"/>
              <a:t>N</a:t>
            </a:r>
            <a:r>
              <a:rPr lang="tr-TR" dirty="0" err="1" smtClean="0"/>
              <a:t>ükleik</a:t>
            </a:r>
            <a:r>
              <a:rPr lang="tr-TR" dirty="0" smtClean="0"/>
              <a:t> </a:t>
            </a:r>
            <a:r>
              <a:rPr lang="tr-TR" b="1" dirty="0" smtClean="0"/>
              <a:t>A</a:t>
            </a:r>
            <a:r>
              <a:rPr lang="tr-TR" dirty="0" smtClean="0"/>
              <a:t>sitler </a:t>
            </a:r>
            <a:r>
              <a:rPr lang="tr-TR" b="1" dirty="0" smtClean="0"/>
              <a:t>(RNA) </a:t>
            </a:r>
            <a:r>
              <a:rPr lang="tr-TR" dirty="0" smtClean="0"/>
              <a:t>ise genetik kodların proteinlere ve dolayısıyla diğer hücre </a:t>
            </a:r>
            <a:r>
              <a:rPr lang="tr-TR" dirty="0" err="1" smtClean="0"/>
              <a:t>bileşenerine</a:t>
            </a:r>
            <a:r>
              <a:rPr lang="tr-TR" dirty="0" smtClean="0"/>
              <a:t> aktarılmasına aracılık ederler.</a:t>
            </a:r>
          </a:p>
          <a:p>
            <a:r>
              <a:rPr lang="tr-TR" dirty="0" smtClean="0"/>
              <a:t>Bazı türlerde kalıtsal özelliklerin RNA’lar tarafından da kodladığı tespit edilmiştir. </a:t>
            </a:r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</p:spPr>
        <p:txBody>
          <a:bodyPr>
            <a:noAutofit/>
          </a:bodyPr>
          <a:lstStyle/>
          <a:p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Kalıtsal Bilginin DNA’da Olduğunun İspatı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928670"/>
            <a:ext cx="507209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Nükleik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Asitlerin Temel Bileşenleri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1428736"/>
            <a:ext cx="4857784" cy="5072098"/>
          </a:xfrm>
        </p:spPr>
        <p:txBody>
          <a:bodyPr>
            <a:noAutofit/>
          </a:bodyPr>
          <a:lstStyle/>
          <a:p>
            <a:r>
              <a:rPr lang="tr-TR" sz="4000" dirty="0" err="1" smtClean="0"/>
              <a:t>Nükleik</a:t>
            </a:r>
            <a:r>
              <a:rPr lang="tr-TR" sz="4000" dirty="0" smtClean="0"/>
              <a:t> asitler şu temel bileşenlerden oluşmuşlardır:</a:t>
            </a:r>
          </a:p>
          <a:p>
            <a:pPr lvl="1"/>
            <a:r>
              <a:rPr lang="tr-TR" sz="3600" dirty="0" err="1" smtClean="0"/>
              <a:t>Riboz</a:t>
            </a:r>
            <a:r>
              <a:rPr lang="tr-TR" sz="3600" dirty="0" smtClean="0"/>
              <a:t> ve 2-</a:t>
            </a:r>
            <a:r>
              <a:rPr lang="tr-TR" sz="3600" dirty="0" err="1" smtClean="0"/>
              <a:t>deoksiriboz</a:t>
            </a:r>
            <a:r>
              <a:rPr lang="tr-TR" sz="3600" dirty="0" smtClean="0"/>
              <a:t> şekerleri </a:t>
            </a:r>
          </a:p>
          <a:p>
            <a:pPr lvl="1"/>
            <a:r>
              <a:rPr lang="tr-TR" sz="3600" dirty="0" smtClean="0"/>
              <a:t>Pürin ve </a:t>
            </a:r>
            <a:r>
              <a:rPr lang="tr-TR" sz="3600" dirty="0" err="1" smtClean="0"/>
              <a:t>pirimidin</a:t>
            </a:r>
            <a:r>
              <a:rPr lang="tr-TR" sz="3600" dirty="0" smtClean="0"/>
              <a:t> bazları</a:t>
            </a:r>
          </a:p>
          <a:p>
            <a:pPr lvl="1"/>
            <a:r>
              <a:rPr lang="tr-TR" sz="3600" dirty="0" smtClean="0"/>
              <a:t>Fosfat grubu</a:t>
            </a:r>
          </a:p>
          <a:p>
            <a:pPr>
              <a:buNone/>
            </a:pPr>
            <a:endParaRPr lang="tr-TR" sz="4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9644" y="1060818"/>
            <a:ext cx="2830008" cy="2225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21" y="3326038"/>
            <a:ext cx="3567121" cy="323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Nükleozidler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 Nükleotidler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524" y="1357298"/>
            <a:ext cx="836688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00109"/>
            <a:ext cx="7572428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Başlık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 VE RNA’da Bulunan Nükleotidler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Nükleotidlerin Fonksiyonları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Nükleotidler canlı organizmalarda çeşitli rollere sahiptirler:</a:t>
            </a:r>
          </a:p>
          <a:p>
            <a:r>
              <a:rPr lang="tr-TR" dirty="0" err="1" smtClean="0"/>
              <a:t>Nükleik</a:t>
            </a:r>
            <a:r>
              <a:rPr lang="tr-TR" dirty="0" smtClean="0"/>
              <a:t> asitlerin yapısal bileşenidirler.</a:t>
            </a:r>
          </a:p>
          <a:p>
            <a:r>
              <a:rPr lang="tr-TR" dirty="0" smtClean="0"/>
              <a:t>Bazı enzimlerin </a:t>
            </a:r>
            <a:r>
              <a:rPr lang="tr-TR" dirty="0" err="1" smtClean="0"/>
              <a:t>koenzimidirler</a:t>
            </a:r>
            <a:r>
              <a:rPr lang="tr-TR" dirty="0" smtClean="0"/>
              <a:t>. Sadece protein yapıda aktif olmayan enzimler ancak </a:t>
            </a:r>
            <a:r>
              <a:rPr lang="tr-TR" dirty="0" err="1" smtClean="0"/>
              <a:t>koenzimlerin</a:t>
            </a:r>
            <a:r>
              <a:rPr lang="tr-TR" dirty="0" smtClean="0"/>
              <a:t> veya </a:t>
            </a:r>
            <a:r>
              <a:rPr lang="tr-TR" dirty="0" err="1" smtClean="0"/>
              <a:t>kofaktörlerin</a:t>
            </a:r>
            <a:r>
              <a:rPr lang="tr-TR" dirty="0" smtClean="0"/>
              <a:t> enzime bağlanmasıyla aktif olurlar.</a:t>
            </a:r>
          </a:p>
          <a:p>
            <a:r>
              <a:rPr lang="tr-TR" dirty="0" err="1" smtClean="0"/>
              <a:t>Metabolik</a:t>
            </a:r>
            <a:r>
              <a:rPr lang="tr-TR" dirty="0" smtClean="0"/>
              <a:t> reaksiyonlarda enerji kaynağıdırlar. Aldığımız besinlerden elde edilen enerji hücrelerde ATP ve GTP şeklinde depolanır.</a:t>
            </a:r>
          </a:p>
          <a:p>
            <a:r>
              <a:rPr lang="tr-TR" dirty="0" smtClean="0"/>
              <a:t>Bazı hormonların salgılanmasında uyarıcı olarak rol alırlar.</a:t>
            </a:r>
          </a:p>
          <a:p>
            <a:r>
              <a:rPr lang="tr-TR" dirty="0" smtClean="0"/>
              <a:t>İlaç endüstrisinde </a:t>
            </a:r>
            <a:r>
              <a:rPr lang="tr-TR" dirty="0" err="1" smtClean="0"/>
              <a:t>viral</a:t>
            </a:r>
            <a:r>
              <a:rPr lang="tr-TR" dirty="0" smtClean="0"/>
              <a:t> enfeksiyonların ve kanserin önlenmesinde ilaç olarak kullanılırlar.</a:t>
            </a:r>
          </a:p>
          <a:p>
            <a:r>
              <a:rPr lang="tr-TR" dirty="0" smtClean="0"/>
              <a:t>Gıda endüstrisinde iştah açıcı gıda katkısı olarak kullanılmaktadırlar.</a:t>
            </a:r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868346"/>
          </a:xfrm>
        </p:spPr>
        <p:txBody>
          <a:bodyPr>
            <a:noAutofit/>
          </a:bodyPr>
          <a:lstStyle/>
          <a:p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NÜKLEOTİD VE NÜKLEİK ASİTLERDE ADLANDIRMA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1428736"/>
            <a:ext cx="857256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Nükleotidlerin Birbirlerine</a:t>
            </a:r>
            <a:b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Fosfodiester</a:t>
            </a:r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Bağları ile Bağlanmaları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Metin Yer Tutucusu"/>
          <p:cNvSpPr>
            <a:spLocks noGrp="1"/>
          </p:cNvSpPr>
          <p:nvPr>
            <p:ph idx="1"/>
          </p:nvPr>
        </p:nvSpPr>
        <p:spPr>
          <a:xfrm>
            <a:off x="457200" y="1500174"/>
            <a:ext cx="4329114" cy="4829196"/>
          </a:xfrm>
        </p:spPr>
        <p:txBody>
          <a:bodyPr>
            <a:no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tr-TR" sz="2400" dirty="0" smtClean="0"/>
              <a:t>Nükleotidler birbirlerine </a:t>
            </a:r>
            <a:r>
              <a:rPr lang="tr-TR" sz="2400" dirty="0" err="1" smtClean="0"/>
              <a:t>fosfodiester</a:t>
            </a:r>
            <a:r>
              <a:rPr lang="tr-TR" sz="2400" dirty="0" smtClean="0"/>
              <a:t> bağları ile bağlanarak </a:t>
            </a:r>
            <a:r>
              <a:rPr lang="tr-TR" sz="2400" dirty="0" err="1" smtClean="0"/>
              <a:t>di</a:t>
            </a:r>
            <a:r>
              <a:rPr lang="tr-TR" sz="2400" dirty="0" smtClean="0"/>
              <a:t>-, </a:t>
            </a:r>
            <a:r>
              <a:rPr lang="tr-TR" sz="2400" dirty="0" err="1" smtClean="0"/>
              <a:t>tri</a:t>
            </a:r>
            <a:r>
              <a:rPr lang="tr-TR" sz="2400" dirty="0" smtClean="0"/>
              <a:t>-, </a:t>
            </a:r>
            <a:r>
              <a:rPr lang="tr-TR" sz="2400" dirty="0" err="1" smtClean="0"/>
              <a:t>oligo</a:t>
            </a:r>
            <a:r>
              <a:rPr lang="tr-TR" sz="2400" dirty="0" smtClean="0"/>
              <a:t>- ve </a:t>
            </a:r>
            <a:r>
              <a:rPr lang="tr-TR" sz="2400" dirty="0" err="1" smtClean="0"/>
              <a:t>poli</a:t>
            </a:r>
            <a:r>
              <a:rPr lang="tr-TR" sz="2400" dirty="0" smtClean="0"/>
              <a:t>-nükleotidleri oluştururlar.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tr-TR" sz="2400" dirty="0" smtClean="0"/>
              <a:t>Bu yapıların hepsinde ortak özellikler: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tr-TR" sz="2400" dirty="0" smtClean="0"/>
              <a:t>5’ ucunda fosfat grubunun, 3’ ucunda ise hidroksil grubunun bulunması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tr-TR" sz="2400" dirty="0" err="1" smtClean="0"/>
              <a:t>Fosfodiaster</a:t>
            </a:r>
            <a:r>
              <a:rPr lang="tr-TR" sz="2400" dirty="0" smtClean="0"/>
              <a:t> bağındaki fosfat gruplarının serbest OH gruplarındaki hidrojenin asidik olması yani iyonlaşabilmesidir.</a:t>
            </a:r>
          </a:p>
          <a:p>
            <a:pPr marL="182563" indent="-182563">
              <a:buFont typeface="Arial" pitchFamily="34" charset="0"/>
              <a:buChar char="•"/>
            </a:pPr>
            <a:endParaRPr lang="tr-TR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5311" y="1714487"/>
            <a:ext cx="3898655" cy="4672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682</Words>
  <PresentationFormat>Ekran Gösterisi (4:3)</PresentationFormat>
  <Paragraphs>86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8" baseType="lpstr">
      <vt:lpstr>Ofis Teması</vt:lpstr>
      <vt:lpstr>NÜKLEİK ASİTLER </vt:lpstr>
      <vt:lpstr>NÜKLEİK ASİTLER</vt:lpstr>
      <vt:lpstr>Kalıtsal Bilginin DNA’da Olduğunun İspatı</vt:lpstr>
      <vt:lpstr>Nükleik Asitlerin Temel Bileşenleri</vt:lpstr>
      <vt:lpstr>Nükleozidler Ve Nükleotidler</vt:lpstr>
      <vt:lpstr>DNA VE RNA’da Bulunan Nükleotidler</vt:lpstr>
      <vt:lpstr>Nükleotidlerin Fonksiyonları</vt:lpstr>
      <vt:lpstr>NÜKLEOTİD VE NÜKLEİK ASİTLERDE ADLANDIRMA</vt:lpstr>
      <vt:lpstr>Nükleotidlerin Birbirlerine Fosfodiester Bağları ile Bağlanmaları</vt:lpstr>
      <vt:lpstr>Nükleik Asitlerin Üç Boyutlu Yapısı</vt:lpstr>
      <vt:lpstr>DNA’nın Double Helix Yapısı</vt:lpstr>
      <vt:lpstr>DNA’ların Süper Kıvrımlı Yapısı</vt:lpstr>
      <vt:lpstr>DNA’nın Denatürasyonu ve Renatürasyonu </vt:lpstr>
      <vt:lpstr>RNA’ların Üç Boyutlu Yapıları</vt:lpstr>
      <vt:lpstr>DNA ile RNA Arasındaki Farklar</vt:lpstr>
      <vt:lpstr>SANTRAL DOGMA</vt:lpstr>
      <vt:lpstr>DNA Dizi Analizi (Sanger Yöntemi)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NÜKLEİK ASİTLER</dc:title>
  <dc:creator>yakup</dc:creator>
  <cp:lastModifiedBy>yakup</cp:lastModifiedBy>
  <cp:revision>343</cp:revision>
  <dcterms:created xsi:type="dcterms:W3CDTF">2016-04-03T14:01:49Z</dcterms:created>
  <dcterms:modified xsi:type="dcterms:W3CDTF">2016-04-04T01:11:17Z</dcterms:modified>
</cp:coreProperties>
</file>