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56" r:id="rId4"/>
    <p:sldId id="257" r:id="rId5"/>
    <p:sldId id="258" r:id="rId6"/>
    <p:sldId id="260" r:id="rId7"/>
    <p:sldId id="259" r:id="rId8"/>
    <p:sldId id="266" r:id="rId9"/>
    <p:sldId id="261" r:id="rId10"/>
    <p:sldId id="262" r:id="rId11"/>
    <p:sldId id="263" r:id="rId12"/>
    <p:sldId id="264" r:id="rId13"/>
    <p:sldId id="265"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10.3.2020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10.3.2020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10.3.2020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effectLst>
                  <a:outerShdw blurRad="38100" dist="38100" dir="2700000" algn="tl">
                    <a:srgbClr val="000000">
                      <a:alpha val="43137"/>
                    </a:srgbClr>
                  </a:outerShdw>
                </a:effectLst>
              </a:rPr>
              <a:t>PROTEİN VE ENZİMLERİN YAPISI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rmAutofit fontScale="92500" lnSpcReduction="20000"/>
          </a:bodyPr>
          <a:lstStyle/>
          <a:p>
            <a:r>
              <a:rPr lang="tr-TR" dirty="0" smtClean="0"/>
              <a:t>Proteinler binlerce amino asitlerin </a:t>
            </a:r>
            <a:r>
              <a:rPr lang="tr-TR" dirty="0" err="1" smtClean="0"/>
              <a:t>peptit</a:t>
            </a:r>
            <a:r>
              <a:rPr lang="tr-TR" dirty="0" smtClean="0"/>
              <a:t> bağlarıyla bağlanması sonucu </a:t>
            </a:r>
            <a:r>
              <a:rPr lang="tr-TR" smtClean="0"/>
              <a:t>oluşan </a:t>
            </a:r>
            <a:r>
              <a:rPr lang="tr-TR" smtClean="0"/>
              <a:t>polimer yapıdaki biyomoleküllerdir</a:t>
            </a:r>
            <a:r>
              <a:rPr lang="tr-TR" dirty="0" smtClean="0"/>
              <a:t>.</a:t>
            </a:r>
          </a:p>
          <a:p>
            <a:r>
              <a:rPr lang="tr-TR" dirty="0" smtClean="0"/>
              <a:t>Proteinler vücudun tuğlaları hükmündedir. Yapısal ve fonksiyonel görevler yaparlar. </a:t>
            </a:r>
          </a:p>
          <a:p>
            <a:r>
              <a:rPr lang="tr-TR" dirty="0" smtClean="0"/>
              <a:t>Kemiklerin yapısında bulunan </a:t>
            </a:r>
            <a:r>
              <a:rPr lang="tr-TR" dirty="0" err="1" smtClean="0"/>
              <a:t>kollajen</a:t>
            </a:r>
            <a:r>
              <a:rPr lang="tr-TR" dirty="0" smtClean="0"/>
              <a:t>, saçlar kıllar, tüyler ve  tırnaklar protein yapısındadırlar.</a:t>
            </a:r>
          </a:p>
          <a:p>
            <a:r>
              <a:rPr lang="tr-TR" dirty="0" smtClean="0"/>
              <a:t>Vücutta uyarıcı maddeler olan hormonlar da çoğunlukla protein yapısındadır.</a:t>
            </a:r>
          </a:p>
          <a:p>
            <a:r>
              <a:rPr lang="tr-TR" dirty="0" smtClean="0"/>
              <a:t>Enzimler ise protein yapısındaki biyolojik katalizörlerdir.</a:t>
            </a:r>
          </a:p>
          <a:p>
            <a:endParaRPr lang="tr-TR" dirty="0" smtClean="0"/>
          </a:p>
          <a:p>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1143000"/>
          </a:xfrm>
        </p:spPr>
        <p:txBody>
          <a:bodyPr/>
          <a:lstStyle/>
          <a:p>
            <a:r>
              <a:rPr lang="tr-TR" b="1" dirty="0" smtClean="0">
                <a:effectLst>
                  <a:outerShdw blurRad="38100" dist="38100" dir="2700000" algn="tl">
                    <a:srgbClr val="000000">
                      <a:alpha val="43137"/>
                    </a:srgbClr>
                  </a:outerShdw>
                </a:effectLst>
              </a:rPr>
              <a:t>AMİNO ASİTLER AMFOTERDİRLER</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285860"/>
            <a:ext cx="8329642" cy="3214710"/>
          </a:xfrm>
        </p:spPr>
        <p:txBody>
          <a:bodyPr>
            <a:normAutofit fontScale="77500" lnSpcReduction="20000"/>
          </a:bodyPr>
          <a:lstStyle/>
          <a:p>
            <a:r>
              <a:rPr lang="tr-TR" dirty="0" smtClean="0"/>
              <a:t>Asitlere karşı baz, bazlara karşı asit gibi davranan maddelere </a:t>
            </a:r>
            <a:r>
              <a:rPr lang="tr-TR" b="1" dirty="0" err="1" smtClean="0"/>
              <a:t>amfoter</a:t>
            </a:r>
            <a:r>
              <a:rPr lang="tr-TR" dirty="0" smtClean="0"/>
              <a:t> maddeler denir.</a:t>
            </a:r>
          </a:p>
          <a:p>
            <a:r>
              <a:rPr lang="tr-TR" dirty="0" smtClean="0"/>
              <a:t>Amino asitler içerdikleri karboksil ve amino gruplarından dolayı </a:t>
            </a:r>
            <a:r>
              <a:rPr lang="tr-TR" dirty="0" err="1" smtClean="0"/>
              <a:t>amfoterdirler</a:t>
            </a:r>
            <a:r>
              <a:rPr lang="tr-TR" dirty="0" smtClean="0"/>
              <a:t>.</a:t>
            </a:r>
          </a:p>
          <a:p>
            <a:r>
              <a:rPr lang="tr-TR" dirty="0" smtClean="0"/>
              <a:t>Bu grupların iyonlaşma derecesine bağlı olarak, amino asitler negatif yüklü, pozitif yüklü veya </a:t>
            </a:r>
            <a:r>
              <a:rPr lang="tr-TR" dirty="0" err="1" smtClean="0"/>
              <a:t>zwitter</a:t>
            </a:r>
            <a:r>
              <a:rPr lang="tr-TR" dirty="0" smtClean="0"/>
              <a:t> iyon şeklinde bulunabilirler.</a:t>
            </a:r>
          </a:p>
          <a:p>
            <a:r>
              <a:rPr lang="tr-TR" dirty="0" smtClean="0"/>
              <a:t>Üzerinde hem pozitif hem de negatif yük bulunan moleküllere </a:t>
            </a:r>
            <a:r>
              <a:rPr lang="tr-TR" b="1" dirty="0" err="1" smtClean="0"/>
              <a:t>zwitter</a:t>
            </a:r>
            <a:r>
              <a:rPr lang="tr-TR" b="1" dirty="0" smtClean="0"/>
              <a:t> iyon </a:t>
            </a:r>
            <a:r>
              <a:rPr lang="tr-TR" dirty="0" smtClean="0"/>
              <a:t>denir.</a:t>
            </a:r>
            <a:endParaRPr lang="tr-TR" dirty="0"/>
          </a:p>
        </p:txBody>
      </p:sp>
      <p:pic>
        <p:nvPicPr>
          <p:cNvPr id="19460" name="Picture 4"/>
          <p:cNvPicPr>
            <a:picLocks noChangeAspect="1" noChangeArrowheads="1"/>
          </p:cNvPicPr>
          <p:nvPr/>
        </p:nvPicPr>
        <p:blipFill>
          <a:blip r:embed="rId2" cstate="print"/>
          <a:srcRect/>
          <a:stretch>
            <a:fillRect/>
          </a:stretch>
        </p:blipFill>
        <p:spPr bwMode="auto">
          <a:xfrm>
            <a:off x="1500166" y="4429132"/>
            <a:ext cx="6477852" cy="2143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effectLst>
                  <a:outerShdw blurRad="38100" dist="38100" dir="2700000" algn="tl">
                    <a:srgbClr val="000000">
                      <a:alpha val="43137"/>
                    </a:srgbClr>
                  </a:outerShdw>
                </a:effectLst>
              </a:rPr>
              <a:t>pK</a:t>
            </a:r>
            <a:r>
              <a:rPr lang="tr-TR" b="1" baseline="-25000" dirty="0" err="1" smtClean="0">
                <a:effectLst>
                  <a:outerShdw blurRad="38100" dist="38100" dir="2700000" algn="tl">
                    <a:srgbClr val="000000">
                      <a:alpha val="43137"/>
                    </a:srgbClr>
                  </a:outerShdw>
                </a:effectLst>
              </a:rPr>
              <a:t>a</a:t>
            </a:r>
            <a:r>
              <a:rPr lang="tr-TR" b="1" dirty="0" smtClean="0">
                <a:effectLst>
                  <a:outerShdw blurRad="38100" dist="38100" dir="2700000" algn="tl">
                    <a:srgbClr val="000000">
                      <a:alpha val="43137"/>
                    </a:srgbClr>
                  </a:outerShdw>
                </a:effectLst>
              </a:rPr>
              <a:t> ve </a:t>
            </a:r>
            <a:r>
              <a:rPr lang="tr-TR" b="1" dirty="0" err="1" smtClean="0">
                <a:effectLst>
                  <a:outerShdw blurRad="38100" dist="38100" dir="2700000" algn="tl">
                    <a:srgbClr val="000000">
                      <a:alpha val="43137"/>
                    </a:srgbClr>
                  </a:outerShdw>
                </a:effectLst>
              </a:rPr>
              <a:t>pI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rmAutofit fontScale="77500" lnSpcReduction="20000"/>
          </a:bodyPr>
          <a:lstStyle/>
          <a:p>
            <a:r>
              <a:rPr lang="tr-TR" dirty="0" err="1" smtClean="0"/>
              <a:t>pK</a:t>
            </a:r>
            <a:r>
              <a:rPr lang="tr-TR" baseline="-25000" dirty="0" err="1" smtClean="0"/>
              <a:t>a</a:t>
            </a:r>
            <a:r>
              <a:rPr lang="tr-TR" dirty="0" smtClean="0"/>
              <a:t> değerleri zayıf asitlerin gücünün göstergesidir. </a:t>
            </a:r>
            <a:r>
              <a:rPr lang="tr-TR" dirty="0" err="1" smtClean="0"/>
              <a:t>pK</a:t>
            </a:r>
            <a:r>
              <a:rPr lang="tr-TR" baseline="-25000" dirty="0" err="1" smtClean="0"/>
              <a:t>a</a:t>
            </a:r>
            <a:r>
              <a:rPr lang="tr-TR" dirty="0" smtClean="0"/>
              <a:t> değeri arttıkça asitlik gücü de azalır.</a:t>
            </a:r>
          </a:p>
          <a:p>
            <a:r>
              <a:rPr lang="tr-TR" dirty="0" smtClean="0"/>
              <a:t>Bir amino asidin karboksil ve amino grubundan dolayı en az iki </a:t>
            </a:r>
            <a:r>
              <a:rPr lang="tr-TR" dirty="0" err="1" smtClean="0"/>
              <a:t>pK</a:t>
            </a:r>
            <a:r>
              <a:rPr lang="tr-TR" baseline="-25000" dirty="0" err="1" smtClean="0"/>
              <a:t>a</a:t>
            </a:r>
            <a:r>
              <a:rPr lang="tr-TR" dirty="0" smtClean="0"/>
              <a:t> değeri vardır.</a:t>
            </a:r>
          </a:p>
          <a:p>
            <a:r>
              <a:rPr lang="tr-TR" dirty="0" smtClean="0"/>
              <a:t>Bazik ve asidik amino asitlerin yan zincirlerindeki karboksil veya amino gruplarından dolayı üçüncü bir </a:t>
            </a:r>
            <a:r>
              <a:rPr lang="tr-TR" dirty="0" err="1" smtClean="0"/>
              <a:t>pK</a:t>
            </a:r>
            <a:r>
              <a:rPr lang="tr-TR" baseline="-25000" dirty="0" err="1" smtClean="0"/>
              <a:t>a</a:t>
            </a:r>
            <a:r>
              <a:rPr lang="tr-TR" baseline="-25000" dirty="0" smtClean="0"/>
              <a:t> </a:t>
            </a:r>
            <a:r>
              <a:rPr lang="tr-TR" dirty="0" smtClean="0"/>
              <a:t>değeri daha vardır.</a:t>
            </a:r>
          </a:p>
          <a:p>
            <a:r>
              <a:rPr lang="tr-TR" dirty="0" err="1" smtClean="0"/>
              <a:t>pI</a:t>
            </a:r>
            <a:r>
              <a:rPr lang="tr-TR" dirty="0" smtClean="0"/>
              <a:t> (</a:t>
            </a:r>
            <a:r>
              <a:rPr lang="tr-TR" dirty="0" err="1" smtClean="0"/>
              <a:t>izoelektrik</a:t>
            </a:r>
            <a:r>
              <a:rPr lang="tr-TR" dirty="0" smtClean="0"/>
              <a:t> nokta): Bir amino asidin net yükünün sıfır olduğu </a:t>
            </a:r>
            <a:r>
              <a:rPr lang="tr-TR" dirty="0" err="1" smtClean="0"/>
              <a:t>pH</a:t>
            </a:r>
            <a:r>
              <a:rPr lang="tr-TR" dirty="0" smtClean="0"/>
              <a:t> derecesidir.</a:t>
            </a:r>
          </a:p>
          <a:p>
            <a:r>
              <a:rPr lang="tr-TR" dirty="0" err="1" smtClean="0"/>
              <a:t>pI</a:t>
            </a:r>
            <a:r>
              <a:rPr lang="tr-TR" dirty="0" smtClean="0"/>
              <a:t> hesaplama: iki </a:t>
            </a:r>
            <a:r>
              <a:rPr lang="tr-TR" dirty="0" err="1" smtClean="0"/>
              <a:t>pK</a:t>
            </a:r>
            <a:r>
              <a:rPr lang="tr-TR" baseline="-25000" dirty="0" err="1" smtClean="0"/>
              <a:t>a</a:t>
            </a:r>
            <a:r>
              <a:rPr lang="tr-TR" baseline="-25000" dirty="0" smtClean="0"/>
              <a:t> </a:t>
            </a:r>
            <a:r>
              <a:rPr lang="tr-TR" dirty="0" smtClean="0"/>
              <a:t>değeri olan amino asitlerde </a:t>
            </a:r>
            <a:r>
              <a:rPr lang="tr-TR" dirty="0" err="1" smtClean="0"/>
              <a:t>pI</a:t>
            </a:r>
            <a:r>
              <a:rPr lang="tr-TR" dirty="0" smtClean="0"/>
              <a:t> bunların ortalamasına eşittir:  </a:t>
            </a:r>
            <a:r>
              <a:rPr lang="tr-TR" dirty="0" err="1" smtClean="0"/>
              <a:t>pI</a:t>
            </a:r>
            <a:r>
              <a:rPr lang="tr-TR" dirty="0" smtClean="0"/>
              <a:t>= (pKa</a:t>
            </a:r>
            <a:r>
              <a:rPr lang="tr-TR" baseline="-25000" dirty="0" smtClean="0"/>
              <a:t>1</a:t>
            </a:r>
            <a:r>
              <a:rPr lang="tr-TR" dirty="0" smtClean="0"/>
              <a:t>+pKa</a:t>
            </a:r>
            <a:r>
              <a:rPr lang="tr-TR" baseline="-25000" dirty="0" smtClean="0"/>
              <a:t>2</a:t>
            </a:r>
            <a:r>
              <a:rPr lang="tr-TR" dirty="0" smtClean="0"/>
              <a:t>)/2</a:t>
            </a:r>
          </a:p>
          <a:p>
            <a:r>
              <a:rPr lang="tr-TR" dirty="0" smtClean="0"/>
              <a:t>Asidik amino asitlerde </a:t>
            </a:r>
            <a:r>
              <a:rPr lang="tr-TR" dirty="0" err="1" smtClean="0"/>
              <a:t>pI</a:t>
            </a:r>
            <a:r>
              <a:rPr lang="tr-TR" dirty="0" smtClean="0"/>
              <a:t>= (pKa</a:t>
            </a:r>
            <a:r>
              <a:rPr lang="tr-TR" baseline="-25000" dirty="0" smtClean="0"/>
              <a:t>1</a:t>
            </a:r>
            <a:r>
              <a:rPr lang="tr-TR" dirty="0" smtClean="0"/>
              <a:t>+pKa</a:t>
            </a:r>
            <a:r>
              <a:rPr lang="tr-TR" baseline="-25000" dirty="0" smtClean="0"/>
              <a:t>3</a:t>
            </a:r>
            <a:r>
              <a:rPr lang="tr-TR" dirty="0" smtClean="0"/>
              <a:t>)/2’dir.</a:t>
            </a:r>
          </a:p>
          <a:p>
            <a:r>
              <a:rPr lang="tr-TR" dirty="0" smtClean="0"/>
              <a:t>Bazik amino asitlerde ise </a:t>
            </a:r>
            <a:r>
              <a:rPr lang="tr-TR" dirty="0" err="1" smtClean="0"/>
              <a:t>pI</a:t>
            </a:r>
            <a:r>
              <a:rPr lang="tr-TR" dirty="0" smtClean="0"/>
              <a:t> = (pKa</a:t>
            </a:r>
            <a:r>
              <a:rPr lang="tr-TR" baseline="-25000" dirty="0" smtClean="0"/>
              <a:t>2</a:t>
            </a:r>
            <a:r>
              <a:rPr lang="tr-TR" dirty="0" smtClean="0"/>
              <a:t>+pKa</a:t>
            </a:r>
            <a:r>
              <a:rPr lang="tr-TR" baseline="-25000" dirty="0" smtClean="0"/>
              <a:t>3</a:t>
            </a:r>
            <a:r>
              <a:rPr lang="tr-TR" dirty="0" smtClean="0"/>
              <a:t>)/2’dir. </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effectLst>
                  <a:outerShdw blurRad="38100" dist="38100" dir="2700000" algn="tl">
                    <a:srgbClr val="000000">
                      <a:alpha val="43137"/>
                    </a:srgbClr>
                  </a:outerShdw>
                </a:effectLst>
              </a:rPr>
              <a:t>AMİNO ASİTLERİN ÇÖZÜNÜRLÜĞÜ</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600200"/>
            <a:ext cx="4114800" cy="5043510"/>
          </a:xfrm>
        </p:spPr>
        <p:txBody>
          <a:bodyPr>
            <a:normAutofit fontScale="62500" lnSpcReduction="20000"/>
          </a:bodyPr>
          <a:lstStyle/>
          <a:p>
            <a:r>
              <a:rPr lang="tr-TR" dirty="0" smtClean="0"/>
              <a:t>Amino asitler amino ve karboksil gruplarından dolayı su ve etanol gibi H bağı yapabilen çözücülerde çok iyi ve </a:t>
            </a:r>
            <a:r>
              <a:rPr lang="tr-TR" smtClean="0"/>
              <a:t>polar çözücülerde </a:t>
            </a:r>
            <a:r>
              <a:rPr lang="tr-TR" dirty="0" smtClean="0"/>
              <a:t>de kolaylıkla çözünürler</a:t>
            </a:r>
          </a:p>
          <a:p>
            <a:r>
              <a:rPr lang="tr-TR" dirty="0" smtClean="0"/>
              <a:t>Asidik ve bazik amino asitler suda, alifatik ve aromatik amino asitlere oranla daha çok çözünürler.</a:t>
            </a:r>
          </a:p>
          <a:p>
            <a:r>
              <a:rPr lang="tr-TR" dirty="0" smtClean="0"/>
              <a:t>Proteinlerin yapısında bulunan amino asitlerden daha çok polar olan asidik ve bazik amino asitler suya yönelik dış kısımlarda bulunurken, alifatik ve aromatik olan daha az polar amino asitler ise iç kısımlarda sudan uzakta bulunurlar.</a:t>
            </a:r>
          </a:p>
          <a:p>
            <a:endParaRPr lang="tr-TR" dirty="0" smtClean="0"/>
          </a:p>
        </p:txBody>
      </p:sp>
      <p:pic>
        <p:nvPicPr>
          <p:cNvPr id="20482" name="Picture 2" descr="http://harunyahya.com/image/the_miracle_of_protein/cytochrome_c.jpg"/>
          <p:cNvPicPr>
            <a:picLocks noChangeAspect="1" noChangeArrowheads="1"/>
          </p:cNvPicPr>
          <p:nvPr/>
        </p:nvPicPr>
        <p:blipFill>
          <a:blip r:embed="rId2" cstate="print"/>
          <a:srcRect/>
          <a:stretch>
            <a:fillRect/>
          </a:stretch>
        </p:blipFill>
        <p:spPr bwMode="auto">
          <a:xfrm>
            <a:off x="4782876" y="1785926"/>
            <a:ext cx="4000058" cy="44291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effectLst>
                  <a:outerShdw blurRad="38100" dist="38100" dir="2700000" algn="tl">
                    <a:srgbClr val="000000">
                      <a:alpha val="43137"/>
                    </a:srgbClr>
                  </a:outerShdw>
                </a:effectLst>
              </a:rPr>
              <a:t>AMİNO ASİTLERİN REAKSİYONLARINI FONKSİYONEL GRUPLAR BELİRLER </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85720" y="1600200"/>
            <a:ext cx="4257676" cy="4972072"/>
          </a:xfrm>
        </p:spPr>
        <p:txBody>
          <a:bodyPr>
            <a:normAutofit fontScale="92500" lnSpcReduction="20000"/>
          </a:bodyPr>
          <a:lstStyle/>
          <a:p>
            <a:r>
              <a:rPr lang="tr-TR" dirty="0" smtClean="0"/>
              <a:t>Karboksil grupları ester, </a:t>
            </a:r>
            <a:r>
              <a:rPr lang="tr-TR" dirty="0" err="1" smtClean="0"/>
              <a:t>amid</a:t>
            </a:r>
            <a:r>
              <a:rPr lang="tr-TR" dirty="0" smtClean="0"/>
              <a:t> ve anhidrit oluşumunda,</a:t>
            </a:r>
          </a:p>
          <a:p>
            <a:r>
              <a:rPr lang="tr-TR" dirty="0" smtClean="0"/>
              <a:t>Amino grupları </a:t>
            </a:r>
            <a:r>
              <a:rPr lang="tr-TR" dirty="0" err="1" smtClean="0"/>
              <a:t>amidasyon</a:t>
            </a:r>
            <a:r>
              <a:rPr lang="tr-TR" dirty="0" smtClean="0"/>
              <a:t>, </a:t>
            </a:r>
            <a:r>
              <a:rPr lang="tr-TR" dirty="0" err="1" smtClean="0"/>
              <a:t>açilasyon</a:t>
            </a:r>
            <a:r>
              <a:rPr lang="tr-TR" dirty="0" smtClean="0"/>
              <a:t> ve esterleşme reaksiyonlarında,</a:t>
            </a:r>
          </a:p>
          <a:p>
            <a:r>
              <a:rPr lang="tr-TR" dirty="0" smtClean="0"/>
              <a:t>OH grupları esterleşme reaksiyonlarında,</a:t>
            </a:r>
          </a:p>
          <a:p>
            <a:r>
              <a:rPr lang="tr-TR" dirty="0" err="1" smtClean="0"/>
              <a:t>Sülfidril</a:t>
            </a:r>
            <a:r>
              <a:rPr lang="tr-TR" dirty="0" smtClean="0"/>
              <a:t> grupları </a:t>
            </a:r>
            <a:r>
              <a:rPr lang="tr-TR" dirty="0" err="1" smtClean="0"/>
              <a:t>disülfit</a:t>
            </a:r>
            <a:r>
              <a:rPr lang="tr-TR" dirty="0" smtClean="0"/>
              <a:t> bağının oluşumunda,</a:t>
            </a:r>
          </a:p>
          <a:p>
            <a:pPr>
              <a:buNone/>
            </a:pPr>
            <a:r>
              <a:rPr lang="tr-TR" dirty="0" smtClean="0"/>
              <a:t>	yer alırlar.</a:t>
            </a:r>
          </a:p>
          <a:p>
            <a:endParaRPr lang="tr-TR" dirty="0"/>
          </a:p>
        </p:txBody>
      </p:sp>
      <p:sp>
        <p:nvSpPr>
          <p:cNvPr id="22530" name="AutoShape 2" descr="amid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2533" name="Picture 5"/>
          <p:cNvPicPr>
            <a:picLocks noChangeAspect="1" noChangeArrowheads="1"/>
          </p:cNvPicPr>
          <p:nvPr/>
        </p:nvPicPr>
        <p:blipFill>
          <a:blip r:embed="rId2" cstate="print"/>
          <a:srcRect/>
          <a:stretch>
            <a:fillRect/>
          </a:stretch>
        </p:blipFill>
        <p:spPr bwMode="auto">
          <a:xfrm>
            <a:off x="4857752" y="1714488"/>
            <a:ext cx="1266692" cy="1571636"/>
          </a:xfrm>
          <a:prstGeom prst="rect">
            <a:avLst/>
          </a:prstGeom>
          <a:noFill/>
          <a:ln w="9525">
            <a:noFill/>
            <a:miter lim="800000"/>
            <a:headEnd/>
            <a:tailEnd/>
          </a:ln>
          <a:effectLst/>
        </p:spPr>
      </p:pic>
      <p:pic>
        <p:nvPicPr>
          <p:cNvPr id="22535" name="Picture 7" descr="https://upload.wikimedia.org/wikipedia/commons/thumb/9/9b/Ester-fr.svg/200px-Ester-fr.svg.png"/>
          <p:cNvPicPr>
            <a:picLocks noChangeAspect="1" noChangeArrowheads="1"/>
          </p:cNvPicPr>
          <p:nvPr/>
        </p:nvPicPr>
        <p:blipFill>
          <a:blip r:embed="rId3" cstate="print"/>
          <a:srcRect/>
          <a:stretch>
            <a:fillRect/>
          </a:stretch>
        </p:blipFill>
        <p:spPr bwMode="auto">
          <a:xfrm>
            <a:off x="6429388" y="1714488"/>
            <a:ext cx="1905000" cy="1562100"/>
          </a:xfrm>
          <a:prstGeom prst="rect">
            <a:avLst/>
          </a:prstGeom>
          <a:noFill/>
        </p:spPr>
      </p:pic>
      <p:pic>
        <p:nvPicPr>
          <p:cNvPr id="22536" name="Picture 8"/>
          <p:cNvPicPr>
            <a:picLocks noChangeAspect="1" noChangeArrowheads="1"/>
          </p:cNvPicPr>
          <p:nvPr/>
        </p:nvPicPr>
        <p:blipFill>
          <a:blip r:embed="rId4" cstate="print"/>
          <a:srcRect/>
          <a:stretch>
            <a:fillRect/>
          </a:stretch>
        </p:blipFill>
        <p:spPr bwMode="auto">
          <a:xfrm>
            <a:off x="4929190" y="3571876"/>
            <a:ext cx="1047750" cy="1371600"/>
          </a:xfrm>
          <a:prstGeom prst="rect">
            <a:avLst/>
          </a:prstGeom>
          <a:noFill/>
          <a:ln w="9525">
            <a:noFill/>
            <a:miter lim="800000"/>
            <a:headEnd/>
            <a:tailEnd/>
          </a:ln>
          <a:effectLst/>
        </p:spPr>
      </p:pic>
      <p:pic>
        <p:nvPicPr>
          <p:cNvPr id="22537" name="Picture 9"/>
          <p:cNvPicPr>
            <a:picLocks noChangeAspect="1" noChangeArrowheads="1"/>
          </p:cNvPicPr>
          <p:nvPr/>
        </p:nvPicPr>
        <p:blipFill>
          <a:blip r:embed="rId5" cstate="print"/>
          <a:srcRect/>
          <a:stretch>
            <a:fillRect/>
          </a:stretch>
        </p:blipFill>
        <p:spPr bwMode="auto">
          <a:xfrm>
            <a:off x="4857752" y="5214950"/>
            <a:ext cx="1500198" cy="1218911"/>
          </a:xfrm>
          <a:prstGeom prst="rect">
            <a:avLst/>
          </a:prstGeom>
          <a:noFill/>
          <a:ln w="9525">
            <a:noFill/>
            <a:miter lim="800000"/>
            <a:headEnd/>
            <a:tailEnd/>
          </a:ln>
          <a:effectLst/>
        </p:spPr>
      </p:pic>
      <p:pic>
        <p:nvPicPr>
          <p:cNvPr id="22538" name="Picture 10"/>
          <p:cNvPicPr>
            <a:picLocks noChangeAspect="1" noChangeArrowheads="1"/>
          </p:cNvPicPr>
          <p:nvPr/>
        </p:nvPicPr>
        <p:blipFill>
          <a:blip r:embed="rId6" cstate="print"/>
          <a:srcRect/>
          <a:stretch>
            <a:fillRect/>
          </a:stretch>
        </p:blipFill>
        <p:spPr bwMode="auto">
          <a:xfrm>
            <a:off x="6715140" y="3571876"/>
            <a:ext cx="1876425" cy="2733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lstStyle/>
          <a:p>
            <a:r>
              <a:rPr lang="tr-TR" b="1" dirty="0" smtClean="0">
                <a:effectLst>
                  <a:outerShdw blurRad="38100" dist="38100" dir="2700000" algn="tl">
                    <a:srgbClr val="000000">
                      <a:alpha val="43137"/>
                    </a:srgbClr>
                  </a:outerShdw>
                </a:effectLst>
              </a:rPr>
              <a:t>PROTEİNLERİN PRİMER YAPILARI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14282" y="1285860"/>
            <a:ext cx="4214842" cy="5257800"/>
          </a:xfrm>
        </p:spPr>
        <p:txBody>
          <a:bodyPr>
            <a:normAutofit fontScale="55000" lnSpcReduction="20000"/>
          </a:bodyPr>
          <a:lstStyle/>
          <a:p>
            <a:r>
              <a:rPr lang="tr-TR" dirty="0" smtClean="0"/>
              <a:t>Proteinlerin </a:t>
            </a:r>
            <a:r>
              <a:rPr lang="tr-TR" dirty="0" err="1" smtClean="0"/>
              <a:t>primer</a:t>
            </a:r>
            <a:r>
              <a:rPr lang="tr-TR" dirty="0" smtClean="0"/>
              <a:t> (1</a:t>
            </a:r>
            <a:r>
              <a:rPr lang="tr-TR" baseline="30000" dirty="0" smtClean="0"/>
              <a:t>o</a:t>
            </a:r>
            <a:r>
              <a:rPr lang="tr-TR" dirty="0" smtClean="0"/>
              <a:t>)yapısı, 20 L- amino asidin farklı sayıda ve dizilişte </a:t>
            </a:r>
            <a:r>
              <a:rPr lang="tr-TR" dirty="0" err="1" smtClean="0"/>
              <a:t>peptit</a:t>
            </a:r>
            <a:r>
              <a:rPr lang="tr-TR" dirty="0" smtClean="0"/>
              <a:t> bağlarıyla bağlanmasından oluşmuştur.</a:t>
            </a:r>
          </a:p>
          <a:p>
            <a:r>
              <a:rPr lang="tr-TR" dirty="0" err="1" smtClean="0"/>
              <a:t>Peptit</a:t>
            </a:r>
            <a:r>
              <a:rPr lang="tr-TR" dirty="0" smtClean="0"/>
              <a:t> bağı kısmi çift bağ karakterindedir.</a:t>
            </a:r>
          </a:p>
          <a:p>
            <a:r>
              <a:rPr lang="tr-TR" dirty="0" err="1" smtClean="0"/>
              <a:t>Peptit</a:t>
            </a:r>
            <a:r>
              <a:rPr lang="tr-TR" dirty="0" smtClean="0"/>
              <a:t> bağını oluşturan C ve N ile bunlara bağlı gruplar aynı düzlemde bulunur.</a:t>
            </a:r>
          </a:p>
          <a:p>
            <a:r>
              <a:rPr lang="tr-TR" dirty="0" smtClean="0"/>
              <a:t>Kısa zincirli amino asit dizilerine </a:t>
            </a:r>
            <a:r>
              <a:rPr lang="tr-TR" dirty="0" err="1" smtClean="0"/>
              <a:t>peptit</a:t>
            </a:r>
            <a:r>
              <a:rPr lang="tr-TR" dirty="0" smtClean="0"/>
              <a:t> denir.</a:t>
            </a:r>
          </a:p>
          <a:p>
            <a:r>
              <a:rPr lang="tr-TR" dirty="0" smtClean="0"/>
              <a:t>Bir amino asit zincirinde iki uç vardır. Bir ucu </a:t>
            </a:r>
            <a:r>
              <a:rPr lang="tr-TR" dirty="0" err="1" smtClean="0"/>
              <a:t>karboksi</a:t>
            </a:r>
            <a:r>
              <a:rPr lang="tr-TR" dirty="0" smtClean="0"/>
              <a:t> (C’)uç, diğeri amino (N’) uç’tur.</a:t>
            </a:r>
          </a:p>
          <a:p>
            <a:r>
              <a:rPr lang="tr-TR" dirty="0" smtClean="0"/>
              <a:t>Bir </a:t>
            </a:r>
            <a:r>
              <a:rPr lang="tr-TR" dirty="0" err="1" smtClean="0"/>
              <a:t>peptit</a:t>
            </a:r>
            <a:r>
              <a:rPr lang="tr-TR" dirty="0" smtClean="0"/>
              <a:t> veya protein zinciri, amino uç solda karboksil uç sağda olacak şekilde yazılır.</a:t>
            </a:r>
          </a:p>
          <a:p>
            <a:r>
              <a:rPr lang="tr-TR" dirty="0" smtClean="0"/>
              <a:t>Bir </a:t>
            </a:r>
            <a:r>
              <a:rPr lang="tr-TR" dirty="0" err="1" smtClean="0"/>
              <a:t>peptitin</a:t>
            </a:r>
            <a:r>
              <a:rPr lang="tr-TR" dirty="0" smtClean="0"/>
              <a:t> adlandırılması, soldaki amino asitten itibaren en sağdaki amino aside kadar isimlerinin sonlarına –il eki getirilir ve en sonuna da en sağdaki amino asidin adı direkt yazılır.</a:t>
            </a:r>
          </a:p>
        </p:txBody>
      </p:sp>
      <p:pic>
        <p:nvPicPr>
          <p:cNvPr id="3077" name="Picture 5" descr="http://images.slideplayer.biz.tr/8/2570708/slides/slide_4.jpg"/>
          <p:cNvPicPr>
            <a:picLocks noChangeAspect="1" noChangeArrowheads="1"/>
          </p:cNvPicPr>
          <p:nvPr/>
        </p:nvPicPr>
        <p:blipFill>
          <a:blip r:embed="rId2" cstate="print"/>
          <a:srcRect/>
          <a:stretch>
            <a:fillRect/>
          </a:stretch>
        </p:blipFill>
        <p:spPr bwMode="auto">
          <a:xfrm>
            <a:off x="4500562" y="1500174"/>
            <a:ext cx="4286280" cy="278608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4626754" y="4500570"/>
            <a:ext cx="4302964"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357158" y="285728"/>
            <a:ext cx="8429684" cy="642942"/>
          </a:xfrm>
        </p:spPr>
        <p:txBody>
          <a:bodyPr>
            <a:noAutofit/>
          </a:bodyPr>
          <a:lstStyle/>
          <a:p>
            <a:r>
              <a:rPr lang="tr-TR" sz="3600" b="1" dirty="0" smtClean="0">
                <a:effectLst>
                  <a:outerShdw blurRad="38100" dist="38100" dir="2700000" algn="tl">
                    <a:srgbClr val="000000">
                      <a:alpha val="43137"/>
                    </a:srgbClr>
                  </a:outerShdw>
                </a:effectLst>
              </a:rPr>
              <a:t>PROTEİNLERİN PRİMER YAPILARININ TAYİNİ</a:t>
            </a:r>
            <a:endParaRPr lang="tr-TR" sz="3600" b="1" dirty="0">
              <a:effectLst>
                <a:outerShdw blurRad="38100" dist="38100" dir="2700000" algn="tl">
                  <a:srgbClr val="000000">
                    <a:alpha val="43137"/>
                  </a:srgbClr>
                </a:outerShdw>
              </a:effectLst>
            </a:endParaRPr>
          </a:p>
        </p:txBody>
      </p:sp>
      <p:sp>
        <p:nvSpPr>
          <p:cNvPr id="6" name="5 Alt Başlık"/>
          <p:cNvSpPr>
            <a:spLocks noGrp="1"/>
          </p:cNvSpPr>
          <p:nvPr>
            <p:ph type="subTitle" idx="1"/>
          </p:nvPr>
        </p:nvSpPr>
        <p:spPr>
          <a:xfrm>
            <a:off x="357158" y="1071546"/>
            <a:ext cx="8358246" cy="5786454"/>
          </a:xfrm>
        </p:spPr>
        <p:txBody>
          <a:bodyPr>
            <a:normAutofit fontScale="70000" lnSpcReduction="20000"/>
          </a:bodyPr>
          <a:lstStyle/>
          <a:p>
            <a:pPr indent="357188" algn="l">
              <a:buFont typeface="Arial" pitchFamily="34" charset="0"/>
              <a:buChar char="•"/>
            </a:pPr>
            <a:r>
              <a:rPr lang="tr-TR" b="1" dirty="0" smtClean="0">
                <a:solidFill>
                  <a:schemeClr val="tx1"/>
                </a:solidFill>
              </a:rPr>
              <a:t>Proteinlerin Biyomedikal Önemi</a:t>
            </a:r>
          </a:p>
          <a:p>
            <a:pPr indent="357188" algn="l">
              <a:buFont typeface="Arial" pitchFamily="34" charset="0"/>
              <a:buChar char="•"/>
            </a:pPr>
            <a:r>
              <a:rPr lang="tr-TR" b="1" dirty="0" err="1" smtClean="0">
                <a:solidFill>
                  <a:schemeClr val="tx1"/>
                </a:solidFill>
              </a:rPr>
              <a:t>Primer</a:t>
            </a:r>
            <a:r>
              <a:rPr lang="tr-TR" b="1" dirty="0" smtClean="0">
                <a:solidFill>
                  <a:schemeClr val="tx1"/>
                </a:solidFill>
              </a:rPr>
              <a:t> Yapının Belirlenmesi (Amino Asit Dizi Analizi)</a:t>
            </a:r>
          </a:p>
          <a:p>
            <a:pPr marL="715963" indent="-350838" algn="l">
              <a:buFont typeface="+mj-lt"/>
              <a:buAutoNum type="arabicPeriod"/>
            </a:pPr>
            <a:r>
              <a:rPr lang="tr-TR" b="1" dirty="0" smtClean="0">
                <a:solidFill>
                  <a:schemeClr val="tx1"/>
                </a:solidFill>
              </a:rPr>
              <a:t>Saflaştırma</a:t>
            </a:r>
          </a:p>
          <a:p>
            <a:pPr marL="715963" lvl="1" indent="274638" algn="l">
              <a:buFont typeface="Calibri" pitchFamily="34" charset="0"/>
              <a:buChar char="−"/>
            </a:pPr>
            <a:r>
              <a:rPr lang="tr-TR" dirty="0" smtClean="0">
                <a:solidFill>
                  <a:schemeClr val="tx1"/>
                </a:solidFill>
              </a:rPr>
              <a:t>Kolon </a:t>
            </a:r>
            <a:r>
              <a:rPr lang="tr-TR" dirty="0" err="1" smtClean="0">
                <a:solidFill>
                  <a:schemeClr val="tx1"/>
                </a:solidFill>
              </a:rPr>
              <a:t>Kromatografisi</a:t>
            </a:r>
            <a:endParaRPr lang="tr-TR" dirty="0" smtClean="0">
              <a:solidFill>
                <a:schemeClr val="tx1"/>
              </a:solidFill>
            </a:endParaRPr>
          </a:p>
          <a:p>
            <a:pPr marL="715963" lvl="1" indent="274638" algn="l">
              <a:buFont typeface="Calibri" pitchFamily="34" charset="0"/>
              <a:buChar char="−"/>
            </a:pPr>
            <a:r>
              <a:rPr lang="tr-TR" dirty="0" smtClean="0">
                <a:solidFill>
                  <a:schemeClr val="tx1"/>
                </a:solidFill>
              </a:rPr>
              <a:t>Dağılma </a:t>
            </a:r>
            <a:r>
              <a:rPr lang="tr-TR" dirty="0" err="1" smtClean="0">
                <a:solidFill>
                  <a:schemeClr val="tx1"/>
                </a:solidFill>
              </a:rPr>
              <a:t>Kromatografisi</a:t>
            </a:r>
            <a:endParaRPr lang="tr-TR" dirty="0" smtClean="0">
              <a:solidFill>
                <a:schemeClr val="tx1"/>
              </a:solidFill>
            </a:endParaRPr>
          </a:p>
          <a:p>
            <a:pPr marL="715963" lvl="1" indent="274638" algn="l">
              <a:buFont typeface="Calibri" pitchFamily="34" charset="0"/>
              <a:buChar char="−"/>
            </a:pPr>
            <a:r>
              <a:rPr lang="tr-TR" dirty="0" smtClean="0">
                <a:solidFill>
                  <a:schemeClr val="tx1"/>
                </a:solidFill>
              </a:rPr>
              <a:t>Moleküler Eleme (Jel </a:t>
            </a:r>
            <a:r>
              <a:rPr lang="tr-TR" dirty="0" err="1" smtClean="0">
                <a:solidFill>
                  <a:schemeClr val="tx1"/>
                </a:solidFill>
              </a:rPr>
              <a:t>Filtrasyon</a:t>
            </a:r>
            <a:r>
              <a:rPr lang="tr-TR" dirty="0" smtClean="0">
                <a:solidFill>
                  <a:schemeClr val="tx1"/>
                </a:solidFill>
              </a:rPr>
              <a:t>) </a:t>
            </a:r>
            <a:r>
              <a:rPr lang="tr-TR" dirty="0" err="1" smtClean="0">
                <a:solidFill>
                  <a:schemeClr val="tx1"/>
                </a:solidFill>
              </a:rPr>
              <a:t>Kromatografisi</a:t>
            </a:r>
            <a:endParaRPr lang="tr-TR" dirty="0" smtClean="0">
              <a:solidFill>
                <a:schemeClr val="tx1"/>
              </a:solidFill>
            </a:endParaRPr>
          </a:p>
          <a:p>
            <a:pPr marL="715963" lvl="1" indent="274638" algn="l">
              <a:buFont typeface="Calibri" pitchFamily="34" charset="0"/>
              <a:buChar char="−"/>
            </a:pPr>
            <a:r>
              <a:rPr lang="tr-TR" dirty="0" err="1" smtClean="0">
                <a:solidFill>
                  <a:schemeClr val="tx1"/>
                </a:solidFill>
              </a:rPr>
              <a:t>Absorpsiyon</a:t>
            </a:r>
            <a:r>
              <a:rPr lang="tr-TR" dirty="0" smtClean="0">
                <a:solidFill>
                  <a:schemeClr val="tx1"/>
                </a:solidFill>
              </a:rPr>
              <a:t> </a:t>
            </a:r>
            <a:r>
              <a:rPr lang="tr-TR" dirty="0" err="1" smtClean="0">
                <a:solidFill>
                  <a:schemeClr val="tx1"/>
                </a:solidFill>
              </a:rPr>
              <a:t>Kromatografisi</a:t>
            </a:r>
            <a:endParaRPr lang="tr-TR" dirty="0" smtClean="0">
              <a:solidFill>
                <a:schemeClr val="tx1"/>
              </a:solidFill>
            </a:endParaRPr>
          </a:p>
          <a:p>
            <a:pPr marL="715963" lvl="1" indent="274638" algn="l">
              <a:buFont typeface="Calibri" pitchFamily="34" charset="0"/>
              <a:buChar char="−"/>
            </a:pPr>
            <a:r>
              <a:rPr lang="tr-TR" dirty="0" smtClean="0">
                <a:solidFill>
                  <a:schemeClr val="tx1"/>
                </a:solidFill>
              </a:rPr>
              <a:t>İyon Değiştirme </a:t>
            </a:r>
            <a:r>
              <a:rPr lang="tr-TR" dirty="0" err="1" smtClean="0">
                <a:solidFill>
                  <a:schemeClr val="tx1"/>
                </a:solidFill>
              </a:rPr>
              <a:t>Kromatografisi</a:t>
            </a:r>
            <a:endParaRPr lang="tr-TR" dirty="0" smtClean="0">
              <a:solidFill>
                <a:schemeClr val="tx1"/>
              </a:solidFill>
            </a:endParaRPr>
          </a:p>
          <a:p>
            <a:pPr marL="715963" lvl="1" indent="274638" algn="l">
              <a:buFont typeface="Calibri" pitchFamily="34" charset="0"/>
              <a:buChar char="−"/>
            </a:pPr>
            <a:r>
              <a:rPr lang="tr-TR" dirty="0" err="1" smtClean="0">
                <a:solidFill>
                  <a:schemeClr val="tx1"/>
                </a:solidFill>
              </a:rPr>
              <a:t>Hidrofobik</a:t>
            </a:r>
            <a:r>
              <a:rPr lang="tr-TR" dirty="0" smtClean="0">
                <a:solidFill>
                  <a:schemeClr val="tx1"/>
                </a:solidFill>
              </a:rPr>
              <a:t> Etkileşim </a:t>
            </a:r>
            <a:r>
              <a:rPr lang="tr-TR" dirty="0" err="1" smtClean="0">
                <a:solidFill>
                  <a:schemeClr val="tx1"/>
                </a:solidFill>
              </a:rPr>
              <a:t>Kromatografisi</a:t>
            </a:r>
            <a:endParaRPr lang="tr-TR" dirty="0" smtClean="0">
              <a:solidFill>
                <a:schemeClr val="tx1"/>
              </a:solidFill>
            </a:endParaRPr>
          </a:p>
          <a:p>
            <a:pPr marL="715963" lvl="1" indent="274638" algn="l">
              <a:buFont typeface="Calibri" pitchFamily="34" charset="0"/>
              <a:buChar char="−"/>
            </a:pPr>
            <a:r>
              <a:rPr lang="tr-TR" dirty="0" err="1" smtClean="0">
                <a:solidFill>
                  <a:schemeClr val="tx1"/>
                </a:solidFill>
              </a:rPr>
              <a:t>Affinite</a:t>
            </a:r>
            <a:r>
              <a:rPr lang="tr-TR" dirty="0" smtClean="0">
                <a:solidFill>
                  <a:schemeClr val="tx1"/>
                </a:solidFill>
              </a:rPr>
              <a:t> </a:t>
            </a:r>
            <a:r>
              <a:rPr lang="tr-TR" dirty="0" err="1" smtClean="0">
                <a:solidFill>
                  <a:schemeClr val="tx1"/>
                </a:solidFill>
              </a:rPr>
              <a:t>Kromatografisi</a:t>
            </a:r>
            <a:endParaRPr lang="tr-TR" dirty="0" smtClean="0">
              <a:solidFill>
                <a:schemeClr val="tx1"/>
              </a:solidFill>
            </a:endParaRPr>
          </a:p>
          <a:p>
            <a:pPr marL="715963" lvl="1" indent="274638" algn="l">
              <a:buFont typeface="Calibri" pitchFamily="34" charset="0"/>
              <a:buChar char="−"/>
            </a:pPr>
            <a:r>
              <a:rPr lang="tr-TR" dirty="0" err="1" smtClean="0">
                <a:solidFill>
                  <a:schemeClr val="tx1"/>
                </a:solidFill>
              </a:rPr>
              <a:t>Peptidlerin</a:t>
            </a:r>
            <a:r>
              <a:rPr lang="tr-TR" dirty="0" smtClean="0">
                <a:solidFill>
                  <a:schemeClr val="tx1"/>
                </a:solidFill>
              </a:rPr>
              <a:t> Yüksek Basınçlı </a:t>
            </a:r>
            <a:r>
              <a:rPr lang="tr-TR" dirty="0" err="1" smtClean="0">
                <a:solidFill>
                  <a:schemeClr val="tx1"/>
                </a:solidFill>
              </a:rPr>
              <a:t>Kromatografi</a:t>
            </a:r>
            <a:r>
              <a:rPr lang="tr-TR" dirty="0" smtClean="0">
                <a:solidFill>
                  <a:schemeClr val="tx1"/>
                </a:solidFill>
              </a:rPr>
              <a:t> ile saflaştırılması</a:t>
            </a:r>
          </a:p>
          <a:p>
            <a:pPr marL="715963" indent="-350838" algn="l">
              <a:buAutoNum type="arabicPeriod" startAt="2"/>
            </a:pPr>
            <a:r>
              <a:rPr lang="tr-TR" b="1" dirty="0" smtClean="0">
                <a:solidFill>
                  <a:schemeClr val="tx1"/>
                </a:solidFill>
              </a:rPr>
              <a:t>Proteinlerin Saflığının Doğrulanması: </a:t>
            </a:r>
            <a:r>
              <a:rPr lang="tr-TR" dirty="0" smtClean="0">
                <a:solidFill>
                  <a:schemeClr val="tx1"/>
                </a:solidFill>
              </a:rPr>
              <a:t>SDS-PAGE</a:t>
            </a:r>
            <a:r>
              <a:rPr lang="tr-TR" sz="2900" b="1" dirty="0" smtClean="0">
                <a:solidFill>
                  <a:schemeClr val="tx1"/>
                </a:solidFill>
              </a:rPr>
              <a:t>*</a:t>
            </a:r>
            <a:r>
              <a:rPr lang="tr-TR" dirty="0" smtClean="0">
                <a:solidFill>
                  <a:schemeClr val="tx1"/>
                </a:solidFill>
              </a:rPr>
              <a:t> ve IEF</a:t>
            </a:r>
            <a:r>
              <a:rPr lang="tr-TR" sz="2900" b="1" dirty="0" smtClean="0">
                <a:solidFill>
                  <a:schemeClr val="tx1"/>
                </a:solidFill>
              </a:rPr>
              <a:t>**</a:t>
            </a:r>
            <a:r>
              <a:rPr lang="tr-TR" dirty="0" smtClean="0">
                <a:solidFill>
                  <a:schemeClr val="tx1"/>
                </a:solidFill>
              </a:rPr>
              <a:t> ile doğrulanır</a:t>
            </a:r>
          </a:p>
          <a:p>
            <a:pPr marL="715963" indent="-350838" algn="l">
              <a:buAutoNum type="arabicPeriod" startAt="2"/>
            </a:pPr>
            <a:r>
              <a:rPr lang="tr-TR" b="1" dirty="0" smtClean="0">
                <a:solidFill>
                  <a:schemeClr val="tx1"/>
                </a:solidFill>
              </a:rPr>
              <a:t>Dizi Analizi</a:t>
            </a:r>
          </a:p>
          <a:p>
            <a:pPr marL="990600" indent="-274638" algn="l">
              <a:buFont typeface="Calibri" pitchFamily="34" charset="0"/>
              <a:buChar char="−"/>
            </a:pPr>
            <a:r>
              <a:rPr lang="tr-TR" dirty="0" err="1" smtClean="0">
                <a:solidFill>
                  <a:schemeClr val="tx1"/>
                </a:solidFill>
              </a:rPr>
              <a:t>Sanger</a:t>
            </a:r>
            <a:r>
              <a:rPr lang="tr-TR" dirty="0" smtClean="0">
                <a:solidFill>
                  <a:schemeClr val="tx1"/>
                </a:solidFill>
              </a:rPr>
              <a:t> Metodu</a:t>
            </a:r>
          </a:p>
          <a:p>
            <a:pPr marL="990600" indent="-274638" algn="l">
              <a:buFont typeface="Calibri" pitchFamily="34" charset="0"/>
              <a:buChar char="−"/>
            </a:pPr>
            <a:r>
              <a:rPr lang="tr-TR" dirty="0" err="1" smtClean="0">
                <a:solidFill>
                  <a:schemeClr val="tx1"/>
                </a:solidFill>
              </a:rPr>
              <a:t>Edman</a:t>
            </a:r>
            <a:r>
              <a:rPr lang="tr-TR" dirty="0" smtClean="0">
                <a:solidFill>
                  <a:schemeClr val="tx1"/>
                </a:solidFill>
              </a:rPr>
              <a:t> Reaksiyonu</a:t>
            </a:r>
          </a:p>
          <a:p>
            <a:pPr indent="357188" algn="l"/>
            <a:r>
              <a:rPr lang="tr-TR" sz="2600" b="1" dirty="0" smtClean="0">
                <a:solidFill>
                  <a:schemeClr val="tx1"/>
                </a:solidFill>
              </a:rPr>
              <a:t>*  </a:t>
            </a:r>
            <a:r>
              <a:rPr lang="tr-TR" sz="2600" b="1" dirty="0" err="1" smtClean="0">
                <a:solidFill>
                  <a:schemeClr val="tx1"/>
                </a:solidFill>
              </a:rPr>
              <a:t>Sodium</a:t>
            </a:r>
            <a:r>
              <a:rPr lang="tr-TR" sz="2600" b="1" dirty="0" smtClean="0">
                <a:solidFill>
                  <a:schemeClr val="tx1"/>
                </a:solidFill>
              </a:rPr>
              <a:t> </a:t>
            </a:r>
            <a:r>
              <a:rPr lang="tr-TR" sz="2600" b="1" dirty="0" err="1" smtClean="0">
                <a:solidFill>
                  <a:schemeClr val="tx1"/>
                </a:solidFill>
              </a:rPr>
              <a:t>Dodesyl</a:t>
            </a:r>
            <a:r>
              <a:rPr lang="tr-TR" sz="2600" b="1" dirty="0" smtClean="0">
                <a:solidFill>
                  <a:schemeClr val="tx1"/>
                </a:solidFill>
              </a:rPr>
              <a:t> </a:t>
            </a:r>
            <a:r>
              <a:rPr lang="tr-TR" sz="2600" b="1" dirty="0" err="1" smtClean="0">
                <a:solidFill>
                  <a:schemeClr val="tx1"/>
                </a:solidFill>
              </a:rPr>
              <a:t>Sulphate</a:t>
            </a:r>
            <a:r>
              <a:rPr lang="tr-TR" sz="2600" b="1" dirty="0" smtClean="0">
                <a:solidFill>
                  <a:schemeClr val="tx1"/>
                </a:solidFill>
              </a:rPr>
              <a:t>-</a:t>
            </a:r>
            <a:r>
              <a:rPr lang="tr-TR" sz="2600" b="1" dirty="0" err="1" smtClean="0">
                <a:solidFill>
                  <a:schemeClr val="tx1"/>
                </a:solidFill>
              </a:rPr>
              <a:t>Poly</a:t>
            </a:r>
            <a:r>
              <a:rPr lang="tr-TR" sz="2600" b="1" dirty="0" smtClean="0">
                <a:solidFill>
                  <a:schemeClr val="tx1"/>
                </a:solidFill>
              </a:rPr>
              <a:t>-</a:t>
            </a:r>
            <a:r>
              <a:rPr lang="tr-TR" sz="2600" b="1" dirty="0" err="1" smtClean="0">
                <a:solidFill>
                  <a:schemeClr val="tx1"/>
                </a:solidFill>
              </a:rPr>
              <a:t>Acrylamide</a:t>
            </a:r>
            <a:r>
              <a:rPr lang="tr-TR" sz="2600" b="1" dirty="0" smtClean="0">
                <a:solidFill>
                  <a:schemeClr val="tx1"/>
                </a:solidFill>
              </a:rPr>
              <a:t> Gel </a:t>
            </a:r>
            <a:r>
              <a:rPr lang="tr-TR" sz="2600" b="1" dirty="0" err="1" smtClean="0">
                <a:solidFill>
                  <a:schemeClr val="tx1"/>
                </a:solidFill>
              </a:rPr>
              <a:t>Electrophoresis</a:t>
            </a:r>
            <a:r>
              <a:rPr lang="tr-TR" sz="2600" b="1" dirty="0" smtClean="0">
                <a:solidFill>
                  <a:schemeClr val="tx1"/>
                </a:solidFill>
              </a:rPr>
              <a:t>  </a:t>
            </a:r>
          </a:p>
          <a:p>
            <a:pPr indent="357188" algn="l"/>
            <a:r>
              <a:rPr lang="tr-TR" sz="2600" b="1" dirty="0" smtClean="0">
                <a:solidFill>
                  <a:schemeClr val="tx1"/>
                </a:solidFill>
              </a:rPr>
              <a:t>** </a:t>
            </a:r>
            <a:r>
              <a:rPr lang="tr-TR" sz="2600" b="1" dirty="0" err="1" smtClean="0">
                <a:solidFill>
                  <a:schemeClr val="tx1"/>
                </a:solidFill>
              </a:rPr>
              <a:t>Iso</a:t>
            </a:r>
            <a:r>
              <a:rPr lang="tr-TR" sz="2600" b="1" dirty="0" smtClean="0">
                <a:solidFill>
                  <a:schemeClr val="tx1"/>
                </a:solidFill>
              </a:rPr>
              <a:t>-</a:t>
            </a:r>
            <a:r>
              <a:rPr lang="tr-TR" sz="2600" b="1" dirty="0" err="1" smtClean="0">
                <a:solidFill>
                  <a:schemeClr val="tx1"/>
                </a:solidFill>
              </a:rPr>
              <a:t>Electric</a:t>
            </a:r>
            <a:r>
              <a:rPr lang="tr-TR" sz="2600" b="1" dirty="0" smtClean="0">
                <a:solidFill>
                  <a:schemeClr val="tx1"/>
                </a:solidFill>
              </a:rPr>
              <a:t> </a:t>
            </a:r>
            <a:r>
              <a:rPr lang="tr-TR" sz="2600" b="1" dirty="0" err="1" smtClean="0">
                <a:solidFill>
                  <a:schemeClr val="tx1"/>
                </a:solidFill>
              </a:rPr>
              <a:t>Focusing</a:t>
            </a:r>
            <a:endParaRPr lang="tr-TR" sz="2600" b="1" dirty="0">
              <a:solidFill>
                <a:schemeClr val="tx1"/>
              </a:solidFill>
            </a:endParaRPr>
          </a:p>
        </p:txBody>
      </p:sp>
      <p:cxnSp>
        <p:nvCxnSpPr>
          <p:cNvPr id="7" name="6 Düz Bağlayıcı"/>
          <p:cNvCxnSpPr/>
          <p:nvPr/>
        </p:nvCxnSpPr>
        <p:spPr>
          <a:xfrm>
            <a:off x="642910" y="6119504"/>
            <a:ext cx="785818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46076"/>
            <a:ext cx="8229600" cy="868346"/>
          </a:xfrm>
        </p:spPr>
        <p:txBody>
          <a:bodyPr>
            <a:noAutofit/>
          </a:bodyPr>
          <a:lstStyle/>
          <a:p>
            <a:r>
              <a:rPr lang="tr-TR" b="1" dirty="0" smtClean="0">
                <a:effectLst>
                  <a:outerShdw blurRad="38100" dist="38100" dir="2700000" algn="tl">
                    <a:srgbClr val="000000">
                      <a:alpha val="43137"/>
                    </a:srgbClr>
                  </a:outerShdw>
                </a:effectLst>
              </a:rPr>
              <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Proteinlerin Biyomedikal Önemi</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
            </a:r>
            <a:br>
              <a:rPr lang="tr-TR" b="1" dirty="0" smtClean="0">
                <a:effectLst>
                  <a:outerShdw blurRad="38100" dist="38100" dir="2700000" algn="tl">
                    <a:srgbClr val="000000">
                      <a:alpha val="43137"/>
                    </a:srgbClr>
                  </a:outerShdw>
                </a:effectLst>
              </a:rPr>
            </a:b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500174"/>
            <a:ext cx="8229600" cy="4714908"/>
          </a:xfrm>
        </p:spPr>
        <p:txBody>
          <a:bodyPr>
            <a:normAutofit fontScale="92500"/>
          </a:bodyPr>
          <a:lstStyle/>
          <a:p>
            <a:r>
              <a:rPr lang="tr-TR" dirty="0" smtClean="0"/>
              <a:t>Proteinler, yapı ve fonksiyon bakımından oldukça kompleks makro moleküllerdirler ve canlı organizmalarda çok kritik rollere sahiptirler: </a:t>
            </a:r>
          </a:p>
          <a:p>
            <a:pPr lvl="1"/>
            <a:r>
              <a:rPr lang="tr-TR" dirty="0" err="1" smtClean="0"/>
              <a:t>Sitoskeleton</a:t>
            </a:r>
            <a:r>
              <a:rPr lang="tr-TR" dirty="0" smtClean="0"/>
              <a:t>, hücrenin yapısının korunmasını sağlar.</a:t>
            </a:r>
          </a:p>
          <a:p>
            <a:pPr lvl="1"/>
            <a:r>
              <a:rPr lang="tr-TR" dirty="0" smtClean="0"/>
              <a:t>Hemoglobin alyuvarlarda bulunur ve hücrelere oksijen taşır,</a:t>
            </a:r>
          </a:p>
          <a:p>
            <a:pPr lvl="1"/>
            <a:r>
              <a:rPr lang="tr-TR" dirty="0" smtClean="0"/>
              <a:t>Hormonlar bir çok organ ve sistemin çalışmasını uyarır.</a:t>
            </a:r>
          </a:p>
          <a:p>
            <a:pPr lvl="1"/>
            <a:r>
              <a:rPr lang="tr-TR" dirty="0" smtClean="0"/>
              <a:t>Enzimler bütün biyokimyasal reaksiyonları katalizler.</a:t>
            </a:r>
          </a:p>
          <a:p>
            <a:pPr lvl="1"/>
            <a:r>
              <a:rPr lang="tr-TR" dirty="0" smtClean="0"/>
              <a:t>Reseptörler, hücrelerin çevresel koşullara ve gelen uyartılara cevap vermelerini sağlar.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effectLst>
                  <a:outerShdw blurRad="38100" dist="38100" dir="2700000" algn="tl">
                    <a:srgbClr val="000000">
                      <a:alpha val="43137"/>
                    </a:srgbClr>
                  </a:outerShdw>
                </a:effectLst>
              </a:rPr>
              <a:t>Protein </a:t>
            </a:r>
            <a:r>
              <a:rPr lang="tr-TR" b="1" dirty="0" err="1" smtClean="0">
                <a:effectLst>
                  <a:outerShdw blurRad="38100" dist="38100" dir="2700000" algn="tl">
                    <a:srgbClr val="000000">
                      <a:alpha val="43137"/>
                    </a:srgbClr>
                  </a:outerShdw>
                </a:effectLst>
              </a:rPr>
              <a:t>Primer</a:t>
            </a:r>
            <a:r>
              <a:rPr lang="tr-TR" b="1" dirty="0" smtClean="0">
                <a:effectLst>
                  <a:outerShdw blurRad="38100" dist="38100" dir="2700000" algn="tl">
                    <a:srgbClr val="000000">
                      <a:alpha val="43137"/>
                    </a:srgbClr>
                  </a:outerShdw>
                </a:effectLst>
              </a:rPr>
              <a:t> Yapısının Belirlenmesi</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(Amino Asit Dizi Analizi)</a:t>
            </a:r>
            <a:endParaRPr lang="tr-TR" dirty="0"/>
          </a:p>
        </p:txBody>
      </p:sp>
      <p:sp>
        <p:nvSpPr>
          <p:cNvPr id="3" name="2 İçerik Yer Tutucusu"/>
          <p:cNvSpPr>
            <a:spLocks noGrp="1"/>
          </p:cNvSpPr>
          <p:nvPr>
            <p:ph idx="1"/>
          </p:nvPr>
        </p:nvSpPr>
        <p:spPr>
          <a:xfrm>
            <a:off x="457200" y="1743076"/>
            <a:ext cx="8229600" cy="4900634"/>
          </a:xfrm>
        </p:spPr>
        <p:txBody>
          <a:bodyPr>
            <a:normAutofit fontScale="77500" lnSpcReduction="20000"/>
          </a:bodyPr>
          <a:lstStyle/>
          <a:p>
            <a:r>
              <a:rPr lang="tr-TR" dirty="0" smtClean="0"/>
              <a:t>Proteinler, transkripsiyondan (DNA’dan RNA sentezi) sonra </a:t>
            </a:r>
            <a:r>
              <a:rPr lang="tr-TR" dirty="0" err="1" smtClean="0"/>
              <a:t>translasyonla</a:t>
            </a:r>
            <a:r>
              <a:rPr lang="tr-TR" dirty="0" smtClean="0"/>
              <a:t> </a:t>
            </a:r>
            <a:r>
              <a:rPr lang="tr-TR" dirty="0" err="1" smtClean="0"/>
              <a:t>mRNA’dan</a:t>
            </a:r>
            <a:r>
              <a:rPr lang="tr-TR" dirty="0" smtClean="0"/>
              <a:t> sentezlenirler.</a:t>
            </a:r>
          </a:p>
          <a:p>
            <a:r>
              <a:rPr lang="tr-TR" dirty="0" smtClean="0"/>
              <a:t>Sentezlendikten sonra, fonksiyonlarına göre çeşitli modifikasyonlara uğrar, görev yerine gider, fonksiyonlarını yerine getirir ve en sonunda ölür ve amino asit bileşenlerine </a:t>
            </a:r>
            <a:r>
              <a:rPr lang="tr-TR" dirty="0" err="1" smtClean="0"/>
              <a:t>hidrolizlenerek</a:t>
            </a:r>
            <a:r>
              <a:rPr lang="tr-TR" dirty="0" smtClean="0"/>
              <a:t> </a:t>
            </a:r>
            <a:r>
              <a:rPr lang="tr-TR" dirty="0" err="1" smtClean="0"/>
              <a:t>metabolize</a:t>
            </a:r>
            <a:r>
              <a:rPr lang="tr-TR" dirty="0" smtClean="0"/>
              <a:t> olurlar. </a:t>
            </a:r>
          </a:p>
          <a:p>
            <a:r>
              <a:rPr lang="tr-TR" dirty="0" smtClean="0"/>
              <a:t>Proteinlerin yapı ve fonksiyonlarının detaylı incelenmesi, </a:t>
            </a:r>
          </a:p>
          <a:p>
            <a:pPr lvl="1"/>
            <a:r>
              <a:rPr lang="tr-TR" dirty="0" smtClean="0"/>
              <a:t>Varlıklarının, yokluklarının belirlenmesinde, </a:t>
            </a:r>
          </a:p>
          <a:p>
            <a:pPr lvl="1"/>
            <a:r>
              <a:rPr lang="tr-TR" dirty="0" smtClean="0"/>
              <a:t>Yapısal ve fonksiyonel bozuklukların ve hastalıkların teşhis ve tedavisinde, </a:t>
            </a:r>
          </a:p>
          <a:p>
            <a:pPr>
              <a:buNone/>
            </a:pPr>
            <a:r>
              <a:rPr lang="tr-TR" dirty="0" smtClean="0"/>
              <a:t>	çok önemlidir.</a:t>
            </a:r>
          </a:p>
          <a:p>
            <a:r>
              <a:rPr lang="tr-TR" dirty="0" smtClean="0"/>
              <a:t>Amino asit dizi analizi, bir proteini kodlayan genin belirlenip </a:t>
            </a:r>
            <a:r>
              <a:rPr lang="tr-TR" dirty="0" err="1" smtClean="0"/>
              <a:t>modifiye</a:t>
            </a:r>
            <a:r>
              <a:rPr lang="tr-TR" dirty="0" smtClean="0"/>
              <a:t> edilerek yapı ve fonksiyonlarının geliştirilmesinde ve klonlanarak çoğaltılmasında anahtar role sahiptir.</a:t>
            </a:r>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15596"/>
            <a:ext cx="8229600" cy="939784"/>
          </a:xfrm>
        </p:spPr>
        <p:txBody>
          <a:bodyPr>
            <a:normAutofit/>
          </a:bodyPr>
          <a:lstStyle/>
          <a:p>
            <a:r>
              <a:rPr lang="tr-TR" b="1" dirty="0" smtClean="0">
                <a:effectLst>
                  <a:outerShdw blurRad="38100" dist="38100" dir="2700000" algn="tl">
                    <a:srgbClr val="000000">
                      <a:alpha val="43137"/>
                    </a:srgbClr>
                  </a:outerShdw>
                </a:effectLst>
              </a:rPr>
              <a:t>SAFLAŞTIRMA</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428736"/>
            <a:ext cx="8229600" cy="5043510"/>
          </a:xfrm>
        </p:spPr>
        <p:txBody>
          <a:bodyPr>
            <a:normAutofit fontScale="77500" lnSpcReduction="20000"/>
          </a:bodyPr>
          <a:lstStyle/>
          <a:p>
            <a:r>
              <a:rPr lang="tr-TR" dirty="0" smtClean="0"/>
              <a:t>Bir proteinin saflaştırılması, detaylı yapısal ve fonksiyonel analizin yapılmasında zorunlu ilk basamaktır.</a:t>
            </a:r>
          </a:p>
          <a:p>
            <a:r>
              <a:rPr lang="tr-TR" dirty="0" smtClean="0"/>
              <a:t>Bir hücre, yapı ve fonksiyon bakımından birbirinden çok farklı binlerce protein içerir. </a:t>
            </a:r>
          </a:p>
          <a:p>
            <a:r>
              <a:rPr lang="tr-TR" dirty="0" smtClean="0"/>
              <a:t>Bu proteinlerden herhangi birinin yeterli miktarda saflaştırılması, çok sayıda ayırma tekniklerinin başarıyla uygulanmasını gerektiren müthiş zor bir iştir.</a:t>
            </a:r>
          </a:p>
          <a:p>
            <a:r>
              <a:rPr lang="tr-TR" dirty="0" smtClean="0"/>
              <a:t>Ayırma tekniklerinde proteinlerin,</a:t>
            </a:r>
          </a:p>
          <a:p>
            <a:pPr lvl="1"/>
            <a:r>
              <a:rPr lang="tr-TR" dirty="0" smtClean="0"/>
              <a:t>farklı fazlardaki çözünürlük farkı, </a:t>
            </a:r>
          </a:p>
          <a:p>
            <a:pPr lvl="1"/>
            <a:r>
              <a:rPr lang="tr-TR" dirty="0" smtClean="0"/>
              <a:t>jel içerisinde molekül büyüklüklerine göre farklı hızlarda hareket etmeleri</a:t>
            </a:r>
          </a:p>
          <a:p>
            <a:pPr lvl="1"/>
            <a:r>
              <a:rPr lang="tr-TR" dirty="0" smtClean="0"/>
              <a:t>elektriksel alanda ve belirli bir </a:t>
            </a:r>
            <a:r>
              <a:rPr lang="tr-TR" dirty="0" err="1" smtClean="0"/>
              <a:t>pH</a:t>
            </a:r>
            <a:r>
              <a:rPr lang="tr-TR" dirty="0" smtClean="0"/>
              <a:t> </a:t>
            </a:r>
            <a:r>
              <a:rPr lang="tr-TR" dirty="0" err="1" smtClean="0"/>
              <a:t>gradiyentinde</a:t>
            </a:r>
            <a:r>
              <a:rPr lang="tr-TR" dirty="0" smtClean="0"/>
              <a:t> taşıdıkları elektriksel yüklerine göre farklı hızlarda hareket etmeleri, </a:t>
            </a:r>
          </a:p>
          <a:p>
            <a:pPr lvl="1"/>
            <a:r>
              <a:rPr lang="tr-TR" dirty="0" smtClean="0"/>
              <a:t>farklı maddelere gösterdikleri </a:t>
            </a:r>
            <a:r>
              <a:rPr lang="tr-TR" dirty="0" err="1" smtClean="0"/>
              <a:t>affinite</a:t>
            </a:r>
            <a:r>
              <a:rPr lang="tr-TR" dirty="0" smtClean="0"/>
              <a:t>(ilgi)</a:t>
            </a:r>
            <a:r>
              <a:rPr lang="tr-TR" dirty="0" err="1" smtClean="0"/>
              <a:t>leri</a:t>
            </a:r>
            <a:r>
              <a:rPr lang="tr-TR" dirty="0" smtClean="0"/>
              <a:t> </a:t>
            </a:r>
          </a:p>
          <a:p>
            <a:r>
              <a:rPr lang="tr-TR" dirty="0" smtClean="0"/>
              <a:t>gibi özelliklerinden yararlanılır.</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lstStyle/>
          <a:p>
            <a:r>
              <a:rPr lang="tr-TR" b="1" dirty="0" smtClean="0">
                <a:effectLst>
                  <a:outerShdw blurRad="38100" dist="38100" dir="2700000" algn="tl">
                    <a:srgbClr val="000000">
                      <a:alpha val="43137"/>
                    </a:srgbClr>
                  </a:outerShdw>
                </a:effectLst>
              </a:rPr>
              <a:t>KOLON KROMATOGRAFİSİ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85720" y="1357298"/>
            <a:ext cx="4071966" cy="5286412"/>
          </a:xfrm>
        </p:spPr>
        <p:txBody>
          <a:bodyPr>
            <a:normAutofit fontScale="62500" lnSpcReduction="20000"/>
          </a:bodyPr>
          <a:lstStyle/>
          <a:p>
            <a:r>
              <a:rPr lang="tr-TR" dirty="0" smtClean="0"/>
              <a:t>Kolon </a:t>
            </a:r>
            <a:r>
              <a:rPr lang="tr-TR" dirty="0" err="1" smtClean="0"/>
              <a:t>kromatografisinde</a:t>
            </a:r>
            <a:r>
              <a:rPr lang="tr-TR" dirty="0" smtClean="0"/>
              <a:t>, yüzeyleri kimyasal fonksiyonel gruplarla </a:t>
            </a:r>
            <a:r>
              <a:rPr lang="tr-TR" dirty="0" err="1" smtClean="0"/>
              <a:t>modifiye</a:t>
            </a:r>
            <a:r>
              <a:rPr lang="tr-TR" dirty="0" smtClean="0"/>
              <a:t> edilmiş selüloz, </a:t>
            </a:r>
            <a:r>
              <a:rPr lang="tr-TR" dirty="0" err="1" smtClean="0"/>
              <a:t>poliakrilamid</a:t>
            </a:r>
            <a:r>
              <a:rPr lang="tr-TR" dirty="0" smtClean="0"/>
              <a:t> ve silika gibi küçük küresel </a:t>
            </a:r>
            <a:r>
              <a:rPr lang="tr-TR" dirty="0" err="1" smtClean="0"/>
              <a:t>beadler</a:t>
            </a:r>
            <a:r>
              <a:rPr lang="tr-TR" dirty="0" smtClean="0"/>
              <a:t> kullanılır.</a:t>
            </a:r>
          </a:p>
          <a:p>
            <a:r>
              <a:rPr lang="tr-TR" dirty="0" smtClean="0"/>
              <a:t>Bu </a:t>
            </a:r>
            <a:r>
              <a:rPr lang="tr-TR" dirty="0" err="1" smtClean="0"/>
              <a:t>beadler</a:t>
            </a:r>
            <a:r>
              <a:rPr lang="tr-TR" dirty="0" smtClean="0"/>
              <a:t> cam, plastik veya metalden yapılmış kolonlara paketlenir.</a:t>
            </a:r>
          </a:p>
          <a:p>
            <a:r>
              <a:rPr lang="tr-TR" dirty="0" smtClean="0"/>
              <a:t>Bu </a:t>
            </a:r>
            <a:r>
              <a:rPr lang="tr-TR" dirty="0" err="1" smtClean="0"/>
              <a:t>beadler</a:t>
            </a:r>
            <a:r>
              <a:rPr lang="tr-TR" dirty="0" smtClean="0"/>
              <a:t>, proteinlerle yüklerine, </a:t>
            </a:r>
            <a:r>
              <a:rPr lang="tr-TR" dirty="0" err="1" smtClean="0"/>
              <a:t>hidrofobiklik</a:t>
            </a:r>
            <a:r>
              <a:rPr lang="tr-TR" dirty="0" smtClean="0"/>
              <a:t>  </a:t>
            </a:r>
            <a:r>
              <a:rPr lang="tr-TR" dirty="0" err="1" smtClean="0"/>
              <a:t>hidrofiliklik</a:t>
            </a:r>
            <a:r>
              <a:rPr lang="tr-TR" dirty="0" smtClean="0"/>
              <a:t> ve </a:t>
            </a:r>
            <a:r>
              <a:rPr lang="tr-TR" dirty="0" err="1" smtClean="0"/>
              <a:t>ligand</a:t>
            </a:r>
            <a:r>
              <a:rPr lang="tr-TR" dirty="0" smtClean="0"/>
              <a:t> bağlama gibi özelliklerine göre etkileşirler.</a:t>
            </a:r>
          </a:p>
          <a:p>
            <a:r>
              <a:rPr lang="tr-TR" dirty="0" smtClean="0"/>
              <a:t>Ayrılacak protein karışımı kolonun üstüne uygulanır.</a:t>
            </a:r>
          </a:p>
          <a:p>
            <a:r>
              <a:rPr lang="tr-TR" dirty="0" smtClean="0"/>
              <a:t>Daha sonra bütün bileşenler ayrılana kadar mobil faz kolonun üzerinden eklenir.</a:t>
            </a:r>
          </a:p>
          <a:p>
            <a:r>
              <a:rPr lang="tr-TR" dirty="0" smtClean="0"/>
              <a:t>her bileşen, kolonun dibine ulaştığında ayrı bir tüpte toplanır.</a:t>
            </a:r>
            <a:endParaRPr lang="tr-TR" dirty="0"/>
          </a:p>
        </p:txBody>
      </p:sp>
      <p:pic>
        <p:nvPicPr>
          <p:cNvPr id="3075" name="Picture 3"/>
          <p:cNvPicPr>
            <a:picLocks noChangeAspect="1" noChangeArrowheads="1"/>
          </p:cNvPicPr>
          <p:nvPr/>
        </p:nvPicPr>
        <p:blipFill>
          <a:blip r:embed="rId2" cstate="print"/>
          <a:srcRect/>
          <a:stretch>
            <a:fillRect/>
          </a:stretch>
        </p:blipFill>
        <p:spPr bwMode="auto">
          <a:xfrm>
            <a:off x="4214810" y="1357298"/>
            <a:ext cx="4762507" cy="5100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effectLst>
                  <a:outerShdw blurRad="38100" dist="38100" dir="2700000" algn="tl">
                    <a:srgbClr val="000000">
                      <a:alpha val="43137"/>
                    </a:srgbClr>
                  </a:outerShdw>
                </a:effectLst>
              </a:rPr>
              <a:t>AMİNO ASİTLER VE PEPTİTLER</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rmAutofit lnSpcReduction="10000"/>
          </a:bodyPr>
          <a:lstStyle/>
          <a:p>
            <a:r>
              <a:rPr lang="tr-TR" dirty="0" smtClean="0"/>
              <a:t>Amino asitler </a:t>
            </a:r>
            <a:r>
              <a:rPr lang="tr-TR" dirty="0" err="1" smtClean="0"/>
              <a:t>peptitlerin</a:t>
            </a:r>
            <a:r>
              <a:rPr lang="tr-TR" dirty="0" smtClean="0"/>
              <a:t> ve proteinlerin yapı taşlarıdır.</a:t>
            </a:r>
          </a:p>
          <a:p>
            <a:r>
              <a:rPr lang="tr-TR" dirty="0" smtClean="0"/>
              <a:t>Amino asitler </a:t>
            </a:r>
            <a:r>
              <a:rPr lang="tr-TR" dirty="0" err="1" smtClean="0"/>
              <a:t>peptit</a:t>
            </a:r>
            <a:r>
              <a:rPr lang="tr-TR" dirty="0" smtClean="0"/>
              <a:t> bağlarıyla birbirlerine bağlanarak </a:t>
            </a:r>
            <a:r>
              <a:rPr lang="tr-TR" dirty="0" err="1" smtClean="0"/>
              <a:t>peptitleri</a:t>
            </a:r>
            <a:r>
              <a:rPr lang="tr-TR" dirty="0" smtClean="0"/>
              <a:t> ve </a:t>
            </a:r>
            <a:r>
              <a:rPr lang="tr-TR" dirty="0" err="1" smtClean="0"/>
              <a:t>polipeptitleri</a:t>
            </a:r>
            <a:r>
              <a:rPr lang="tr-TR" dirty="0" smtClean="0"/>
              <a:t> oluştururlar.</a:t>
            </a:r>
          </a:p>
          <a:p>
            <a:r>
              <a:rPr lang="tr-TR" dirty="0" smtClean="0"/>
              <a:t>Kısa zincirli amino asit zincirlerine </a:t>
            </a:r>
            <a:r>
              <a:rPr lang="tr-TR" dirty="0" err="1" smtClean="0"/>
              <a:t>peptit</a:t>
            </a:r>
            <a:r>
              <a:rPr lang="tr-TR" dirty="0" smtClean="0"/>
              <a:t> denir.</a:t>
            </a:r>
          </a:p>
          <a:p>
            <a:r>
              <a:rPr lang="tr-TR" dirty="0" smtClean="0"/>
              <a:t>Binlerce amino asitten oluşan dizilere ise </a:t>
            </a:r>
            <a:r>
              <a:rPr lang="tr-TR" dirty="0" err="1" smtClean="0"/>
              <a:t>polipeptit</a:t>
            </a:r>
            <a:r>
              <a:rPr lang="tr-TR" dirty="0" smtClean="0"/>
              <a:t> denir.</a:t>
            </a:r>
          </a:p>
          <a:p>
            <a:r>
              <a:rPr lang="tr-TR" dirty="0" err="1" smtClean="0"/>
              <a:t>Polipeptitlere</a:t>
            </a:r>
            <a:r>
              <a:rPr lang="tr-TR" dirty="0" smtClean="0"/>
              <a:t> protein denir.</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12"/>
            <a:ext cx="8229600" cy="1143000"/>
          </a:xfrm>
        </p:spPr>
        <p:txBody>
          <a:bodyPr>
            <a:normAutofit/>
          </a:bodyPr>
          <a:lstStyle/>
          <a:p>
            <a:pPr lvl="1" algn="ctr" rtl="0">
              <a:spcBef>
                <a:spcPct val="0"/>
              </a:spcBef>
            </a:pPr>
            <a:r>
              <a:rPr lang="tr-TR" sz="4400" b="1" dirty="0" smtClean="0">
                <a:solidFill>
                  <a:schemeClr val="tx1"/>
                </a:solidFill>
                <a:effectLst>
                  <a:outerShdw blurRad="38100" dist="38100" dir="2700000" algn="tl">
                    <a:srgbClr val="000000">
                      <a:alpha val="43137"/>
                    </a:srgbClr>
                  </a:outerShdw>
                </a:effectLst>
              </a:rPr>
              <a:t>Dağılma </a:t>
            </a:r>
            <a:r>
              <a:rPr lang="tr-TR" sz="4400" b="1" dirty="0" err="1" smtClean="0">
                <a:solidFill>
                  <a:schemeClr val="tx1"/>
                </a:solidFill>
                <a:effectLst>
                  <a:outerShdw blurRad="38100" dist="38100" dir="2700000" algn="tl">
                    <a:srgbClr val="000000">
                      <a:alpha val="43137"/>
                    </a:srgbClr>
                  </a:outerShdw>
                </a:effectLst>
              </a:rPr>
              <a:t>Kromatografisi</a:t>
            </a:r>
            <a:endParaRPr lang="tr-TR" sz="44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357158" y="1814514"/>
            <a:ext cx="4429156" cy="4686320"/>
          </a:xfrm>
        </p:spPr>
        <p:txBody>
          <a:bodyPr>
            <a:normAutofit fontScale="62500" lnSpcReduction="20000"/>
          </a:bodyPr>
          <a:lstStyle/>
          <a:p>
            <a:r>
              <a:rPr lang="tr-TR" dirty="0" smtClean="0"/>
              <a:t>Kolon </a:t>
            </a:r>
            <a:r>
              <a:rPr lang="tr-TR" dirty="0" err="1" smtClean="0"/>
              <a:t>kromatografik</a:t>
            </a:r>
            <a:r>
              <a:rPr lang="tr-TR" dirty="0" smtClean="0"/>
              <a:t> ayırmanın esası her bir proteinin sabit faz (</a:t>
            </a:r>
            <a:r>
              <a:rPr lang="tr-TR" dirty="0" err="1" smtClean="0"/>
              <a:t>matriks</a:t>
            </a:r>
            <a:r>
              <a:rPr lang="tr-TR" dirty="0" smtClean="0"/>
              <a:t>) ile mobil faz arasındaki bağıl </a:t>
            </a:r>
            <a:r>
              <a:rPr lang="tr-TR" dirty="0" err="1" smtClean="0"/>
              <a:t>afiniteye</a:t>
            </a:r>
            <a:r>
              <a:rPr lang="tr-TR" dirty="0" smtClean="0"/>
              <a:t> dayanır.</a:t>
            </a:r>
          </a:p>
          <a:p>
            <a:r>
              <a:rPr lang="tr-TR" dirty="0" smtClean="0"/>
              <a:t>Dağılma </a:t>
            </a:r>
            <a:r>
              <a:rPr lang="tr-TR" dirty="0" err="1" smtClean="0"/>
              <a:t>kromatografisinde</a:t>
            </a:r>
            <a:r>
              <a:rPr lang="tr-TR" dirty="0" smtClean="0"/>
              <a:t>, karışımdaki ayrılacak proteinlerin sabit faz ile bağlanmaları zayıf ve geçicidir.</a:t>
            </a:r>
          </a:p>
          <a:p>
            <a:r>
              <a:rPr lang="tr-TR" dirty="0" err="1" smtClean="0"/>
              <a:t>Matriks</a:t>
            </a:r>
            <a:r>
              <a:rPr lang="tr-TR" dirty="0" smtClean="0"/>
              <a:t> ile etkileşime giren protein kolonda diğerlerinden daha fazla kalır.</a:t>
            </a:r>
          </a:p>
          <a:p>
            <a:r>
              <a:rPr lang="tr-TR" dirty="0" smtClean="0"/>
              <a:t>Kolonda kalma süresi, </a:t>
            </a:r>
            <a:r>
              <a:rPr lang="tr-TR" dirty="0" err="1" smtClean="0"/>
              <a:t>matriks</a:t>
            </a:r>
            <a:r>
              <a:rPr lang="tr-TR" dirty="0" smtClean="0"/>
              <a:t> ile mobil fazın kompozisyonunun bir fonksiyonudur.</a:t>
            </a:r>
          </a:p>
          <a:p>
            <a:r>
              <a:rPr lang="tr-TR" dirty="0" smtClean="0"/>
              <a:t>İlgilenilen proteinin diğerlerinden optimum şartlarda ayrılması, </a:t>
            </a:r>
            <a:r>
              <a:rPr lang="tr-TR" dirty="0" err="1" smtClean="0"/>
              <a:t>matriks</a:t>
            </a:r>
            <a:r>
              <a:rPr lang="tr-TR" dirty="0" smtClean="0"/>
              <a:t> ile mobil fazın kompozisyonu dikkatle </a:t>
            </a:r>
            <a:r>
              <a:rPr lang="tr-TR" dirty="0" err="1" smtClean="0"/>
              <a:t>manipule</a:t>
            </a:r>
            <a:r>
              <a:rPr lang="tr-TR" dirty="0" smtClean="0"/>
              <a:t> edilerek başarılabilir.</a:t>
            </a:r>
          </a:p>
          <a:p>
            <a:endParaRPr lang="tr-TR" dirty="0"/>
          </a:p>
        </p:txBody>
      </p:sp>
      <p:pic>
        <p:nvPicPr>
          <p:cNvPr id="21506" name="Picture 2"/>
          <p:cNvPicPr>
            <a:picLocks noChangeAspect="1" noChangeArrowheads="1"/>
          </p:cNvPicPr>
          <p:nvPr/>
        </p:nvPicPr>
        <p:blipFill>
          <a:blip r:embed="rId2" cstate="print"/>
          <a:srcRect/>
          <a:stretch>
            <a:fillRect/>
          </a:stretch>
        </p:blipFill>
        <p:spPr bwMode="auto">
          <a:xfrm>
            <a:off x="5000628" y="1928802"/>
            <a:ext cx="3789072"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74638"/>
            <a:ext cx="8572560" cy="796908"/>
          </a:xfrm>
        </p:spPr>
        <p:txBody>
          <a:bodyPr>
            <a:noAutofit/>
          </a:bodyPr>
          <a:lstStyle/>
          <a:p>
            <a:pPr lvl="1"/>
            <a:r>
              <a:rPr lang="tr-TR" sz="2900" b="1" dirty="0" smtClean="0">
                <a:solidFill>
                  <a:schemeClr val="tx1"/>
                </a:solidFill>
                <a:effectLst>
                  <a:outerShdw blurRad="38100" dist="38100" dir="2700000" algn="tl">
                    <a:srgbClr val="000000">
                      <a:alpha val="43137"/>
                    </a:srgbClr>
                  </a:outerShdw>
                </a:effectLst>
              </a:rPr>
              <a:t>Jel </a:t>
            </a:r>
            <a:r>
              <a:rPr lang="tr-TR" sz="2900" b="1" dirty="0" err="1" smtClean="0">
                <a:solidFill>
                  <a:schemeClr val="tx1"/>
                </a:solidFill>
                <a:effectLst>
                  <a:outerShdw blurRad="38100" dist="38100" dir="2700000" algn="tl">
                    <a:srgbClr val="000000">
                      <a:alpha val="43137"/>
                    </a:srgbClr>
                  </a:outerShdw>
                </a:effectLst>
              </a:rPr>
              <a:t>Filtrasyon</a:t>
            </a:r>
            <a:r>
              <a:rPr lang="tr-TR" sz="2900" b="1" dirty="0" smtClean="0">
                <a:solidFill>
                  <a:schemeClr val="tx1"/>
                </a:solidFill>
                <a:effectLst>
                  <a:outerShdw blurRad="38100" dist="38100" dir="2700000" algn="tl">
                    <a:srgbClr val="000000">
                      <a:alpha val="43137"/>
                    </a:srgbClr>
                  </a:outerShdw>
                </a:effectLst>
              </a:rPr>
              <a:t> (Moleküler Eleme) </a:t>
            </a:r>
            <a:r>
              <a:rPr lang="tr-TR" sz="2900" b="1" dirty="0" err="1" smtClean="0">
                <a:solidFill>
                  <a:schemeClr val="tx1"/>
                </a:solidFill>
                <a:effectLst>
                  <a:outerShdw blurRad="38100" dist="38100" dir="2700000" algn="tl">
                    <a:srgbClr val="000000">
                      <a:alpha val="43137"/>
                    </a:srgbClr>
                  </a:outerShdw>
                </a:effectLst>
              </a:rPr>
              <a:t>Kromatografisi</a:t>
            </a:r>
            <a:endParaRPr lang="tr-TR" sz="2900" b="1" dirty="0" smtClean="0">
              <a:solidFill>
                <a:schemeClr val="tx1"/>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14282" y="1285860"/>
            <a:ext cx="4429156" cy="5357850"/>
          </a:xfrm>
        </p:spPr>
        <p:txBody>
          <a:bodyPr>
            <a:normAutofit fontScale="62500" lnSpcReduction="20000"/>
          </a:bodyPr>
          <a:lstStyle/>
          <a:p>
            <a:r>
              <a:rPr lang="tr-TR" dirty="0" smtClean="0"/>
              <a:t>Jel </a:t>
            </a:r>
            <a:r>
              <a:rPr lang="tr-TR" dirty="0" err="1" smtClean="0"/>
              <a:t>filtrasyon</a:t>
            </a:r>
            <a:r>
              <a:rPr lang="tr-TR" dirty="0" smtClean="0"/>
              <a:t> </a:t>
            </a:r>
            <a:r>
              <a:rPr lang="tr-TR" dirty="0" err="1" smtClean="0"/>
              <a:t>kromatografisi</a:t>
            </a:r>
            <a:r>
              <a:rPr lang="tr-TR" dirty="0" smtClean="0"/>
              <a:t>, proteinlerin </a:t>
            </a:r>
            <a:r>
              <a:rPr lang="tr-TR" b="1" dirty="0" err="1" smtClean="0"/>
              <a:t>stokes</a:t>
            </a:r>
            <a:r>
              <a:rPr lang="tr-TR" b="1" dirty="0" smtClean="0"/>
              <a:t> yarıçapı </a:t>
            </a:r>
            <a:r>
              <a:rPr lang="tr-TR" dirty="0" smtClean="0"/>
              <a:t>esasına dayanır.</a:t>
            </a:r>
          </a:p>
          <a:p>
            <a:r>
              <a:rPr lang="tr-TR" b="1" dirty="0" err="1" smtClean="0"/>
              <a:t>Stokes</a:t>
            </a:r>
            <a:r>
              <a:rPr lang="tr-TR" b="1" dirty="0" smtClean="0"/>
              <a:t> yarıçapı</a:t>
            </a:r>
            <a:r>
              <a:rPr lang="tr-TR" dirty="0" smtClean="0"/>
              <a:t>, bir makro molekülün çözücü içerisinde, işgal ettiği, içerisinde rahatlıkla dönebileceği boşluğun yarı çapıdır.</a:t>
            </a:r>
          </a:p>
          <a:p>
            <a:r>
              <a:rPr lang="tr-TR" dirty="0" smtClean="0"/>
              <a:t>Bir proteinin </a:t>
            </a:r>
            <a:r>
              <a:rPr lang="tr-TR" dirty="0" err="1" smtClean="0"/>
              <a:t>stokes</a:t>
            </a:r>
            <a:r>
              <a:rPr lang="tr-TR" dirty="0" smtClean="0"/>
              <a:t> yarı çapı, molekülün kütlesine ve şekline bağlıdır.</a:t>
            </a:r>
          </a:p>
          <a:p>
            <a:r>
              <a:rPr lang="tr-TR" b="1" dirty="0" err="1" smtClean="0"/>
              <a:t>Stokes</a:t>
            </a:r>
            <a:r>
              <a:rPr lang="tr-TR" b="1" dirty="0" smtClean="0"/>
              <a:t> yarıçapı çok b</a:t>
            </a:r>
            <a:r>
              <a:rPr lang="tr-TR" dirty="0" smtClean="0"/>
              <a:t>üyük olan proteinler, </a:t>
            </a:r>
            <a:r>
              <a:rPr lang="tr-TR" dirty="0" err="1" smtClean="0"/>
              <a:t>matriksi</a:t>
            </a:r>
            <a:r>
              <a:rPr lang="tr-TR" dirty="0" smtClean="0"/>
              <a:t> oluşturan </a:t>
            </a:r>
            <a:r>
              <a:rPr lang="tr-TR" dirty="0" err="1" smtClean="0"/>
              <a:t>beadler</a:t>
            </a:r>
            <a:r>
              <a:rPr lang="tr-TR" dirty="0" smtClean="0"/>
              <a:t> arasından kolayca geçerek kolonu erken </a:t>
            </a:r>
            <a:r>
              <a:rPr lang="tr-TR" dirty="0" err="1" smtClean="0"/>
              <a:t>terkederler</a:t>
            </a:r>
            <a:r>
              <a:rPr lang="tr-TR" dirty="0" smtClean="0"/>
              <a:t>.</a:t>
            </a:r>
          </a:p>
          <a:p>
            <a:r>
              <a:rPr lang="tr-TR" b="1" dirty="0" err="1" smtClean="0"/>
              <a:t>Stokes</a:t>
            </a:r>
            <a:r>
              <a:rPr lang="tr-TR" b="1" dirty="0" smtClean="0"/>
              <a:t> yarıçapı k</a:t>
            </a:r>
            <a:r>
              <a:rPr lang="tr-TR" dirty="0" smtClean="0"/>
              <a:t>üçük proteinler ise </a:t>
            </a:r>
            <a:r>
              <a:rPr lang="tr-TR" dirty="0" err="1" smtClean="0"/>
              <a:t>beadlerin</a:t>
            </a:r>
            <a:r>
              <a:rPr lang="tr-TR" dirty="0" smtClean="0"/>
              <a:t> gözeneklerine girebildikleri için kolonu daha geç </a:t>
            </a:r>
            <a:r>
              <a:rPr lang="tr-TR" dirty="0" err="1" smtClean="0"/>
              <a:t>terkederler</a:t>
            </a:r>
            <a:r>
              <a:rPr lang="tr-TR" dirty="0" smtClean="0"/>
              <a:t>. </a:t>
            </a:r>
          </a:p>
          <a:p>
            <a:r>
              <a:rPr lang="tr-TR" dirty="0" smtClean="0"/>
              <a:t>Böylece farklı zamanlarda kolonu terk eden proteinler kolayca ayrılmış olurlar.</a:t>
            </a:r>
          </a:p>
          <a:p>
            <a:endParaRPr lang="tr-TR" dirty="0"/>
          </a:p>
        </p:txBody>
      </p:sp>
      <p:pic>
        <p:nvPicPr>
          <p:cNvPr id="1027" name="Picture 3"/>
          <p:cNvPicPr>
            <a:picLocks noChangeAspect="1" noChangeArrowheads="1"/>
          </p:cNvPicPr>
          <p:nvPr/>
        </p:nvPicPr>
        <p:blipFill>
          <a:blip r:embed="rId2" cstate="print"/>
          <a:srcRect/>
          <a:stretch>
            <a:fillRect/>
          </a:stretch>
        </p:blipFill>
        <p:spPr bwMode="auto">
          <a:xfrm>
            <a:off x="4714876" y="1500174"/>
            <a:ext cx="4214842"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011222"/>
          </a:xfrm>
        </p:spPr>
        <p:txBody>
          <a:bodyPr/>
          <a:lstStyle/>
          <a:p>
            <a:r>
              <a:rPr lang="tr-TR" b="1" dirty="0" smtClean="0">
                <a:effectLst>
                  <a:outerShdw blurRad="38100" dist="38100" dir="2700000" algn="tl">
                    <a:srgbClr val="000000">
                      <a:alpha val="43137"/>
                    </a:srgbClr>
                  </a:outerShdw>
                </a:effectLst>
              </a:rPr>
              <a:t>ADSORPSİYON KROMATOGRAFİSİ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28596" y="1357298"/>
            <a:ext cx="4329114" cy="5143536"/>
          </a:xfrm>
        </p:spPr>
        <p:txBody>
          <a:bodyPr>
            <a:normAutofit fontScale="70000" lnSpcReduction="20000"/>
          </a:bodyPr>
          <a:lstStyle/>
          <a:p>
            <a:r>
              <a:rPr lang="tr-TR" dirty="0" err="1" smtClean="0"/>
              <a:t>Adsorpsiyon</a:t>
            </a:r>
            <a:r>
              <a:rPr lang="tr-TR" dirty="0" smtClean="0"/>
              <a:t> </a:t>
            </a:r>
            <a:r>
              <a:rPr lang="tr-TR" dirty="0" err="1" smtClean="0"/>
              <a:t>kromatografisinin</a:t>
            </a:r>
            <a:r>
              <a:rPr lang="tr-TR" dirty="0" smtClean="0"/>
              <a:t> esası protein karışımını içeren çözeltinin, ilgilenilen proteinin </a:t>
            </a:r>
            <a:r>
              <a:rPr lang="tr-TR" dirty="0" err="1" smtClean="0"/>
              <a:t>matrikse</a:t>
            </a:r>
            <a:r>
              <a:rPr lang="tr-TR" dirty="0" smtClean="0"/>
              <a:t> en sıkı bağlanmasını sağlayacak koşullarda kolona uygulanması esasına dayanır.</a:t>
            </a:r>
          </a:p>
          <a:p>
            <a:r>
              <a:rPr lang="tr-TR" dirty="0" err="1" smtClean="0"/>
              <a:t>Adsorpsiyon</a:t>
            </a:r>
            <a:r>
              <a:rPr lang="tr-TR" dirty="0" smtClean="0"/>
              <a:t> </a:t>
            </a:r>
            <a:r>
              <a:rPr lang="tr-TR" dirty="0" err="1" smtClean="0"/>
              <a:t>kromatografisinde</a:t>
            </a:r>
            <a:r>
              <a:rPr lang="tr-TR" dirty="0" smtClean="0"/>
              <a:t> genellikle ayırma çözeltisi olarak kullanılan tuz çözeltisinin konsantrasyonunu derece derece artırarak uygulanır.</a:t>
            </a:r>
          </a:p>
          <a:p>
            <a:r>
              <a:rPr lang="tr-TR" dirty="0" smtClean="0"/>
              <a:t>Böylece, </a:t>
            </a:r>
            <a:r>
              <a:rPr lang="tr-TR" dirty="0" err="1" smtClean="0"/>
              <a:t>matrikse</a:t>
            </a:r>
            <a:r>
              <a:rPr lang="tr-TR" dirty="0" smtClean="0"/>
              <a:t> en gevşek bağlanan protein ilk önce, en sıkı bağlanan protein kolonu en son terk eder. </a:t>
            </a:r>
          </a:p>
          <a:p>
            <a:r>
              <a:rPr lang="tr-TR" dirty="0" smtClean="0"/>
              <a:t>Böylece, proteinler kolonu farklı zamanlarda terk </a:t>
            </a:r>
            <a:r>
              <a:rPr lang="tr-TR" dirty="0" err="1" smtClean="0"/>
              <a:t>edeek</a:t>
            </a:r>
            <a:r>
              <a:rPr lang="tr-TR" dirty="0" smtClean="0"/>
              <a:t> kolayca ayrılabilirler.</a:t>
            </a:r>
            <a:endParaRPr lang="tr-TR" dirty="0"/>
          </a:p>
        </p:txBody>
      </p:sp>
      <p:pic>
        <p:nvPicPr>
          <p:cNvPr id="20482" name="Picture 2" descr="http://www.chromedia.org/dchro/gfx/ZyaymykHqE.jpeg"/>
          <p:cNvPicPr>
            <a:picLocks noChangeAspect="1" noChangeArrowheads="1"/>
          </p:cNvPicPr>
          <p:nvPr/>
        </p:nvPicPr>
        <p:blipFill>
          <a:blip r:embed="rId2" cstate="print"/>
          <a:srcRect/>
          <a:stretch>
            <a:fillRect/>
          </a:stretch>
        </p:blipFill>
        <p:spPr bwMode="auto">
          <a:xfrm>
            <a:off x="5000628" y="3357562"/>
            <a:ext cx="3929090" cy="285752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p:spPr>
        <p:txBody>
          <a:bodyPr>
            <a:normAutofit fontScale="90000"/>
          </a:bodyPr>
          <a:lstStyle/>
          <a:p>
            <a:r>
              <a:rPr lang="tr-TR" b="1" dirty="0" smtClean="0">
                <a:effectLst>
                  <a:outerShdw blurRad="38100" dist="38100" dir="2700000" algn="tl">
                    <a:srgbClr val="000000">
                      <a:alpha val="43137"/>
                    </a:srgbClr>
                  </a:outerShdw>
                </a:effectLst>
              </a:rPr>
              <a:t>İYON DEĞİŞTİRME KROMATOGRAFİSİ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14282" y="1285860"/>
            <a:ext cx="5214974" cy="5286412"/>
          </a:xfrm>
        </p:spPr>
        <p:txBody>
          <a:bodyPr>
            <a:normAutofit fontScale="77500" lnSpcReduction="20000"/>
          </a:bodyPr>
          <a:lstStyle/>
          <a:p>
            <a:r>
              <a:rPr lang="tr-TR" dirty="0" smtClean="0"/>
              <a:t>İyon değiştirme </a:t>
            </a:r>
            <a:r>
              <a:rPr lang="tr-TR" dirty="0" err="1" smtClean="0"/>
              <a:t>kromatografisi</a:t>
            </a:r>
            <a:r>
              <a:rPr lang="tr-TR" dirty="0" smtClean="0"/>
              <a:t>, ilgilenilen proteinleri, zıt yüklü bir </a:t>
            </a:r>
            <a:r>
              <a:rPr lang="tr-TR" dirty="0" err="1" smtClean="0"/>
              <a:t>matriks</a:t>
            </a:r>
            <a:r>
              <a:rPr lang="tr-TR" dirty="0" smtClean="0"/>
              <a:t> kullanarak ayırma esasına dayanır. </a:t>
            </a:r>
          </a:p>
          <a:p>
            <a:r>
              <a:rPr lang="tr-TR" dirty="0" err="1" smtClean="0"/>
              <a:t>Katyonik</a:t>
            </a:r>
            <a:r>
              <a:rPr lang="tr-TR" dirty="0" smtClean="0"/>
              <a:t> proteinler katyon değiştirici </a:t>
            </a:r>
            <a:r>
              <a:rPr lang="tr-TR" dirty="0" err="1" smtClean="0"/>
              <a:t>matriksler</a:t>
            </a:r>
            <a:r>
              <a:rPr lang="tr-TR" dirty="0" smtClean="0"/>
              <a:t>, </a:t>
            </a:r>
            <a:r>
              <a:rPr lang="tr-TR" dirty="0" err="1" smtClean="0"/>
              <a:t>anyonik</a:t>
            </a:r>
            <a:r>
              <a:rPr lang="tr-TR" dirty="0" smtClean="0"/>
              <a:t> proteinler ise anyon değiştirici </a:t>
            </a:r>
            <a:r>
              <a:rPr lang="tr-TR" dirty="0" err="1" smtClean="0"/>
              <a:t>matriksler</a:t>
            </a:r>
            <a:r>
              <a:rPr lang="tr-TR" dirty="0" smtClean="0"/>
              <a:t> kullanılarak  ayrılırlar.</a:t>
            </a:r>
          </a:p>
          <a:p>
            <a:r>
              <a:rPr lang="tr-TR" dirty="0" err="1" smtClean="0"/>
              <a:t>Matriksle</a:t>
            </a:r>
            <a:r>
              <a:rPr lang="tr-TR" dirty="0" smtClean="0"/>
              <a:t> aynı yüke sahip olan proteinler kolonu direkt terk ederken, zıt yüklü </a:t>
            </a:r>
            <a:r>
              <a:rPr lang="tr-TR" dirty="0" err="1" smtClean="0"/>
              <a:t>protinler</a:t>
            </a:r>
            <a:r>
              <a:rPr lang="tr-TR" dirty="0" smtClean="0"/>
              <a:t> yükün şiddetine göre farklı zamanlarda terk ederler. </a:t>
            </a:r>
          </a:p>
          <a:p>
            <a:r>
              <a:rPr lang="tr-TR" dirty="0" smtClean="0"/>
              <a:t>İyonik şiddet arttıkça kolonu terk etme zamanı artar. Böylece proteinler kolaylıkla ayrılırlar.</a:t>
            </a:r>
          </a:p>
          <a:p>
            <a:endParaRPr lang="tr-TR" dirty="0"/>
          </a:p>
        </p:txBody>
      </p:sp>
      <p:pic>
        <p:nvPicPr>
          <p:cNvPr id="22529" name="Picture 1"/>
          <p:cNvPicPr>
            <a:picLocks noChangeAspect="1" noChangeArrowheads="1"/>
          </p:cNvPicPr>
          <p:nvPr/>
        </p:nvPicPr>
        <p:blipFill>
          <a:blip r:embed="rId2" cstate="print"/>
          <a:srcRect/>
          <a:stretch>
            <a:fillRect/>
          </a:stretch>
        </p:blipFill>
        <p:spPr bwMode="auto">
          <a:xfrm>
            <a:off x="5643570" y="2571744"/>
            <a:ext cx="3286148" cy="407196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5857884" y="1200144"/>
            <a:ext cx="2943225"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725470"/>
          </a:xfrm>
        </p:spPr>
        <p:txBody>
          <a:bodyPr>
            <a:normAutofit/>
          </a:bodyPr>
          <a:lstStyle/>
          <a:p>
            <a:pPr lvl="1" algn="ctr" rtl="0">
              <a:spcBef>
                <a:spcPct val="0"/>
              </a:spcBef>
            </a:pPr>
            <a:r>
              <a:rPr lang="tr-TR" sz="3600" b="1" dirty="0" err="1" smtClean="0">
                <a:solidFill>
                  <a:schemeClr val="tx1"/>
                </a:solidFill>
                <a:effectLst>
                  <a:outerShdw blurRad="38100" dist="38100" dir="2700000" algn="tl">
                    <a:srgbClr val="000000">
                      <a:alpha val="43137"/>
                    </a:srgbClr>
                  </a:outerShdw>
                </a:effectLst>
              </a:rPr>
              <a:t>Hidrofobik</a:t>
            </a:r>
            <a:r>
              <a:rPr lang="tr-TR" sz="3600" b="1" dirty="0" smtClean="0">
                <a:solidFill>
                  <a:schemeClr val="tx1"/>
                </a:solidFill>
                <a:effectLst>
                  <a:outerShdw blurRad="38100" dist="38100" dir="2700000" algn="tl">
                    <a:srgbClr val="000000">
                      <a:alpha val="43137"/>
                    </a:srgbClr>
                  </a:outerShdw>
                </a:effectLst>
              </a:rPr>
              <a:t> Etkileşim </a:t>
            </a:r>
            <a:r>
              <a:rPr lang="tr-TR" sz="3600" b="1" dirty="0" err="1" smtClean="0">
                <a:solidFill>
                  <a:schemeClr val="tx1"/>
                </a:solidFill>
                <a:effectLst>
                  <a:outerShdw blurRad="38100" dist="38100" dir="2700000" algn="tl">
                    <a:srgbClr val="000000">
                      <a:alpha val="43137"/>
                    </a:srgbClr>
                  </a:outerShdw>
                </a:effectLst>
              </a:rPr>
              <a:t>Kromatografisi</a:t>
            </a:r>
            <a:endParaRPr lang="tr-TR" sz="36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142984"/>
            <a:ext cx="8229600" cy="2786083"/>
          </a:xfrm>
        </p:spPr>
        <p:txBody>
          <a:bodyPr>
            <a:normAutofit fontScale="92500" lnSpcReduction="20000"/>
          </a:bodyPr>
          <a:lstStyle/>
          <a:p>
            <a:r>
              <a:rPr lang="tr-TR" dirty="0" err="1" smtClean="0"/>
              <a:t>Hidrofobik</a:t>
            </a:r>
            <a:r>
              <a:rPr lang="tr-TR" dirty="0" smtClean="0"/>
              <a:t> Etkileşim </a:t>
            </a:r>
            <a:r>
              <a:rPr lang="tr-TR" dirty="0" err="1" smtClean="0"/>
              <a:t>Kromatografisi</a:t>
            </a:r>
            <a:r>
              <a:rPr lang="tr-TR" dirty="0" smtClean="0"/>
              <a:t>, proteinleri, yüzeyi </a:t>
            </a:r>
            <a:r>
              <a:rPr lang="tr-TR" dirty="0" err="1" smtClean="0"/>
              <a:t>fenil</a:t>
            </a:r>
            <a:r>
              <a:rPr lang="tr-TR" dirty="0" smtClean="0"/>
              <a:t> </a:t>
            </a:r>
            <a:r>
              <a:rPr lang="tr-TR" dirty="0" err="1" smtClean="0"/>
              <a:t>sefaroz</a:t>
            </a:r>
            <a:r>
              <a:rPr lang="tr-TR" dirty="0" smtClean="0"/>
              <a:t> ve </a:t>
            </a:r>
            <a:r>
              <a:rPr lang="tr-TR" dirty="0" err="1" smtClean="0"/>
              <a:t>oktil</a:t>
            </a:r>
            <a:r>
              <a:rPr lang="tr-TR" dirty="0" smtClean="0"/>
              <a:t> </a:t>
            </a:r>
            <a:r>
              <a:rPr lang="tr-TR" dirty="0" err="1" smtClean="0"/>
              <a:t>sefaroz</a:t>
            </a:r>
            <a:r>
              <a:rPr lang="tr-TR" dirty="0" smtClean="0"/>
              <a:t> gibi </a:t>
            </a:r>
            <a:r>
              <a:rPr lang="tr-TR" dirty="0" err="1" smtClean="0"/>
              <a:t>apolar</a:t>
            </a:r>
            <a:r>
              <a:rPr lang="tr-TR" dirty="0" smtClean="0"/>
              <a:t> moleküllerle kaplanan </a:t>
            </a:r>
            <a:r>
              <a:rPr lang="tr-TR" dirty="0" err="1" smtClean="0"/>
              <a:t>matriksle</a:t>
            </a:r>
            <a:r>
              <a:rPr lang="tr-TR" dirty="0" smtClean="0"/>
              <a:t> etkileşimlerine göre ayırır.</a:t>
            </a:r>
          </a:p>
          <a:p>
            <a:r>
              <a:rPr lang="tr-TR" dirty="0" err="1" smtClean="0"/>
              <a:t>Protinler</a:t>
            </a:r>
            <a:r>
              <a:rPr lang="tr-TR" dirty="0" smtClean="0"/>
              <a:t> </a:t>
            </a:r>
            <a:r>
              <a:rPr lang="tr-TR" dirty="0" err="1" smtClean="0"/>
              <a:t>polarlık</a:t>
            </a:r>
            <a:r>
              <a:rPr lang="tr-TR" dirty="0" smtClean="0"/>
              <a:t> derecelerine göre; en çok polar olan kolonu en önce, en </a:t>
            </a:r>
            <a:r>
              <a:rPr lang="tr-TR" dirty="0" err="1" smtClean="0"/>
              <a:t>apolar</a:t>
            </a:r>
            <a:r>
              <a:rPr lang="tr-TR" dirty="0" smtClean="0"/>
              <a:t> olan da en geç terk ederek birbirlerinden ayrılırlar. </a:t>
            </a:r>
            <a:endParaRPr lang="tr-TR" dirty="0"/>
          </a:p>
        </p:txBody>
      </p:sp>
      <p:pic>
        <p:nvPicPr>
          <p:cNvPr id="23554" name="Picture 2"/>
          <p:cNvPicPr>
            <a:picLocks noChangeAspect="1" noChangeArrowheads="1"/>
          </p:cNvPicPr>
          <p:nvPr/>
        </p:nvPicPr>
        <p:blipFill>
          <a:blip r:embed="rId2" cstate="print"/>
          <a:srcRect/>
          <a:stretch>
            <a:fillRect/>
          </a:stretch>
        </p:blipFill>
        <p:spPr bwMode="auto">
          <a:xfrm>
            <a:off x="1506280" y="4071942"/>
            <a:ext cx="6230324" cy="26146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868346"/>
          </a:xfrm>
        </p:spPr>
        <p:txBody>
          <a:bodyPr/>
          <a:lstStyle/>
          <a:p>
            <a:r>
              <a:rPr lang="tr-TR" b="1" dirty="0" smtClean="0">
                <a:effectLst>
                  <a:outerShdw blurRad="38100" dist="38100" dir="2700000" algn="tl">
                    <a:srgbClr val="000000">
                      <a:alpha val="43137"/>
                    </a:srgbClr>
                  </a:outerShdw>
                </a:effectLst>
              </a:rPr>
              <a:t>AFİNİTE KROMATOGRAFİSİ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85720" y="1928802"/>
            <a:ext cx="4071966" cy="4214842"/>
          </a:xfrm>
        </p:spPr>
        <p:txBody>
          <a:bodyPr>
            <a:normAutofit fontScale="70000" lnSpcReduction="20000"/>
          </a:bodyPr>
          <a:lstStyle/>
          <a:p>
            <a:r>
              <a:rPr lang="tr-TR" dirty="0" smtClean="0"/>
              <a:t>İlgilenilen belirli bir </a:t>
            </a:r>
            <a:r>
              <a:rPr lang="tr-TR" dirty="0" err="1" smtClean="0"/>
              <a:t>protin</a:t>
            </a:r>
            <a:r>
              <a:rPr lang="tr-TR" dirty="0" smtClean="0"/>
              <a:t>, yüzeyine </a:t>
            </a:r>
            <a:r>
              <a:rPr lang="tr-TR" dirty="0" err="1" smtClean="0"/>
              <a:t>afinite</a:t>
            </a:r>
            <a:r>
              <a:rPr lang="tr-TR" dirty="0" smtClean="0"/>
              <a:t> duyduğu belli bir molekül bağlanmış bir </a:t>
            </a:r>
            <a:r>
              <a:rPr lang="tr-TR" dirty="0" err="1" smtClean="0"/>
              <a:t>matriks</a:t>
            </a:r>
            <a:r>
              <a:rPr lang="tr-TR" dirty="0" smtClean="0"/>
              <a:t> kullanılarak ayrılır.</a:t>
            </a:r>
          </a:p>
          <a:p>
            <a:r>
              <a:rPr lang="tr-TR" dirty="0" smtClean="0"/>
              <a:t>Şekilde bir </a:t>
            </a:r>
            <a:r>
              <a:rPr lang="tr-TR" dirty="0" err="1" smtClean="0"/>
              <a:t>antibadiye</a:t>
            </a:r>
            <a:r>
              <a:rPr lang="tr-TR" dirty="0" smtClean="0"/>
              <a:t> </a:t>
            </a:r>
            <a:r>
              <a:rPr lang="tr-TR" dirty="0" err="1" smtClean="0"/>
              <a:t>afinitesi</a:t>
            </a:r>
            <a:r>
              <a:rPr lang="tr-TR" dirty="0" smtClean="0"/>
              <a:t> olan bir proteinin diğerlerinden ayrılması görülmektedir.</a:t>
            </a:r>
          </a:p>
          <a:p>
            <a:r>
              <a:rPr lang="tr-TR" dirty="0" err="1" smtClean="0"/>
              <a:t>Afinite</a:t>
            </a:r>
            <a:r>
              <a:rPr lang="tr-TR" dirty="0" smtClean="0"/>
              <a:t> gösteren protein </a:t>
            </a:r>
            <a:r>
              <a:rPr lang="tr-TR" dirty="0" err="1" smtClean="0"/>
              <a:t>matrikse</a:t>
            </a:r>
            <a:r>
              <a:rPr lang="tr-TR" dirty="0" smtClean="0"/>
              <a:t> sıkıca bağlanır ve diğerleri kolonu ilk terk eder.</a:t>
            </a:r>
          </a:p>
          <a:p>
            <a:r>
              <a:rPr lang="tr-TR" dirty="0" smtClean="0"/>
              <a:t>En sonunda kolon uygun bir tampon ile yıkanarak </a:t>
            </a:r>
            <a:r>
              <a:rPr lang="tr-TR" dirty="0" err="1" smtClean="0"/>
              <a:t>afinite</a:t>
            </a:r>
            <a:r>
              <a:rPr lang="tr-TR" dirty="0" smtClean="0"/>
              <a:t> gösteren protein de </a:t>
            </a:r>
            <a:r>
              <a:rPr lang="tr-TR" dirty="0" err="1" smtClean="0"/>
              <a:t>matriksten</a:t>
            </a:r>
            <a:r>
              <a:rPr lang="tr-TR" dirty="0" smtClean="0"/>
              <a:t> ayrılıp başka bir tüpe alınır.</a:t>
            </a:r>
            <a:endParaRPr lang="tr-TR" dirty="0"/>
          </a:p>
        </p:txBody>
      </p:sp>
      <p:pic>
        <p:nvPicPr>
          <p:cNvPr id="3073" name="Picture 1"/>
          <p:cNvPicPr>
            <a:picLocks noChangeAspect="1" noChangeArrowheads="1"/>
          </p:cNvPicPr>
          <p:nvPr/>
        </p:nvPicPr>
        <p:blipFill>
          <a:blip r:embed="rId2" cstate="print"/>
          <a:srcRect/>
          <a:stretch>
            <a:fillRect/>
          </a:stretch>
        </p:blipFill>
        <p:spPr bwMode="auto">
          <a:xfrm>
            <a:off x="4572000" y="1928802"/>
            <a:ext cx="4129088"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86808" cy="642942"/>
          </a:xfrm>
        </p:spPr>
        <p:txBody>
          <a:bodyPr>
            <a:noAutofit/>
          </a:bodyPr>
          <a:lstStyle/>
          <a:p>
            <a:pPr lvl="1" algn="l" rtl="0">
              <a:spcBef>
                <a:spcPct val="0"/>
              </a:spcBef>
              <a:tabLst>
                <a:tab pos="0" algn="l"/>
              </a:tabLst>
            </a:pPr>
            <a:r>
              <a:rPr lang="tr-TR" sz="3000" b="1" dirty="0" err="1" smtClean="0">
                <a:solidFill>
                  <a:schemeClr val="tx1"/>
                </a:solidFill>
                <a:effectLst>
                  <a:outerShdw blurRad="38100" dist="38100" dir="2700000" algn="tl">
                    <a:srgbClr val="000000">
                      <a:alpha val="43137"/>
                    </a:srgbClr>
                  </a:outerShdw>
                </a:effectLst>
              </a:rPr>
              <a:t>Peptidlerin</a:t>
            </a:r>
            <a:r>
              <a:rPr lang="tr-TR" sz="3000" b="1" dirty="0" smtClean="0">
                <a:solidFill>
                  <a:schemeClr val="tx1"/>
                </a:solidFill>
                <a:effectLst>
                  <a:outerShdw blurRad="38100" dist="38100" dir="2700000" algn="tl">
                    <a:srgbClr val="000000">
                      <a:alpha val="43137"/>
                    </a:srgbClr>
                  </a:outerShdw>
                </a:effectLst>
              </a:rPr>
              <a:t> Ters Faz HPLC ile Saflaştırılması</a:t>
            </a:r>
            <a:endParaRPr lang="tr-TR" sz="30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28596" y="1000108"/>
            <a:ext cx="8229600" cy="2643206"/>
          </a:xfrm>
        </p:spPr>
        <p:txBody>
          <a:bodyPr>
            <a:normAutofit fontScale="62500" lnSpcReduction="20000"/>
          </a:bodyPr>
          <a:lstStyle/>
          <a:p>
            <a:r>
              <a:rPr lang="tr-TR" dirty="0" smtClean="0"/>
              <a:t>Klasik </a:t>
            </a:r>
            <a:r>
              <a:rPr lang="tr-TR" dirty="0" err="1" smtClean="0"/>
              <a:t>kromatografide</a:t>
            </a:r>
            <a:r>
              <a:rPr lang="tr-TR" dirty="0" smtClean="0"/>
              <a:t> kullanılan </a:t>
            </a:r>
            <a:r>
              <a:rPr lang="tr-TR" dirty="0" err="1" smtClean="0"/>
              <a:t>matriksler</a:t>
            </a:r>
            <a:r>
              <a:rPr lang="tr-TR" dirty="0" smtClean="0"/>
              <a:t> süngerimsi </a:t>
            </a:r>
            <a:r>
              <a:rPr lang="tr-TR" dirty="0" err="1" smtClean="0"/>
              <a:t>beadler</a:t>
            </a:r>
            <a:r>
              <a:rPr lang="tr-TR" dirty="0" smtClean="0"/>
              <a:t> kullanıldığından yüksek basınca dayanıklı değildir. Bu da mobil fazın akış hızını sınırlamaktadır.</a:t>
            </a:r>
          </a:p>
          <a:p>
            <a:r>
              <a:rPr lang="tr-TR" dirty="0" err="1" smtClean="0"/>
              <a:t>HPLC’de</a:t>
            </a:r>
            <a:r>
              <a:rPr lang="tr-TR" dirty="0" smtClean="0"/>
              <a:t> kullanılan silika veya alümina mikro </a:t>
            </a:r>
            <a:r>
              <a:rPr lang="tr-TR" dirty="0" err="1" smtClean="0"/>
              <a:t>beadleri</a:t>
            </a:r>
            <a:r>
              <a:rPr lang="tr-TR" dirty="0" smtClean="0"/>
              <a:t> yüksek basınca dayanıklı olduğundan mobil fazın daha hızlı akışına izin verir.</a:t>
            </a:r>
          </a:p>
          <a:p>
            <a:r>
              <a:rPr lang="tr-TR" dirty="0" smtClean="0"/>
              <a:t>Ters faz HPLC, </a:t>
            </a:r>
            <a:r>
              <a:rPr lang="tr-TR" dirty="0" err="1" smtClean="0"/>
              <a:t>hidrofobik</a:t>
            </a:r>
            <a:r>
              <a:rPr lang="tr-TR" dirty="0" smtClean="0"/>
              <a:t> </a:t>
            </a:r>
            <a:r>
              <a:rPr lang="tr-TR" dirty="0" err="1" smtClean="0"/>
              <a:t>matriksleri</a:t>
            </a:r>
            <a:r>
              <a:rPr lang="tr-TR" dirty="0" smtClean="0"/>
              <a:t> kullandığından, birbirinden çok az farklı çok kompleks </a:t>
            </a:r>
            <a:r>
              <a:rPr lang="tr-TR" dirty="0" err="1" smtClean="0"/>
              <a:t>lipiderin</a:t>
            </a:r>
            <a:r>
              <a:rPr lang="tr-TR" dirty="0" smtClean="0"/>
              <a:t> veya </a:t>
            </a:r>
            <a:r>
              <a:rPr lang="tr-TR" dirty="0" err="1" smtClean="0"/>
              <a:t>peptitlerin</a:t>
            </a:r>
            <a:r>
              <a:rPr lang="tr-TR" dirty="0" smtClean="0"/>
              <a:t> karışımlarını ayırabilir.</a:t>
            </a:r>
          </a:p>
          <a:p>
            <a:r>
              <a:rPr lang="tr-TR" dirty="0" smtClean="0"/>
              <a:t>Ters faz </a:t>
            </a:r>
            <a:r>
              <a:rPr lang="tr-TR" smtClean="0"/>
              <a:t>HPLC’de</a:t>
            </a:r>
            <a:r>
              <a:rPr lang="tr-TR" dirty="0" smtClean="0"/>
              <a:t> mobil faz olarak suda çözünebilen </a:t>
            </a:r>
            <a:r>
              <a:rPr lang="tr-TR" dirty="0" err="1" smtClean="0"/>
              <a:t>asetonitril</a:t>
            </a:r>
            <a:r>
              <a:rPr lang="tr-TR" dirty="0" smtClean="0"/>
              <a:t> ve </a:t>
            </a:r>
            <a:r>
              <a:rPr lang="tr-TR" dirty="0" err="1" smtClean="0"/>
              <a:t>metanol</a:t>
            </a:r>
            <a:r>
              <a:rPr lang="tr-TR" dirty="0" smtClean="0"/>
              <a:t> gibi organik çözücülerin su ile </a:t>
            </a:r>
            <a:r>
              <a:rPr lang="tr-TR" dirty="0" err="1" smtClean="0"/>
              <a:t>oluşturdukarı</a:t>
            </a:r>
            <a:r>
              <a:rPr lang="tr-TR" dirty="0" smtClean="0"/>
              <a:t> </a:t>
            </a:r>
            <a:r>
              <a:rPr lang="tr-TR" dirty="0" err="1" smtClean="0"/>
              <a:t>gradiyentli</a:t>
            </a:r>
            <a:r>
              <a:rPr lang="tr-TR" dirty="0" smtClean="0"/>
              <a:t> çözeltileri kullanılır.</a:t>
            </a:r>
            <a:endParaRPr lang="tr-TR" dirty="0"/>
          </a:p>
        </p:txBody>
      </p:sp>
      <p:pic>
        <p:nvPicPr>
          <p:cNvPr id="24578" name="Picture 2"/>
          <p:cNvPicPr>
            <a:picLocks noChangeAspect="1" noChangeArrowheads="1"/>
          </p:cNvPicPr>
          <p:nvPr/>
        </p:nvPicPr>
        <p:blipFill>
          <a:blip r:embed="rId2" cstate="print"/>
          <a:srcRect/>
          <a:stretch>
            <a:fillRect/>
          </a:stretch>
        </p:blipFill>
        <p:spPr bwMode="auto">
          <a:xfrm>
            <a:off x="1625479" y="3786190"/>
            <a:ext cx="6267796" cy="27908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96908"/>
          </a:xfrm>
        </p:spPr>
        <p:txBody>
          <a:bodyPr>
            <a:normAutofit fontScale="90000"/>
          </a:bodyPr>
          <a:lstStyle/>
          <a:p>
            <a:r>
              <a:rPr lang="tr-TR" b="1" dirty="0" smtClean="0">
                <a:effectLst>
                  <a:outerShdw blurRad="38100" dist="38100" dir="2700000" algn="tl">
                    <a:srgbClr val="000000">
                      <a:alpha val="43137"/>
                    </a:srgbClr>
                  </a:outerShdw>
                </a:effectLst>
              </a:rPr>
              <a:t>Proteinlerin Saflığının Doğrulanması</a:t>
            </a:r>
            <a:endParaRPr lang="tr-TR"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85720" y="1285860"/>
            <a:ext cx="5429288" cy="5357850"/>
          </a:xfrm>
        </p:spPr>
        <p:txBody>
          <a:bodyPr>
            <a:normAutofit fontScale="55000" lnSpcReduction="20000"/>
          </a:bodyPr>
          <a:lstStyle/>
          <a:p>
            <a:r>
              <a:rPr lang="tr-TR" dirty="0" smtClean="0"/>
              <a:t>Proteinlerinin saflığını doğrulamada en yaygın olarak kullanılan metot SDS-</a:t>
            </a:r>
            <a:r>
              <a:rPr lang="tr-TR" dirty="0" err="1" smtClean="0"/>
              <a:t>PAGE’dir</a:t>
            </a:r>
            <a:r>
              <a:rPr lang="tr-TR" dirty="0" smtClean="0"/>
              <a:t>.</a:t>
            </a:r>
          </a:p>
          <a:p>
            <a:r>
              <a:rPr lang="tr-TR" dirty="0" smtClean="0"/>
              <a:t>SDS negatif yüklü bir deterjandır.</a:t>
            </a:r>
          </a:p>
          <a:p>
            <a:r>
              <a:rPr lang="tr-TR" dirty="0" smtClean="0"/>
              <a:t>PAGE ise çapraz bağlı gözenekli </a:t>
            </a:r>
            <a:r>
              <a:rPr lang="tr-TR" dirty="0" err="1" smtClean="0"/>
              <a:t>polimerik</a:t>
            </a:r>
            <a:r>
              <a:rPr lang="tr-TR" dirty="0" smtClean="0"/>
              <a:t> bir jeldir. </a:t>
            </a:r>
          </a:p>
          <a:p>
            <a:r>
              <a:rPr lang="tr-TR" dirty="0" err="1" smtClean="0"/>
              <a:t>Kuaterner</a:t>
            </a:r>
            <a:r>
              <a:rPr lang="tr-TR" dirty="0" smtClean="0"/>
              <a:t> yapıdaki bir protein </a:t>
            </a:r>
            <a:r>
              <a:rPr lang="tr-TR" dirty="0" err="1" smtClean="0"/>
              <a:t>merkaptoetanol</a:t>
            </a:r>
            <a:r>
              <a:rPr lang="tr-TR" dirty="0" smtClean="0"/>
              <a:t> gibi ajanlar  ile muamele edildiklerinde </a:t>
            </a:r>
            <a:r>
              <a:rPr lang="tr-TR" dirty="0" err="1" smtClean="0"/>
              <a:t>disülfit</a:t>
            </a:r>
            <a:r>
              <a:rPr lang="tr-TR" dirty="0" smtClean="0"/>
              <a:t> bağları kırılır, SDS ile de moleküldeki iyonik bağlar kırılarak proteinin </a:t>
            </a:r>
            <a:r>
              <a:rPr lang="tr-TR" dirty="0" err="1" smtClean="0"/>
              <a:t>primer</a:t>
            </a:r>
            <a:r>
              <a:rPr lang="tr-TR" dirty="0" smtClean="0"/>
              <a:t> yapıdaki amino asit zincirleri ortaya çıkar.</a:t>
            </a:r>
          </a:p>
          <a:p>
            <a:r>
              <a:rPr lang="tr-TR" dirty="0" smtClean="0"/>
              <a:t>Farklı molekül ağırlıklarına sahip bilinen protein standartları karışımı ile saflığı kontrol edilecek olan protein çözeltisi, SDS-PAGE tankının üst kısmında farklı kuyulara konarak jel içerisinde yürütülür. </a:t>
            </a:r>
          </a:p>
          <a:p>
            <a:r>
              <a:rPr lang="tr-TR" dirty="0" err="1" smtClean="0"/>
              <a:t>Primer</a:t>
            </a:r>
            <a:r>
              <a:rPr lang="tr-TR" dirty="0" smtClean="0"/>
              <a:t> yapıdaki proteinler elektrik alan uygulanan SDS-PAGE içerisinde molekül büyüklüğüne göre ve elektrik yüklerine göre hareket ederek jel içerisinde farklı uzaklıklarda bantlar oluşturur.</a:t>
            </a:r>
          </a:p>
          <a:p>
            <a:r>
              <a:rPr lang="tr-TR" dirty="0" smtClean="0"/>
              <a:t>Oluşan bantlar </a:t>
            </a:r>
            <a:r>
              <a:rPr lang="tr-TR" dirty="0" err="1" smtClean="0"/>
              <a:t>Coomassie</a:t>
            </a:r>
            <a:r>
              <a:rPr lang="tr-TR" dirty="0" smtClean="0"/>
              <a:t> </a:t>
            </a:r>
            <a:r>
              <a:rPr lang="tr-TR" dirty="0" err="1" smtClean="0"/>
              <a:t>brillant</a:t>
            </a:r>
            <a:r>
              <a:rPr lang="tr-TR" dirty="0" smtClean="0"/>
              <a:t> </a:t>
            </a:r>
            <a:r>
              <a:rPr lang="tr-TR" dirty="0" err="1" smtClean="0"/>
              <a:t>blue</a:t>
            </a:r>
            <a:r>
              <a:rPr lang="tr-TR" dirty="0" smtClean="0"/>
              <a:t> gibi boyalarla boyandığında görünür hale gelir.</a:t>
            </a:r>
          </a:p>
          <a:p>
            <a:r>
              <a:rPr lang="tr-TR" dirty="0" smtClean="0"/>
              <a:t>İncelenen proteinin bandı ile standart proteinlerin bantları karşılaştırılarak proteinin molekül ağırlığı belirlenir.</a:t>
            </a:r>
          </a:p>
          <a:p>
            <a:endParaRPr lang="tr-TR" dirty="0" smtClean="0"/>
          </a:p>
          <a:p>
            <a:endParaRPr lang="tr-TR" dirty="0"/>
          </a:p>
        </p:txBody>
      </p:sp>
      <p:pic>
        <p:nvPicPr>
          <p:cNvPr id="25602" name="Picture 2"/>
          <p:cNvPicPr>
            <a:picLocks noChangeAspect="1" noChangeArrowheads="1"/>
          </p:cNvPicPr>
          <p:nvPr/>
        </p:nvPicPr>
        <p:blipFill>
          <a:blip r:embed="rId2" cstate="print"/>
          <a:srcRect/>
          <a:stretch>
            <a:fillRect/>
          </a:stretch>
        </p:blipFill>
        <p:spPr bwMode="auto">
          <a:xfrm>
            <a:off x="5769002" y="1285860"/>
            <a:ext cx="3089278" cy="50849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t>Saflığın SDS-PAGE ve IEF ile Doğrulanması</a:t>
            </a:r>
            <a:endParaRPr lang="tr-TR" sz="3600" b="1" dirty="0"/>
          </a:p>
        </p:txBody>
      </p:sp>
      <p:sp>
        <p:nvSpPr>
          <p:cNvPr id="3" name="2 İçerik Yer Tutucusu"/>
          <p:cNvSpPr>
            <a:spLocks noGrp="1"/>
          </p:cNvSpPr>
          <p:nvPr>
            <p:ph idx="1"/>
          </p:nvPr>
        </p:nvSpPr>
        <p:spPr>
          <a:xfrm>
            <a:off x="142844" y="1357298"/>
            <a:ext cx="3857652" cy="5214974"/>
          </a:xfrm>
        </p:spPr>
        <p:txBody>
          <a:bodyPr>
            <a:normAutofit fontScale="70000" lnSpcReduction="20000"/>
          </a:bodyPr>
          <a:lstStyle/>
          <a:p>
            <a:r>
              <a:rPr lang="tr-TR" dirty="0" smtClean="0"/>
              <a:t>İyonik tamponlar PAGE </a:t>
            </a:r>
            <a:r>
              <a:rPr lang="tr-TR" dirty="0" err="1" smtClean="0"/>
              <a:t>matrikse</a:t>
            </a:r>
            <a:r>
              <a:rPr lang="tr-TR" dirty="0" smtClean="0"/>
              <a:t> uygulandıklarında  bir </a:t>
            </a:r>
            <a:r>
              <a:rPr lang="tr-TR" dirty="0" err="1" smtClean="0"/>
              <a:t>pH</a:t>
            </a:r>
            <a:r>
              <a:rPr lang="tr-TR" dirty="0" smtClean="0"/>
              <a:t> </a:t>
            </a:r>
            <a:r>
              <a:rPr lang="tr-TR" dirty="0" err="1" smtClean="0"/>
              <a:t>gradiyenti</a:t>
            </a:r>
            <a:r>
              <a:rPr lang="tr-TR" dirty="0" smtClean="0"/>
              <a:t> oluşur.</a:t>
            </a:r>
          </a:p>
          <a:p>
            <a:r>
              <a:rPr lang="tr-TR" dirty="0" smtClean="0"/>
              <a:t>PAGE </a:t>
            </a:r>
            <a:r>
              <a:rPr lang="tr-TR" dirty="0" err="1" smtClean="0"/>
              <a:t>matrikse</a:t>
            </a:r>
            <a:r>
              <a:rPr lang="tr-TR" dirty="0" smtClean="0"/>
              <a:t> uygulanan proteinler </a:t>
            </a:r>
            <a:r>
              <a:rPr lang="tr-TR" dirty="0" err="1" smtClean="0"/>
              <a:t>matriks</a:t>
            </a:r>
            <a:r>
              <a:rPr lang="tr-TR" dirty="0" smtClean="0"/>
              <a:t> içerisinde hareket ederek </a:t>
            </a:r>
            <a:r>
              <a:rPr lang="tr-TR" dirty="0" err="1" smtClean="0"/>
              <a:t>izoelektrik</a:t>
            </a:r>
            <a:r>
              <a:rPr lang="tr-TR" dirty="0" smtClean="0"/>
              <a:t> noktalarına karşılık gelen </a:t>
            </a:r>
            <a:r>
              <a:rPr lang="tr-TR" dirty="0" err="1" smtClean="0"/>
              <a:t>pH’ya</a:t>
            </a:r>
            <a:r>
              <a:rPr lang="tr-TR" dirty="0" smtClean="0"/>
              <a:t> sahip noktalara kadar gider ve oralarda bant oluşturur.</a:t>
            </a:r>
          </a:p>
          <a:p>
            <a:r>
              <a:rPr lang="tr-TR" dirty="0" smtClean="0"/>
              <a:t>IEF VE SDS-</a:t>
            </a:r>
            <a:r>
              <a:rPr lang="tr-TR" dirty="0" err="1" smtClean="0"/>
              <a:t>PAGE’in</a:t>
            </a:r>
            <a:r>
              <a:rPr lang="tr-TR" dirty="0" smtClean="0"/>
              <a:t> birlikte uygulaması iki boyutlu </a:t>
            </a:r>
            <a:r>
              <a:rPr lang="tr-TR" dirty="0" err="1" smtClean="0"/>
              <a:t>elektroforez</a:t>
            </a:r>
            <a:r>
              <a:rPr lang="tr-TR" dirty="0" smtClean="0"/>
              <a:t> ile proteinler M</a:t>
            </a:r>
            <a:r>
              <a:rPr lang="tr-TR" baseline="-25000" dirty="0" smtClean="0"/>
              <a:t>A</a:t>
            </a:r>
            <a:r>
              <a:rPr lang="tr-TR" dirty="0" smtClean="0"/>
              <a:t> ve </a:t>
            </a:r>
            <a:r>
              <a:rPr lang="tr-TR" dirty="0" err="1" smtClean="0"/>
              <a:t>pI’larına</a:t>
            </a:r>
            <a:r>
              <a:rPr lang="tr-TR" dirty="0" smtClean="0"/>
              <a:t> göre daha iyi ayrılırlar.</a:t>
            </a:r>
          </a:p>
          <a:p>
            <a:r>
              <a:rPr lang="tr-TR" dirty="0" smtClean="0"/>
              <a:t>Böylece protein bantlarının birbirinden daha iyi ayrılmaları sağlanmış olur.</a:t>
            </a:r>
            <a:endParaRPr lang="tr-TR" dirty="0"/>
          </a:p>
        </p:txBody>
      </p:sp>
      <p:pic>
        <p:nvPicPr>
          <p:cNvPr id="26626" name="Picture 2" descr="https://upload.wikimedia.org/wikipedia/commons/a/a2/2D_electrophoresis.png"/>
          <p:cNvPicPr>
            <a:picLocks noChangeAspect="1" noChangeArrowheads="1"/>
          </p:cNvPicPr>
          <p:nvPr/>
        </p:nvPicPr>
        <p:blipFill>
          <a:blip r:embed="rId2" cstate="print"/>
          <a:srcRect/>
          <a:stretch>
            <a:fillRect/>
          </a:stretch>
        </p:blipFill>
        <p:spPr bwMode="auto">
          <a:xfrm>
            <a:off x="4071935" y="1857364"/>
            <a:ext cx="4929222" cy="417195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796908"/>
          </a:xfrm>
        </p:spPr>
        <p:txBody>
          <a:bodyPr/>
          <a:lstStyle/>
          <a:p>
            <a:r>
              <a:rPr lang="tr-TR" b="1" dirty="0" err="1" smtClean="0">
                <a:effectLst>
                  <a:outerShdw blurRad="38100" dist="38100" dir="2700000" algn="tl">
                    <a:srgbClr val="000000">
                      <a:alpha val="43137"/>
                    </a:srgbClr>
                  </a:outerShdw>
                </a:effectLst>
              </a:rPr>
              <a:t>Sanger</a:t>
            </a:r>
            <a:r>
              <a:rPr lang="tr-TR" b="1" dirty="0" smtClean="0">
                <a:effectLst>
                  <a:outerShdw blurRad="38100" dist="38100" dir="2700000" algn="tl">
                    <a:srgbClr val="000000">
                      <a:alpha val="43137"/>
                    </a:srgbClr>
                  </a:outerShdw>
                </a:effectLst>
              </a:rPr>
              <a:t> Metodu ile A.A. Dizi Analizi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85720" y="1285860"/>
            <a:ext cx="3714776" cy="5214974"/>
          </a:xfrm>
        </p:spPr>
        <p:txBody>
          <a:bodyPr>
            <a:normAutofit fontScale="62500" lnSpcReduction="20000"/>
          </a:bodyPr>
          <a:lstStyle/>
          <a:p>
            <a:pPr marL="173038" indent="-173038"/>
            <a:r>
              <a:rPr lang="tr-TR" dirty="0" smtClean="0"/>
              <a:t>Bu metotta, </a:t>
            </a:r>
          </a:p>
          <a:p>
            <a:pPr marL="573088" lvl="1" indent="-173038"/>
            <a:r>
              <a:rPr lang="tr-TR" dirty="0" err="1" smtClean="0"/>
              <a:t>Primer</a:t>
            </a:r>
            <a:r>
              <a:rPr lang="tr-TR" dirty="0" smtClean="0"/>
              <a:t> yapıdaki proteinin </a:t>
            </a:r>
            <a:r>
              <a:rPr lang="tr-TR" dirty="0" err="1" smtClean="0"/>
              <a:t>peptit</a:t>
            </a:r>
            <a:r>
              <a:rPr lang="tr-TR" dirty="0" smtClean="0"/>
              <a:t> bağları </a:t>
            </a:r>
            <a:r>
              <a:rPr lang="tr-TR" dirty="0" err="1" smtClean="0"/>
              <a:t>tripsin</a:t>
            </a:r>
            <a:r>
              <a:rPr lang="tr-TR" dirty="0" smtClean="0"/>
              <a:t>, </a:t>
            </a:r>
            <a:r>
              <a:rPr lang="tr-TR" dirty="0" err="1" smtClean="0"/>
              <a:t>kemotripsin</a:t>
            </a:r>
            <a:r>
              <a:rPr lang="tr-TR" dirty="0" smtClean="0"/>
              <a:t> ve pepsin gibi </a:t>
            </a:r>
            <a:r>
              <a:rPr lang="tr-TR" dirty="0" err="1" smtClean="0"/>
              <a:t>proteazlarla</a:t>
            </a:r>
            <a:r>
              <a:rPr lang="tr-TR" dirty="0" smtClean="0"/>
              <a:t> kırılarak 2-3 amino asitten oluşan </a:t>
            </a:r>
            <a:r>
              <a:rPr lang="tr-TR" dirty="0" err="1" smtClean="0"/>
              <a:t>peptitlere</a:t>
            </a:r>
            <a:r>
              <a:rPr lang="tr-TR" dirty="0" smtClean="0"/>
              <a:t> ayrılır.</a:t>
            </a:r>
          </a:p>
          <a:p>
            <a:pPr marL="573088" lvl="1" indent="-173038"/>
            <a:r>
              <a:rPr lang="tr-TR" dirty="0" smtClean="0"/>
              <a:t>İzole edilen </a:t>
            </a:r>
            <a:r>
              <a:rPr lang="tr-TR" dirty="0" err="1" smtClean="0"/>
              <a:t>herbir</a:t>
            </a:r>
            <a:r>
              <a:rPr lang="tr-TR" dirty="0" smtClean="0"/>
              <a:t> </a:t>
            </a:r>
            <a:r>
              <a:rPr lang="tr-TR" dirty="0" err="1" smtClean="0"/>
              <a:t>peptit</a:t>
            </a:r>
            <a:r>
              <a:rPr lang="tr-TR" dirty="0" smtClean="0"/>
              <a:t> </a:t>
            </a:r>
            <a:r>
              <a:rPr lang="tr-TR" dirty="0" err="1" smtClean="0"/>
              <a:t>sanger</a:t>
            </a:r>
            <a:r>
              <a:rPr lang="tr-TR" dirty="0" smtClean="0"/>
              <a:t> </a:t>
            </a:r>
            <a:r>
              <a:rPr lang="tr-TR" dirty="0" err="1" smtClean="0"/>
              <a:t>reajanı</a:t>
            </a:r>
            <a:r>
              <a:rPr lang="tr-TR" dirty="0" smtClean="0"/>
              <a:t> (1-</a:t>
            </a:r>
            <a:r>
              <a:rPr lang="tr-TR" dirty="0" err="1" smtClean="0"/>
              <a:t>floro</a:t>
            </a:r>
            <a:r>
              <a:rPr lang="tr-TR" dirty="0" smtClean="0"/>
              <a:t>-2,4-</a:t>
            </a:r>
            <a:r>
              <a:rPr lang="tr-TR" dirty="0" err="1" smtClean="0"/>
              <a:t>di</a:t>
            </a:r>
            <a:r>
              <a:rPr lang="tr-TR" dirty="0" smtClean="0"/>
              <a:t> </a:t>
            </a:r>
            <a:r>
              <a:rPr lang="tr-TR" dirty="0" err="1" smtClean="0"/>
              <a:t>nitro</a:t>
            </a:r>
            <a:r>
              <a:rPr lang="tr-TR" dirty="0" smtClean="0"/>
              <a:t> benzen) ile reaksiyona sokulur.</a:t>
            </a:r>
          </a:p>
          <a:p>
            <a:pPr marL="573088" lvl="1" indent="-173038"/>
            <a:r>
              <a:rPr lang="tr-TR" dirty="0" err="1" smtClean="0"/>
              <a:t>Sanger</a:t>
            </a:r>
            <a:r>
              <a:rPr lang="tr-TR" dirty="0" smtClean="0"/>
              <a:t> </a:t>
            </a:r>
            <a:r>
              <a:rPr lang="tr-TR" dirty="0" err="1" smtClean="0"/>
              <a:t>reajanı</a:t>
            </a:r>
            <a:r>
              <a:rPr lang="tr-TR" dirty="0" smtClean="0"/>
              <a:t> N-terminal amino asidi ile kompleks oluşturur. </a:t>
            </a:r>
          </a:p>
          <a:p>
            <a:pPr marL="573088" lvl="1" indent="-173038"/>
            <a:r>
              <a:rPr lang="tr-TR" dirty="0" smtClean="0"/>
              <a:t>Oluşan  her bir 1-</a:t>
            </a:r>
            <a:r>
              <a:rPr lang="tr-TR" dirty="0" err="1" smtClean="0"/>
              <a:t>floro</a:t>
            </a:r>
            <a:r>
              <a:rPr lang="tr-TR" dirty="0" smtClean="0"/>
              <a:t>-2,4-</a:t>
            </a:r>
            <a:r>
              <a:rPr lang="tr-TR" dirty="0" err="1" smtClean="0"/>
              <a:t>di</a:t>
            </a:r>
            <a:r>
              <a:rPr lang="tr-TR" dirty="0" smtClean="0"/>
              <a:t> </a:t>
            </a:r>
            <a:r>
              <a:rPr lang="tr-TR" dirty="0" err="1" smtClean="0"/>
              <a:t>nitro</a:t>
            </a:r>
            <a:r>
              <a:rPr lang="tr-TR" dirty="0" smtClean="0"/>
              <a:t> </a:t>
            </a:r>
            <a:r>
              <a:rPr lang="tr-TR" dirty="0" err="1" smtClean="0"/>
              <a:t>benzil</a:t>
            </a:r>
            <a:r>
              <a:rPr lang="tr-TR" dirty="0" smtClean="0"/>
              <a:t> </a:t>
            </a:r>
            <a:r>
              <a:rPr lang="tr-TR" dirty="0" err="1" smtClean="0"/>
              <a:t>peptit</a:t>
            </a:r>
            <a:r>
              <a:rPr lang="tr-TR" dirty="0" smtClean="0"/>
              <a:t> asidik hidrolizle amino asitlere ayrılır.</a:t>
            </a:r>
          </a:p>
          <a:p>
            <a:pPr marL="173038" indent="-173038"/>
            <a:r>
              <a:rPr lang="tr-TR" dirty="0" smtClean="0"/>
              <a:t>Böylece her bir </a:t>
            </a:r>
            <a:r>
              <a:rPr lang="tr-TR" dirty="0" err="1" smtClean="0"/>
              <a:t>peptidin</a:t>
            </a:r>
            <a:r>
              <a:rPr lang="tr-TR" dirty="0" smtClean="0"/>
              <a:t> amino asit dizisi belirlenerek en sonunda </a:t>
            </a:r>
            <a:r>
              <a:rPr lang="tr-TR" dirty="0" err="1" smtClean="0"/>
              <a:t>peptitler</a:t>
            </a:r>
            <a:r>
              <a:rPr lang="tr-TR" dirty="0" smtClean="0"/>
              <a:t> birleştirilerek proteinin amino asit dizisi belirlenir.</a:t>
            </a:r>
          </a:p>
        </p:txBody>
      </p:sp>
      <p:pic>
        <p:nvPicPr>
          <p:cNvPr id="27652" name="Picture 4" descr="https://upload.wikimedia.org/wikipedia/commons/thumb/7/7e/Sanger_peptide_end-group_analysis.svg/360px-Sanger_peptide_end-group_analysis.svg.png"/>
          <p:cNvPicPr>
            <a:picLocks noChangeAspect="1" noChangeArrowheads="1"/>
          </p:cNvPicPr>
          <p:nvPr/>
        </p:nvPicPr>
        <p:blipFill>
          <a:blip r:embed="rId2" cstate="print"/>
          <a:srcRect/>
          <a:stretch>
            <a:fillRect/>
          </a:stretch>
        </p:blipFill>
        <p:spPr bwMode="auto">
          <a:xfrm>
            <a:off x="4000496" y="2635244"/>
            <a:ext cx="5000660" cy="3937028"/>
          </a:xfrm>
          <a:prstGeom prst="rect">
            <a:avLst/>
          </a:prstGeom>
          <a:noFill/>
        </p:spPr>
      </p:pic>
      <p:pic>
        <p:nvPicPr>
          <p:cNvPr id="27658" name="Picture 10" descr="http://4.bp.blogspot.com/-T76kT1vFKPM/UdHBwKHEsMI/AAAAAAAAAVg/iETE-ct05t0/s433/cleavage.gif"/>
          <p:cNvPicPr>
            <a:picLocks noChangeAspect="1" noChangeArrowheads="1"/>
          </p:cNvPicPr>
          <p:nvPr/>
        </p:nvPicPr>
        <p:blipFill>
          <a:blip r:embed="rId3" cstate="print"/>
          <a:srcRect/>
          <a:stretch>
            <a:fillRect/>
          </a:stretch>
        </p:blipFill>
        <p:spPr bwMode="auto">
          <a:xfrm>
            <a:off x="4071934" y="1071546"/>
            <a:ext cx="4572032" cy="14906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fontScale="90000"/>
          </a:bodyPr>
          <a:lstStyle/>
          <a:p>
            <a:r>
              <a:rPr lang="tr-TR" b="1" dirty="0" smtClean="0">
                <a:effectLst>
                  <a:outerShdw blurRad="38100" dist="38100" dir="2700000" algn="tl">
                    <a:srgbClr val="000000">
                      <a:alpha val="43137"/>
                    </a:srgbClr>
                  </a:outerShdw>
                </a:effectLst>
              </a:rPr>
              <a:t>AMİNO ASİTLERİN VE PEPTİTLERİN BİYOMEDİKAL ÖNEMİ</a:t>
            </a:r>
            <a:endParaRPr lang="tr-TR" b="1" dirty="0">
              <a:effectLst>
                <a:outerShdw blurRad="38100" dist="38100" dir="2700000" algn="tl">
                  <a:srgbClr val="000000">
                    <a:alpha val="43137"/>
                  </a:srgbClr>
                </a:outerShdw>
              </a:effectLst>
            </a:endParaRPr>
          </a:p>
        </p:txBody>
      </p:sp>
      <p:sp>
        <p:nvSpPr>
          <p:cNvPr id="5" name="4 İçerik Yer Tutucusu"/>
          <p:cNvSpPr>
            <a:spLocks noGrp="1"/>
          </p:cNvSpPr>
          <p:nvPr>
            <p:ph idx="1"/>
          </p:nvPr>
        </p:nvSpPr>
        <p:spPr/>
        <p:txBody>
          <a:bodyPr>
            <a:normAutofit fontScale="55000" lnSpcReduction="20000"/>
          </a:bodyPr>
          <a:lstStyle/>
          <a:p>
            <a:r>
              <a:rPr lang="tr-TR" dirty="0" smtClean="0"/>
              <a:t>Proteinlerin sentezinde yapı taşı olarak rol almalarının dışında amino asitler ve türevleri;</a:t>
            </a:r>
          </a:p>
          <a:p>
            <a:pPr lvl="1"/>
            <a:r>
              <a:rPr lang="tr-TR" dirty="0" smtClean="0"/>
              <a:t>sinir iletimi, </a:t>
            </a:r>
          </a:p>
          <a:p>
            <a:pPr lvl="1"/>
            <a:r>
              <a:rPr lang="tr-TR" dirty="0" smtClean="0"/>
              <a:t>porfirin, pürin, </a:t>
            </a:r>
            <a:r>
              <a:rPr lang="tr-TR" dirty="0" err="1" smtClean="0"/>
              <a:t>pirimidin</a:t>
            </a:r>
            <a:r>
              <a:rPr lang="tr-TR" dirty="0" smtClean="0"/>
              <a:t> ve ürenin </a:t>
            </a:r>
            <a:r>
              <a:rPr lang="tr-TR" dirty="0" err="1" smtClean="0"/>
              <a:t>biyosentezinde</a:t>
            </a:r>
            <a:r>
              <a:rPr lang="tr-TR" dirty="0" smtClean="0"/>
              <a:t> yer almak</a:t>
            </a:r>
          </a:p>
          <a:p>
            <a:pPr>
              <a:buNone/>
            </a:pPr>
            <a:r>
              <a:rPr lang="tr-TR" dirty="0" smtClean="0"/>
              <a:t>	gibi çeşitli hücresel fonksiyonlara da sahiptirler. </a:t>
            </a:r>
          </a:p>
          <a:p>
            <a:r>
              <a:rPr lang="tr-TR" dirty="0" smtClean="0"/>
              <a:t>Amino asitlerin kısa zincirli polimerleri olan </a:t>
            </a:r>
            <a:r>
              <a:rPr lang="tr-TR" dirty="0" err="1" smtClean="0"/>
              <a:t>peptitler</a:t>
            </a:r>
            <a:r>
              <a:rPr lang="tr-TR" dirty="0" smtClean="0"/>
              <a:t>, </a:t>
            </a:r>
            <a:r>
              <a:rPr lang="tr-TR" dirty="0" err="1" smtClean="0"/>
              <a:t>nöroendokrin</a:t>
            </a:r>
            <a:r>
              <a:rPr lang="tr-TR" dirty="0" smtClean="0"/>
              <a:t> sisteminde hormon, hormon salgılama faktörleri, </a:t>
            </a:r>
            <a:r>
              <a:rPr lang="tr-TR" dirty="0" err="1" smtClean="0"/>
              <a:t>nöromodülatör</a:t>
            </a:r>
            <a:r>
              <a:rPr lang="tr-TR" dirty="0" smtClean="0"/>
              <a:t> ve </a:t>
            </a:r>
            <a:r>
              <a:rPr lang="tr-TR" dirty="0" err="1" smtClean="0"/>
              <a:t>nörotransmitterler</a:t>
            </a:r>
            <a:r>
              <a:rPr lang="tr-TR" dirty="0" smtClean="0"/>
              <a:t> olarak önemli rollere sahiptirler.</a:t>
            </a:r>
          </a:p>
          <a:p>
            <a:r>
              <a:rPr lang="tr-TR" dirty="0" smtClean="0"/>
              <a:t>Proteinler sadece L amino asitleri içerirken, mikroorganizmalar hem D- hem de L- amino asitlerden </a:t>
            </a:r>
            <a:r>
              <a:rPr lang="tr-TR" dirty="0" err="1" smtClean="0"/>
              <a:t>peptitler</a:t>
            </a:r>
            <a:r>
              <a:rPr lang="tr-TR" dirty="0" smtClean="0"/>
              <a:t> de sentezlerler.</a:t>
            </a:r>
          </a:p>
          <a:p>
            <a:r>
              <a:rPr lang="tr-TR" dirty="0" smtClean="0"/>
              <a:t>Antibiyotik olan </a:t>
            </a:r>
            <a:r>
              <a:rPr lang="tr-TR" dirty="0" err="1" smtClean="0"/>
              <a:t>basitrasin</a:t>
            </a:r>
            <a:r>
              <a:rPr lang="tr-TR" dirty="0" smtClean="0"/>
              <a:t> ve </a:t>
            </a:r>
            <a:r>
              <a:rPr lang="tr-TR" dirty="0" err="1" smtClean="0"/>
              <a:t>gramisidin</a:t>
            </a:r>
            <a:r>
              <a:rPr lang="tr-TR" dirty="0" smtClean="0"/>
              <a:t> A ve anti-tümör maddesi </a:t>
            </a:r>
            <a:r>
              <a:rPr lang="tr-TR" dirty="0" err="1" smtClean="0"/>
              <a:t>bleomisin</a:t>
            </a:r>
            <a:r>
              <a:rPr lang="tr-TR" dirty="0" smtClean="0"/>
              <a:t> de dahil olmak üzere, bazı </a:t>
            </a:r>
            <a:r>
              <a:rPr lang="tr-TR" dirty="0" err="1" smtClean="0"/>
              <a:t>peptitler</a:t>
            </a:r>
            <a:r>
              <a:rPr lang="tr-TR" dirty="0" smtClean="0"/>
              <a:t> tedavi edici değere sahiptir.</a:t>
            </a:r>
          </a:p>
          <a:p>
            <a:r>
              <a:rPr lang="tr-TR" dirty="0" smtClean="0"/>
              <a:t>Diğer bazı bakteriyel </a:t>
            </a:r>
            <a:r>
              <a:rPr lang="tr-TR" dirty="0" err="1" smtClean="0"/>
              <a:t>peptitler</a:t>
            </a:r>
            <a:r>
              <a:rPr lang="tr-TR" dirty="0" smtClean="0"/>
              <a:t> ise </a:t>
            </a:r>
            <a:r>
              <a:rPr lang="tr-TR" dirty="0" err="1" smtClean="0"/>
              <a:t>toksiktir</a:t>
            </a:r>
            <a:r>
              <a:rPr lang="tr-TR" dirty="0" smtClean="0"/>
              <a:t>. </a:t>
            </a:r>
            <a:r>
              <a:rPr lang="tr-TR" dirty="0" err="1" smtClean="0"/>
              <a:t>Siyanobakteriyel</a:t>
            </a:r>
            <a:r>
              <a:rPr lang="tr-TR" dirty="0" smtClean="0"/>
              <a:t> </a:t>
            </a:r>
            <a:r>
              <a:rPr lang="tr-TR" dirty="0" err="1" smtClean="0"/>
              <a:t>peptitler</a:t>
            </a:r>
            <a:r>
              <a:rPr lang="tr-TR" dirty="0" smtClean="0"/>
              <a:t> </a:t>
            </a:r>
            <a:r>
              <a:rPr lang="tr-TR" dirty="0" err="1" smtClean="0"/>
              <a:t>mikrosistin</a:t>
            </a:r>
            <a:r>
              <a:rPr lang="tr-TR" dirty="0" smtClean="0"/>
              <a:t> ve </a:t>
            </a:r>
            <a:r>
              <a:rPr lang="tr-TR" dirty="0" err="1" smtClean="0"/>
              <a:t>nodularin</a:t>
            </a:r>
            <a:r>
              <a:rPr lang="tr-TR" dirty="0" smtClean="0"/>
              <a:t> küçük dozlarda karaciğer tümörünü uyarırken aşırı dozları ise öldürücüdür.</a:t>
            </a:r>
          </a:p>
          <a:p>
            <a:r>
              <a:rPr lang="tr-TR" dirty="0" smtClean="0"/>
              <a:t>İnsanlar ve diğer yüksek organizmalı hayvanlar yavrularda büyümeyi, yetişkinlerde ise sağlığı destekleyen 20 amino asitten 10 tanesini sentezleyemezler. </a:t>
            </a:r>
            <a:r>
              <a:rPr lang="tr-TR" smtClean="0"/>
              <a:t>Bu nedenle </a:t>
            </a:r>
            <a:r>
              <a:rPr lang="tr-TR" dirty="0" smtClean="0"/>
              <a:t>bu </a:t>
            </a:r>
            <a:r>
              <a:rPr lang="tr-TR" dirty="0" err="1" smtClean="0"/>
              <a:t>esansiyel</a:t>
            </a:r>
            <a:r>
              <a:rPr lang="tr-TR" dirty="0" smtClean="0"/>
              <a:t> amino asitleri besinlerle almak zorunludur.</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effectLst>
                  <a:outerShdw blurRad="38100" dist="38100" dir="2700000" algn="tl">
                    <a:srgbClr val="000000">
                      <a:alpha val="43137"/>
                    </a:srgbClr>
                  </a:outerShdw>
                </a:effectLst>
              </a:rPr>
              <a:t>Edman</a:t>
            </a:r>
            <a:r>
              <a:rPr lang="tr-TR" b="1" dirty="0" smtClean="0">
                <a:effectLst>
                  <a:outerShdw blurRad="38100" dist="38100" dir="2700000" algn="tl">
                    <a:srgbClr val="000000">
                      <a:alpha val="43137"/>
                    </a:srgbClr>
                  </a:outerShdw>
                </a:effectLst>
              </a:rPr>
              <a:t> Reaksiyonu ile A.A. Dizi Analizi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600200"/>
            <a:ext cx="4257676" cy="4525963"/>
          </a:xfrm>
        </p:spPr>
        <p:txBody>
          <a:bodyPr>
            <a:normAutofit fontScale="62500" lnSpcReduction="20000"/>
          </a:bodyPr>
          <a:lstStyle/>
          <a:p>
            <a:r>
              <a:rPr lang="tr-TR" dirty="0" err="1" smtClean="0"/>
              <a:t>Edman</a:t>
            </a:r>
            <a:r>
              <a:rPr lang="tr-TR" dirty="0" smtClean="0"/>
              <a:t> reaksiyonunda kullanılan </a:t>
            </a:r>
            <a:r>
              <a:rPr lang="tr-TR" dirty="0" err="1" smtClean="0"/>
              <a:t>feniltiyohidantoin</a:t>
            </a:r>
            <a:r>
              <a:rPr lang="tr-TR" dirty="0" smtClean="0"/>
              <a:t> (PTH),20-30 amino asit içeren bir </a:t>
            </a:r>
            <a:r>
              <a:rPr lang="tr-TR" dirty="0" err="1" smtClean="0"/>
              <a:t>peptidin</a:t>
            </a:r>
            <a:r>
              <a:rPr lang="tr-TR" dirty="0" smtClean="0"/>
              <a:t> N-ucundan başlayarak sırayla her seferinde N-ucundaki amino asit ile kompleks oluşturur.</a:t>
            </a:r>
          </a:p>
          <a:p>
            <a:r>
              <a:rPr lang="tr-TR" dirty="0" smtClean="0"/>
              <a:t>Oluşan kompleks ılımlı şartlarda asidik hidrolize uğratıldığında N-terminal amino asidi </a:t>
            </a:r>
            <a:r>
              <a:rPr lang="tr-TR" dirty="0" err="1" smtClean="0"/>
              <a:t>peptitten</a:t>
            </a:r>
            <a:r>
              <a:rPr lang="tr-TR" dirty="0" smtClean="0"/>
              <a:t> ayrılarak belirlenir.</a:t>
            </a:r>
          </a:p>
          <a:p>
            <a:r>
              <a:rPr lang="tr-TR" dirty="0" smtClean="0"/>
              <a:t>Bu işlem tekrarlanarak geriye kalan amino asitler tek tek belirlenir. </a:t>
            </a:r>
          </a:p>
          <a:p>
            <a:r>
              <a:rPr lang="tr-TR" dirty="0" smtClean="0"/>
              <a:t>En sonunda bütün amino asitler N- ucundan başlayarak sıraya dizilip </a:t>
            </a:r>
            <a:r>
              <a:rPr lang="tr-TR" dirty="0" err="1" smtClean="0"/>
              <a:t>peptidin</a:t>
            </a:r>
            <a:r>
              <a:rPr lang="tr-TR" dirty="0" smtClean="0"/>
              <a:t> amino asit sırası belirlenir.</a:t>
            </a:r>
          </a:p>
          <a:p>
            <a:r>
              <a:rPr lang="tr-TR" dirty="0" smtClean="0"/>
              <a:t>Bu metot otomatikleştirilerek hızlı amino asit dizi analizi yapılmaktadır.</a:t>
            </a:r>
            <a:endParaRPr lang="tr-TR" dirty="0"/>
          </a:p>
        </p:txBody>
      </p:sp>
      <p:pic>
        <p:nvPicPr>
          <p:cNvPr id="28674" name="Picture 2"/>
          <p:cNvPicPr>
            <a:picLocks noChangeAspect="1" noChangeArrowheads="1"/>
          </p:cNvPicPr>
          <p:nvPr/>
        </p:nvPicPr>
        <p:blipFill>
          <a:blip r:embed="rId2" cstate="print"/>
          <a:srcRect/>
          <a:stretch>
            <a:fillRect/>
          </a:stretch>
        </p:blipFill>
        <p:spPr bwMode="auto">
          <a:xfrm>
            <a:off x="4714876" y="1643050"/>
            <a:ext cx="3971928"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1285860"/>
            <a:ext cx="7772400" cy="1470025"/>
          </a:xfrm>
        </p:spPr>
        <p:txBody>
          <a:bodyPr>
            <a:normAutofit/>
          </a:bodyPr>
          <a:lstStyle/>
          <a:p>
            <a:r>
              <a:rPr lang="tr-TR" sz="3600" b="1" dirty="0" smtClean="0">
                <a:effectLst>
                  <a:outerShdw blurRad="38100" dist="38100" dir="2700000" algn="tl">
                    <a:srgbClr val="000000">
                      <a:alpha val="43137"/>
                    </a:srgbClr>
                  </a:outerShdw>
                </a:effectLst>
              </a:rPr>
              <a:t>PROTEİNLERİN ÜÇ BOYUTLU YAPILARI</a:t>
            </a:r>
            <a:endParaRPr lang="tr-TR" sz="3600" b="1" dirty="0">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2857488" y="2928934"/>
            <a:ext cx="3271838" cy="1752600"/>
          </a:xfrm>
        </p:spPr>
        <p:txBody>
          <a:bodyPr/>
          <a:lstStyle/>
          <a:p>
            <a:pPr marL="514350" indent="-514350" algn="l">
              <a:buFont typeface="+mj-lt"/>
              <a:buAutoNum type="arabicPeriod"/>
            </a:pPr>
            <a:r>
              <a:rPr lang="tr-TR" dirty="0" err="1" smtClean="0">
                <a:solidFill>
                  <a:schemeClr val="tx1"/>
                </a:solidFill>
              </a:rPr>
              <a:t>Sekonder</a:t>
            </a:r>
            <a:r>
              <a:rPr lang="tr-TR" dirty="0" smtClean="0">
                <a:solidFill>
                  <a:schemeClr val="tx1"/>
                </a:solidFill>
              </a:rPr>
              <a:t> Yapı</a:t>
            </a:r>
          </a:p>
          <a:p>
            <a:pPr marL="514350" indent="-514350" algn="l">
              <a:buFont typeface="+mj-lt"/>
              <a:buAutoNum type="arabicPeriod"/>
            </a:pPr>
            <a:r>
              <a:rPr lang="tr-TR" dirty="0" smtClean="0">
                <a:solidFill>
                  <a:schemeClr val="tx1"/>
                </a:solidFill>
              </a:rPr>
              <a:t>Tersiyer Yapı</a:t>
            </a:r>
          </a:p>
          <a:p>
            <a:pPr marL="514350" indent="-514350" algn="l">
              <a:buFont typeface="+mj-lt"/>
              <a:buAutoNum type="arabicPeriod"/>
            </a:pPr>
            <a:r>
              <a:rPr lang="tr-TR" dirty="0" err="1" smtClean="0">
                <a:solidFill>
                  <a:schemeClr val="tx1"/>
                </a:solidFill>
              </a:rPr>
              <a:t>Kuaterner</a:t>
            </a:r>
            <a:r>
              <a:rPr lang="tr-TR" dirty="0" smtClean="0">
                <a:solidFill>
                  <a:schemeClr val="tx1"/>
                </a:solidFill>
              </a:rPr>
              <a:t> Yapı</a:t>
            </a:r>
            <a:endParaRPr lang="tr-TR"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758138" cy="582594"/>
          </a:xfrm>
        </p:spPr>
        <p:txBody>
          <a:bodyPr>
            <a:normAutofit fontScale="90000"/>
          </a:bodyPr>
          <a:lstStyle/>
          <a:p>
            <a:r>
              <a:rPr lang="tr-TR" b="1" dirty="0" smtClean="0">
                <a:effectLst>
                  <a:outerShdw blurRad="38100" dist="38100" dir="2700000" algn="tl">
                    <a:srgbClr val="000000">
                      <a:alpha val="43137"/>
                    </a:srgbClr>
                  </a:outerShdw>
                </a:effectLst>
              </a:rPr>
              <a:t>SEKONDER YAPI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928670"/>
            <a:ext cx="4043362" cy="5572164"/>
          </a:xfrm>
        </p:spPr>
        <p:txBody>
          <a:bodyPr>
            <a:normAutofit fontScale="92500" lnSpcReduction="20000"/>
          </a:bodyPr>
          <a:lstStyle/>
          <a:p>
            <a:r>
              <a:rPr lang="tr-TR" dirty="0" err="1" smtClean="0"/>
              <a:t>Primer</a:t>
            </a:r>
            <a:r>
              <a:rPr lang="tr-TR" dirty="0" smtClean="0"/>
              <a:t> yapıdaki tek </a:t>
            </a:r>
            <a:r>
              <a:rPr lang="tr-TR" dirty="0" err="1" smtClean="0"/>
              <a:t>polipeptit</a:t>
            </a:r>
            <a:r>
              <a:rPr lang="tr-TR" dirty="0" smtClean="0"/>
              <a:t> zincirindeki amino asitlerin yan zincirlerindeki gruplar arasında oluşan hidrojen bağları ile </a:t>
            </a:r>
            <a:r>
              <a:rPr lang="el-GR" b="1" dirty="0" smtClean="0">
                <a:solidFill>
                  <a:srgbClr val="FF0000"/>
                </a:solidFill>
              </a:rPr>
              <a:t>α</a:t>
            </a:r>
            <a:r>
              <a:rPr lang="tr-TR" b="1" dirty="0" smtClean="0">
                <a:solidFill>
                  <a:srgbClr val="FF0000"/>
                </a:solidFill>
              </a:rPr>
              <a:t>-</a:t>
            </a:r>
            <a:r>
              <a:rPr lang="tr-TR" b="1" dirty="0" err="1" smtClean="0">
                <a:solidFill>
                  <a:srgbClr val="FF0000"/>
                </a:solidFill>
              </a:rPr>
              <a:t>heliks</a:t>
            </a:r>
            <a:r>
              <a:rPr lang="tr-TR" b="1" dirty="0" smtClean="0">
                <a:solidFill>
                  <a:srgbClr val="FF0000"/>
                </a:solidFill>
              </a:rPr>
              <a:t> yapısı</a:t>
            </a:r>
            <a:r>
              <a:rPr lang="tr-TR" dirty="0" smtClean="0"/>
              <a:t> ortaya çıkar.</a:t>
            </a:r>
          </a:p>
          <a:p>
            <a:r>
              <a:rPr lang="tr-TR" dirty="0" smtClean="0"/>
              <a:t>Birbirlerine paralel birden çok </a:t>
            </a:r>
            <a:r>
              <a:rPr lang="tr-TR" dirty="0" err="1" smtClean="0"/>
              <a:t>polipeptit</a:t>
            </a:r>
            <a:r>
              <a:rPr lang="tr-TR" dirty="0" smtClean="0"/>
              <a:t> zincirleri arasında oluşan hidrojen bağları ile de </a:t>
            </a:r>
            <a:r>
              <a:rPr lang="el-GR" b="1" dirty="0" smtClean="0">
                <a:solidFill>
                  <a:srgbClr val="FF0000"/>
                </a:solidFill>
              </a:rPr>
              <a:t>β</a:t>
            </a:r>
            <a:r>
              <a:rPr lang="tr-TR" b="1" dirty="0" smtClean="0">
                <a:solidFill>
                  <a:srgbClr val="FF0000"/>
                </a:solidFill>
              </a:rPr>
              <a:t>-</a:t>
            </a:r>
            <a:r>
              <a:rPr lang="tr-TR" b="1" dirty="0" err="1" smtClean="0">
                <a:solidFill>
                  <a:srgbClr val="FF0000"/>
                </a:solidFill>
              </a:rPr>
              <a:t>pileli</a:t>
            </a:r>
            <a:r>
              <a:rPr lang="tr-TR" b="1" dirty="0" smtClean="0">
                <a:solidFill>
                  <a:srgbClr val="FF0000"/>
                </a:solidFill>
              </a:rPr>
              <a:t> tabaka</a:t>
            </a:r>
            <a:r>
              <a:rPr lang="tr-TR" dirty="0" smtClean="0"/>
              <a:t> ortaya çıkar.</a:t>
            </a:r>
          </a:p>
          <a:p>
            <a:endParaRPr lang="tr-TR" dirty="0" smtClean="0"/>
          </a:p>
          <a:p>
            <a:endParaRPr lang="tr-TR" dirty="0"/>
          </a:p>
        </p:txBody>
      </p:sp>
      <p:pic>
        <p:nvPicPr>
          <p:cNvPr id="1029" name="Picture 5"/>
          <p:cNvPicPr>
            <a:picLocks noChangeAspect="1" noChangeArrowheads="1"/>
          </p:cNvPicPr>
          <p:nvPr/>
        </p:nvPicPr>
        <p:blipFill>
          <a:blip r:embed="rId2" cstate="print"/>
          <a:srcRect/>
          <a:stretch>
            <a:fillRect/>
          </a:stretch>
        </p:blipFill>
        <p:spPr bwMode="auto">
          <a:xfrm>
            <a:off x="4643438" y="1066819"/>
            <a:ext cx="3914775" cy="5076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effectLst>
                  <a:outerShdw blurRad="38100" dist="38100" dir="2700000" algn="tl">
                    <a:srgbClr val="000000">
                      <a:alpha val="43137"/>
                    </a:srgbClr>
                  </a:outerShdw>
                </a:effectLst>
              </a:rPr>
              <a:t>TERSİYER YAPI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500034" y="1785926"/>
            <a:ext cx="4114800" cy="4257692"/>
          </a:xfrm>
        </p:spPr>
        <p:txBody>
          <a:bodyPr>
            <a:normAutofit fontScale="70000" lnSpcReduction="20000"/>
          </a:bodyPr>
          <a:lstStyle/>
          <a:p>
            <a:r>
              <a:rPr lang="tr-TR" dirty="0" err="1" smtClean="0"/>
              <a:t>Sekonder</a:t>
            </a:r>
            <a:r>
              <a:rPr lang="tr-TR" dirty="0" smtClean="0"/>
              <a:t> yapıdaki proteinlerin, molekül içi etkileşimlerin </a:t>
            </a:r>
            <a:r>
              <a:rPr lang="tr-TR" b="1" dirty="0" smtClean="0"/>
              <a:t>(hidrojen bağları, tuz köprüsü, </a:t>
            </a:r>
            <a:r>
              <a:rPr lang="tr-TR" b="1" dirty="0" err="1" smtClean="0"/>
              <a:t>disülfit</a:t>
            </a:r>
            <a:r>
              <a:rPr lang="tr-TR" b="1" dirty="0" smtClean="0"/>
              <a:t> bağları, </a:t>
            </a:r>
            <a:r>
              <a:rPr lang="tr-TR" b="1" dirty="0" err="1" smtClean="0"/>
              <a:t>dipol</a:t>
            </a:r>
            <a:r>
              <a:rPr lang="tr-TR" b="1" dirty="0" smtClean="0"/>
              <a:t> </a:t>
            </a:r>
            <a:r>
              <a:rPr lang="tr-TR" b="1" dirty="0" err="1" smtClean="0"/>
              <a:t>dipol</a:t>
            </a:r>
            <a:r>
              <a:rPr lang="tr-TR" b="1" dirty="0" smtClean="0"/>
              <a:t> etkileşim, </a:t>
            </a:r>
            <a:r>
              <a:rPr lang="tr-TR" b="1" dirty="0" err="1" smtClean="0"/>
              <a:t>london</a:t>
            </a:r>
            <a:r>
              <a:rPr lang="tr-TR" b="1" dirty="0" smtClean="0"/>
              <a:t> kuvvetleri ve </a:t>
            </a:r>
            <a:r>
              <a:rPr lang="tr-TR" b="1" dirty="0" err="1" smtClean="0"/>
              <a:t>hidrofobik</a:t>
            </a:r>
            <a:r>
              <a:rPr lang="tr-TR" b="1" dirty="0" smtClean="0"/>
              <a:t> etkileşimler) </a:t>
            </a:r>
            <a:r>
              <a:rPr lang="tr-TR" dirty="0" smtClean="0"/>
              <a:t>etkisi ile ekstra katlanmaları sonucu tersiyer yapı ortaya çıkar.</a:t>
            </a:r>
          </a:p>
          <a:p>
            <a:r>
              <a:rPr lang="tr-TR" dirty="0" smtClean="0"/>
              <a:t>Tersiyer yapıda amino asitlerden yan zincirinde polar grup taşıyanlar dış kısımda sulu ortama temas eden yüzeylerde, </a:t>
            </a:r>
            <a:r>
              <a:rPr lang="tr-TR" dirty="0" err="1" smtClean="0"/>
              <a:t>apolar</a:t>
            </a:r>
            <a:r>
              <a:rPr lang="tr-TR" dirty="0" smtClean="0"/>
              <a:t> grup taşıyanlar ise iç kısımlarda yer alacak şekilde yer alırlar. </a:t>
            </a:r>
          </a:p>
          <a:p>
            <a:endParaRPr lang="tr-TR" dirty="0"/>
          </a:p>
        </p:txBody>
      </p:sp>
      <p:pic>
        <p:nvPicPr>
          <p:cNvPr id="2050" name="Picture 2" descr="https://encrypted-tbn1.gstatic.com/images?q=tbn:ANd9GcROKR3ZJ2Ps3iGbokNN84pdHIsbbRqsOk5SmPZUwVXtPqMmmrJ4"/>
          <p:cNvPicPr>
            <a:picLocks noChangeAspect="1" noChangeArrowheads="1"/>
          </p:cNvPicPr>
          <p:nvPr/>
        </p:nvPicPr>
        <p:blipFill>
          <a:blip r:embed="rId2" cstate="print"/>
          <a:srcRect/>
          <a:stretch>
            <a:fillRect/>
          </a:stretch>
        </p:blipFill>
        <p:spPr bwMode="auto">
          <a:xfrm>
            <a:off x="4714876" y="1643050"/>
            <a:ext cx="4258788" cy="407196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lstStyle/>
          <a:p>
            <a:r>
              <a:rPr lang="tr-TR" b="1" dirty="0" smtClean="0">
                <a:effectLst>
                  <a:outerShdw blurRad="38100" dist="38100" dir="2700000" algn="tl">
                    <a:srgbClr val="000000">
                      <a:alpha val="43137"/>
                    </a:srgbClr>
                  </a:outerShdw>
                </a:effectLst>
              </a:rPr>
              <a:t>KUATERNER YAPI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500174"/>
            <a:ext cx="4614866" cy="4857784"/>
          </a:xfrm>
        </p:spPr>
        <p:txBody>
          <a:bodyPr>
            <a:normAutofit fontScale="85000" lnSpcReduction="20000"/>
          </a:bodyPr>
          <a:lstStyle/>
          <a:p>
            <a:r>
              <a:rPr lang="tr-TR" dirty="0" smtClean="0"/>
              <a:t>Tersiyer yapıdaki iki veya daha çok proteinin moleküller arası etkileşimler </a:t>
            </a:r>
            <a:r>
              <a:rPr lang="tr-TR" b="1" dirty="0" smtClean="0"/>
              <a:t>(hidrojen bağları, tuz köprüsü, </a:t>
            </a:r>
            <a:r>
              <a:rPr lang="tr-TR" b="1" dirty="0" err="1" smtClean="0"/>
              <a:t>disülfit</a:t>
            </a:r>
            <a:r>
              <a:rPr lang="tr-TR" b="1" dirty="0" smtClean="0"/>
              <a:t> bağları, </a:t>
            </a:r>
            <a:r>
              <a:rPr lang="tr-TR" b="1" dirty="0" err="1" smtClean="0"/>
              <a:t>dipol</a:t>
            </a:r>
            <a:r>
              <a:rPr lang="tr-TR" b="1" dirty="0" smtClean="0"/>
              <a:t> </a:t>
            </a:r>
            <a:r>
              <a:rPr lang="tr-TR" b="1" dirty="0" err="1" smtClean="0"/>
              <a:t>dipol</a:t>
            </a:r>
            <a:r>
              <a:rPr lang="tr-TR" b="1" dirty="0" smtClean="0"/>
              <a:t> etkileşim, </a:t>
            </a:r>
            <a:r>
              <a:rPr lang="tr-TR" b="1" dirty="0" err="1" smtClean="0"/>
              <a:t>london</a:t>
            </a:r>
            <a:r>
              <a:rPr lang="tr-TR" b="1" dirty="0" smtClean="0"/>
              <a:t> kuvvetleri ve </a:t>
            </a:r>
            <a:r>
              <a:rPr lang="tr-TR" b="1" dirty="0" err="1" smtClean="0"/>
              <a:t>hidrofobik</a:t>
            </a:r>
            <a:r>
              <a:rPr lang="tr-TR" b="1" dirty="0" smtClean="0"/>
              <a:t> etkileşimler) </a:t>
            </a:r>
            <a:r>
              <a:rPr lang="tr-TR" dirty="0" smtClean="0"/>
              <a:t>ile bağlanması sonucu </a:t>
            </a:r>
            <a:r>
              <a:rPr lang="tr-TR" dirty="0" err="1" smtClean="0"/>
              <a:t>kuaterner</a:t>
            </a:r>
            <a:r>
              <a:rPr lang="tr-TR" dirty="0" smtClean="0"/>
              <a:t> yapı ortaya çıkar.</a:t>
            </a:r>
          </a:p>
          <a:p>
            <a:r>
              <a:rPr lang="tr-TR" dirty="0" err="1" smtClean="0"/>
              <a:t>Kuaterner</a:t>
            </a:r>
            <a:r>
              <a:rPr lang="tr-TR" dirty="0" smtClean="0"/>
              <a:t> yapıyı oluşturan tersiyer yapıdaki proteinlerin her birine alt ünite (veya </a:t>
            </a:r>
            <a:r>
              <a:rPr lang="tr-TR" dirty="0" err="1" smtClean="0"/>
              <a:t>monomer</a:t>
            </a:r>
            <a:r>
              <a:rPr lang="tr-TR" dirty="0" smtClean="0"/>
              <a:t>) denir.</a:t>
            </a:r>
            <a:endParaRPr lang="tr-TR" dirty="0"/>
          </a:p>
        </p:txBody>
      </p:sp>
      <p:pic>
        <p:nvPicPr>
          <p:cNvPr id="16386" name="Picture 2"/>
          <p:cNvPicPr>
            <a:picLocks noChangeAspect="1" noChangeArrowheads="1"/>
          </p:cNvPicPr>
          <p:nvPr/>
        </p:nvPicPr>
        <p:blipFill>
          <a:blip r:embed="rId2" cstate="print"/>
          <a:srcRect/>
          <a:stretch>
            <a:fillRect/>
          </a:stretch>
        </p:blipFill>
        <p:spPr bwMode="auto">
          <a:xfrm>
            <a:off x="5072066" y="1571612"/>
            <a:ext cx="3591643" cy="4753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96908"/>
          </a:xfrm>
        </p:spPr>
        <p:txBody>
          <a:bodyPr/>
          <a:lstStyle/>
          <a:p>
            <a:r>
              <a:rPr lang="tr-TR" b="1" dirty="0" smtClean="0">
                <a:effectLst>
                  <a:outerShdw blurRad="38100" dist="38100" dir="2700000" algn="tl">
                    <a:srgbClr val="000000">
                      <a:alpha val="43137"/>
                    </a:srgbClr>
                  </a:outerShdw>
                </a:effectLst>
              </a:rPr>
              <a:t>PROTEİNLERİN BÜTÜN YAPILARI</a:t>
            </a:r>
            <a:endParaRPr lang="tr-TR" b="1" dirty="0">
              <a:effectLst>
                <a:outerShdw blurRad="38100" dist="38100" dir="2700000" algn="tl">
                  <a:srgbClr val="000000">
                    <a:alpha val="43137"/>
                  </a:srgbClr>
                </a:outerShdw>
              </a:effectLst>
            </a:endParaRPr>
          </a:p>
        </p:txBody>
      </p:sp>
      <p:pic>
        <p:nvPicPr>
          <p:cNvPr id="17410" name="Picture 2" descr="https://encrypted-tbn3.gstatic.com/images?q=tbn:ANd9GcT4faU0ULdkbSRtkGmlyzNSswJOqSn9R4g2Yf-I7SZbHZIm-sl1"/>
          <p:cNvPicPr>
            <a:picLocks noChangeAspect="1" noChangeArrowheads="1"/>
          </p:cNvPicPr>
          <p:nvPr/>
        </p:nvPicPr>
        <p:blipFill>
          <a:blip r:embed="rId2" cstate="print"/>
          <a:srcRect/>
          <a:stretch>
            <a:fillRect/>
          </a:stretch>
        </p:blipFill>
        <p:spPr bwMode="auto">
          <a:xfrm>
            <a:off x="500034" y="1285860"/>
            <a:ext cx="8153106" cy="517520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smtClean="0">
                <a:effectLst>
                  <a:outerShdw blurRad="38100" dist="38100" dir="2700000" algn="tl">
                    <a:srgbClr val="000000">
                      <a:alpha val="43137"/>
                    </a:srgbClr>
                  </a:outerShdw>
                </a:effectLst>
              </a:rPr>
              <a:t>ÜÇ BOYUTLU YAPI TAYİNİ</a:t>
            </a:r>
            <a:endParaRPr lang="tr-TR" b="1" dirty="0">
              <a:effectLst>
                <a:outerShdw blurRad="38100" dist="38100" dir="2700000" algn="tl">
                  <a:srgbClr val="000000">
                    <a:alpha val="43137"/>
                  </a:srgbClr>
                </a:outerShdw>
              </a:effectLst>
            </a:endParaRPr>
          </a:p>
        </p:txBody>
      </p:sp>
      <p:sp>
        <p:nvSpPr>
          <p:cNvPr id="4" name="3 İçerik Yer Tutucusu"/>
          <p:cNvSpPr>
            <a:spLocks noGrp="1"/>
          </p:cNvSpPr>
          <p:nvPr>
            <p:ph idx="1"/>
          </p:nvPr>
        </p:nvSpPr>
        <p:spPr>
          <a:xfrm>
            <a:off x="457200" y="1600200"/>
            <a:ext cx="8229600" cy="4829196"/>
          </a:xfrm>
        </p:spPr>
        <p:txBody>
          <a:bodyPr>
            <a:normAutofit/>
          </a:bodyPr>
          <a:lstStyle/>
          <a:p>
            <a:r>
              <a:rPr lang="tr-TR" sz="4000" dirty="0" smtClean="0"/>
              <a:t>Proteinlerin üç boyutlu yapılarının tayininde kullanılan yöntemler şunlardır:</a:t>
            </a:r>
          </a:p>
          <a:p>
            <a:pPr lvl="1"/>
            <a:r>
              <a:rPr lang="tr-TR" sz="3600" dirty="0" smtClean="0"/>
              <a:t>X-Işınları </a:t>
            </a:r>
            <a:r>
              <a:rPr lang="tr-TR" sz="3600" dirty="0" err="1" smtClean="0"/>
              <a:t>Kristalografisi</a:t>
            </a:r>
            <a:endParaRPr lang="tr-TR" sz="3600" dirty="0" smtClean="0"/>
          </a:p>
          <a:p>
            <a:pPr lvl="1"/>
            <a:r>
              <a:rPr lang="tr-TR" sz="3600" dirty="0" smtClean="0"/>
              <a:t>Nükleer </a:t>
            </a:r>
            <a:r>
              <a:rPr lang="tr-TR" sz="3600" dirty="0" err="1" smtClean="0"/>
              <a:t>Magnetik</a:t>
            </a:r>
            <a:r>
              <a:rPr lang="tr-TR" sz="3600" dirty="0" smtClean="0"/>
              <a:t> Rezonans Spektroskopisi</a:t>
            </a:r>
          </a:p>
          <a:p>
            <a:pPr lvl="1"/>
            <a:r>
              <a:rPr lang="tr-TR" sz="3600" smtClean="0"/>
              <a:t>Moleküler Modelleme</a:t>
            </a:r>
          </a:p>
          <a:p>
            <a:pPr lvl="1"/>
            <a:endParaRPr lang="tr-TR" sz="3600" smtClean="0"/>
          </a:p>
          <a:p>
            <a:pPr lvl="1"/>
            <a:endParaRPr lang="tr-TR" sz="3600" smtClean="0"/>
          </a:p>
          <a:p>
            <a:pPr lvl="1"/>
            <a:endParaRPr lang="tr-TR" sz="3600" smtClean="0"/>
          </a:p>
          <a:p>
            <a:pPr lvl="1"/>
            <a:endParaRPr lang="tr-TR" sz="3600" smtClean="0"/>
          </a:p>
          <a:p>
            <a:pPr lvl="1"/>
            <a:endParaRPr lang="tr-TR" sz="3600" dirty="0" smtClean="0"/>
          </a:p>
          <a:p>
            <a:endParaRPr lang="tr-TR" sz="4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effectLst>
                  <a:outerShdw blurRad="38100" dist="38100" dir="2700000" algn="tl">
                    <a:srgbClr val="000000">
                      <a:alpha val="43137"/>
                    </a:srgbClr>
                  </a:outerShdw>
                </a:effectLst>
              </a:rPr>
              <a:t>ÜÇ BOYUTLU YAPI BOZUKLUKLARI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600200"/>
            <a:ext cx="8229600" cy="4900634"/>
          </a:xfrm>
        </p:spPr>
        <p:txBody>
          <a:bodyPr>
            <a:normAutofit fontScale="85000" lnSpcReduction="20000"/>
          </a:bodyPr>
          <a:lstStyle/>
          <a:p>
            <a:r>
              <a:rPr lang="tr-TR" dirty="0" smtClean="0"/>
              <a:t>Proteinlerin üç boyutlu yapılarının bozulması patolojik sonuçlar doğurur.</a:t>
            </a:r>
          </a:p>
          <a:p>
            <a:r>
              <a:rPr lang="tr-TR" dirty="0" err="1" smtClean="0"/>
              <a:t>İnsülin</a:t>
            </a:r>
            <a:r>
              <a:rPr lang="tr-TR" dirty="0" smtClean="0"/>
              <a:t> hormonunun üç boyutlu yapısının bozulması şeker hastalığına (</a:t>
            </a:r>
            <a:r>
              <a:rPr lang="tr-TR" dirty="0" err="1" smtClean="0"/>
              <a:t>hiperglisemi</a:t>
            </a:r>
            <a:r>
              <a:rPr lang="tr-TR" dirty="0" smtClean="0"/>
              <a:t>) yol açar.</a:t>
            </a:r>
          </a:p>
          <a:p>
            <a:r>
              <a:rPr lang="tr-TR" dirty="0" smtClean="0"/>
              <a:t>Sinir hücrelerinde suda çözünmeyen protein çökeleklerinin artması öldürücü </a:t>
            </a:r>
            <a:r>
              <a:rPr lang="tr-TR" dirty="0" err="1" smtClean="0"/>
              <a:t>prion</a:t>
            </a:r>
            <a:r>
              <a:rPr lang="tr-TR" dirty="0" smtClean="0"/>
              <a:t> hatalığının nedenidir.</a:t>
            </a:r>
          </a:p>
          <a:p>
            <a:r>
              <a:rPr lang="tr-TR" dirty="0" smtClean="0"/>
              <a:t>Beyin dokusunda bulunan </a:t>
            </a:r>
            <a:r>
              <a:rPr lang="el-GR" dirty="0" smtClean="0"/>
              <a:t>β-</a:t>
            </a:r>
            <a:r>
              <a:rPr lang="tr-TR" dirty="0" err="1" smtClean="0"/>
              <a:t>amiloid</a:t>
            </a:r>
            <a:r>
              <a:rPr lang="tr-TR" dirty="0" smtClean="0"/>
              <a:t> proteinindeki yanlış katlanmalar </a:t>
            </a:r>
            <a:r>
              <a:rPr lang="tr-TR" dirty="0" err="1" smtClean="0"/>
              <a:t>alzaymer</a:t>
            </a:r>
            <a:r>
              <a:rPr lang="tr-TR" dirty="0" smtClean="0"/>
              <a:t> hastalığını doğurur.</a:t>
            </a:r>
          </a:p>
          <a:p>
            <a:r>
              <a:rPr lang="tr-TR" dirty="0" smtClean="0"/>
              <a:t>Alyuvarlarda bulunan ve oksijeni taşımakla görevli hemoglobin proteininin bir alt ünitesindeki katlanma bozukluğu </a:t>
            </a:r>
            <a:r>
              <a:rPr lang="el-GR" dirty="0" smtClean="0"/>
              <a:t>β</a:t>
            </a:r>
            <a:r>
              <a:rPr lang="tr-TR" dirty="0" smtClean="0"/>
              <a:t>-</a:t>
            </a:r>
            <a:r>
              <a:rPr lang="tr-TR" dirty="0" err="1" smtClean="0"/>
              <a:t>talasemi</a:t>
            </a:r>
            <a:r>
              <a:rPr lang="tr-TR" dirty="0" smtClean="0"/>
              <a:t> denilen bir çeşit </a:t>
            </a:r>
            <a:r>
              <a:rPr lang="tr-TR" dirty="0" err="1" smtClean="0"/>
              <a:t>akdeniz</a:t>
            </a:r>
            <a:r>
              <a:rPr lang="tr-TR" dirty="0" smtClean="0"/>
              <a:t> anemisi hastalığının sebebidir.</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46076"/>
            <a:ext cx="8229600" cy="796908"/>
          </a:xfrm>
        </p:spPr>
        <p:txBody>
          <a:bodyPr/>
          <a:lstStyle/>
          <a:p>
            <a:r>
              <a:rPr lang="tr-TR" b="1" dirty="0" smtClean="0">
                <a:effectLst>
                  <a:outerShdw blurRad="38100" dist="38100" dir="2700000" algn="tl">
                    <a:srgbClr val="000000">
                      <a:alpha val="43137"/>
                    </a:srgbClr>
                  </a:outerShdw>
                </a:effectLst>
              </a:rPr>
              <a:t>AMİNO ASİTLERİN ÖZELLİKLERİ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85720" y="1357298"/>
            <a:ext cx="4286280" cy="5214974"/>
          </a:xfrm>
        </p:spPr>
        <p:txBody>
          <a:bodyPr>
            <a:normAutofit fontScale="47500" lnSpcReduction="20000"/>
          </a:bodyPr>
          <a:lstStyle/>
          <a:p>
            <a:r>
              <a:rPr lang="tr-TR" dirty="0" err="1" smtClean="0"/>
              <a:t>Glisin</a:t>
            </a:r>
            <a:r>
              <a:rPr lang="tr-TR" dirty="0" smtClean="0"/>
              <a:t> hariç, diğer amino asitler içerdikleri </a:t>
            </a:r>
            <a:r>
              <a:rPr lang="tr-TR" dirty="0" err="1" smtClean="0"/>
              <a:t>kiral</a:t>
            </a:r>
            <a:r>
              <a:rPr lang="tr-TR" dirty="0" smtClean="0"/>
              <a:t> (asimetrik) </a:t>
            </a:r>
            <a:r>
              <a:rPr lang="el-GR" dirty="0" smtClean="0"/>
              <a:t>α</a:t>
            </a:r>
            <a:r>
              <a:rPr lang="tr-TR" dirty="0" smtClean="0"/>
              <a:t> karbonundan dolayı optikçe aktif bileşiklerdir ve polarize ışığın titreşim düzlemini çevirme yönüne göre L- ve D- </a:t>
            </a:r>
            <a:r>
              <a:rPr lang="tr-TR" dirty="0" err="1" smtClean="0"/>
              <a:t>enantiyomerleri</a:t>
            </a:r>
            <a:r>
              <a:rPr lang="tr-TR" dirty="0" smtClean="0"/>
              <a:t> halinde bulunurlar.</a:t>
            </a:r>
          </a:p>
          <a:p>
            <a:r>
              <a:rPr lang="tr-TR" dirty="0" smtClean="0"/>
              <a:t>L- amino asitler polarize ışığın titreşim düzlemini sola çevirirken D- amino asitler sağa çevirirler.</a:t>
            </a:r>
          </a:p>
          <a:p>
            <a:r>
              <a:rPr lang="tr-TR" dirty="0" smtClean="0"/>
              <a:t>Doğada bulunan 300 amino asitten sadece 20 tane L-</a:t>
            </a:r>
            <a:r>
              <a:rPr lang="el-GR" dirty="0" smtClean="0"/>
              <a:t>α</a:t>
            </a:r>
            <a:r>
              <a:rPr lang="tr-TR" dirty="0" smtClean="0"/>
              <a:t> amino asidi proteinlerin yapısında bulunur.</a:t>
            </a:r>
          </a:p>
          <a:p>
            <a:r>
              <a:rPr lang="tr-TR" dirty="0" smtClean="0"/>
              <a:t>Bazı serbest L- amino asitler önemli </a:t>
            </a:r>
            <a:r>
              <a:rPr lang="tr-TR" dirty="0" err="1" smtClean="0"/>
              <a:t>metabolik</a:t>
            </a:r>
            <a:r>
              <a:rPr lang="tr-TR" dirty="0" smtClean="0"/>
              <a:t> rollere sahiptirler.</a:t>
            </a:r>
          </a:p>
          <a:p>
            <a:pPr lvl="1"/>
            <a:r>
              <a:rPr lang="tr-TR" dirty="0" err="1" smtClean="0"/>
              <a:t>Ornitin</a:t>
            </a:r>
            <a:r>
              <a:rPr lang="tr-TR" dirty="0" smtClean="0"/>
              <a:t>, </a:t>
            </a:r>
            <a:r>
              <a:rPr lang="tr-TR" dirty="0" err="1" smtClean="0"/>
              <a:t>sitrüllin</a:t>
            </a:r>
            <a:r>
              <a:rPr lang="tr-TR" dirty="0" smtClean="0"/>
              <a:t> ve </a:t>
            </a:r>
            <a:r>
              <a:rPr lang="tr-TR" dirty="0" err="1" smtClean="0"/>
              <a:t>arjininosüksinat</a:t>
            </a:r>
            <a:r>
              <a:rPr lang="tr-TR" dirty="0" smtClean="0"/>
              <a:t> üre sentezinde,</a:t>
            </a:r>
          </a:p>
          <a:p>
            <a:pPr lvl="1"/>
            <a:r>
              <a:rPr lang="tr-TR" dirty="0" err="1" smtClean="0"/>
              <a:t>Tirozin</a:t>
            </a:r>
            <a:r>
              <a:rPr lang="tr-TR" dirty="0" smtClean="0"/>
              <a:t> </a:t>
            </a:r>
            <a:r>
              <a:rPr lang="tr-TR" dirty="0" err="1" smtClean="0"/>
              <a:t>troid</a:t>
            </a:r>
            <a:r>
              <a:rPr lang="tr-TR" dirty="0" smtClean="0"/>
              <a:t> hormonunun sentezinde,</a:t>
            </a:r>
          </a:p>
          <a:p>
            <a:pPr lvl="1"/>
            <a:r>
              <a:rPr lang="tr-TR" dirty="0" err="1" smtClean="0"/>
              <a:t>Glutamat</a:t>
            </a:r>
            <a:r>
              <a:rPr lang="tr-TR" dirty="0" smtClean="0"/>
              <a:t> ise </a:t>
            </a:r>
            <a:r>
              <a:rPr lang="tr-TR" dirty="0" err="1" smtClean="0"/>
              <a:t>nörotransmitter</a:t>
            </a:r>
            <a:r>
              <a:rPr lang="tr-TR" dirty="0" smtClean="0"/>
              <a:t> sentezinde yer alır.</a:t>
            </a:r>
          </a:p>
          <a:p>
            <a:r>
              <a:rPr lang="tr-TR" dirty="0" smtClean="0"/>
              <a:t>D- amino asitler doğal olarak protein yapısında değil de </a:t>
            </a:r>
            <a:r>
              <a:rPr lang="tr-TR" dirty="0" err="1" smtClean="0"/>
              <a:t>peptitlerin</a:t>
            </a:r>
            <a:r>
              <a:rPr lang="tr-TR" dirty="0" smtClean="0"/>
              <a:t> ve antibiyotiklerin yapısında bulunurlar.</a:t>
            </a:r>
          </a:p>
          <a:p>
            <a:pPr lvl="1"/>
            <a:r>
              <a:rPr lang="tr-TR" dirty="0" smtClean="0"/>
              <a:t>D-serin ve D-</a:t>
            </a:r>
            <a:r>
              <a:rPr lang="tr-TR" dirty="0" err="1" smtClean="0"/>
              <a:t>aspartat</a:t>
            </a:r>
            <a:r>
              <a:rPr lang="tr-TR" dirty="0" smtClean="0"/>
              <a:t> beyin dokusunda bulunur.</a:t>
            </a:r>
          </a:p>
          <a:p>
            <a:pPr lvl="1"/>
            <a:r>
              <a:rPr lang="tr-TR" dirty="0" smtClean="0"/>
              <a:t>D-</a:t>
            </a:r>
            <a:r>
              <a:rPr lang="tr-TR" dirty="0" err="1" smtClean="0"/>
              <a:t>alanin</a:t>
            </a:r>
            <a:r>
              <a:rPr lang="tr-TR" dirty="0" smtClean="0"/>
              <a:t> ve D-</a:t>
            </a:r>
            <a:r>
              <a:rPr lang="tr-TR" dirty="0" err="1" smtClean="0"/>
              <a:t>glutamat</a:t>
            </a:r>
            <a:r>
              <a:rPr lang="tr-TR" dirty="0" smtClean="0"/>
              <a:t> bazı gram pozitif bakterilerin hücre duvarında bulunur.</a:t>
            </a:r>
          </a:p>
          <a:p>
            <a:pPr lvl="1"/>
            <a:r>
              <a:rPr lang="tr-TR" dirty="0" smtClean="0"/>
              <a:t>Diğer bazı D-amino asitler de bakterilerin, mantarların, sürüngenlerin ve diğer </a:t>
            </a:r>
            <a:r>
              <a:rPr lang="tr-TR" dirty="0" err="1" smtClean="0"/>
              <a:t>mememillerin</a:t>
            </a:r>
            <a:r>
              <a:rPr lang="tr-TR" dirty="0" smtClean="0"/>
              <a:t> sentezlediği </a:t>
            </a:r>
            <a:r>
              <a:rPr lang="tr-TR" dirty="0" err="1" smtClean="0"/>
              <a:t>peptidlerin</a:t>
            </a:r>
            <a:r>
              <a:rPr lang="tr-TR" dirty="0" smtClean="0"/>
              <a:t> ve antibiyotiklerin yapısında bulunur.</a:t>
            </a:r>
          </a:p>
          <a:p>
            <a:endParaRPr lang="tr-TR" dirty="0" smtClean="0"/>
          </a:p>
          <a:p>
            <a:endParaRPr lang="tr-TR" dirty="0"/>
          </a:p>
        </p:txBody>
      </p:sp>
      <p:sp>
        <p:nvSpPr>
          <p:cNvPr id="1030" name="AutoShape 6" descr="data:image/jpeg;base64,/9j/4AAQSkZJRgABAQAAAQABAAD/2wCEAAkGBxQSEhUUExQWFRUVGB8aFhgWGCAaHBwcGxwdHhoeGhgfICoiGRomHhwbITEhJSkrLi4uHSAzODMsNygtLi0BCgoKDg0OGxAQGywlICQvLSwtNCwsLCwvLCwwLTQvLS8wLCwsLCw0LCwsLDUvLCwvLCwsLCwtLCwsLCwwLCwsLP/AABEIAMIBAwMBEQACEQEDEQH/xAAbAAEAAgMBAQAAAAAAAAAAAAAABAUCAwYBB//EAD8QAAICAQMCBQEFBgQFAwUAAAECAxEABBIhBTEGEyJBUWEUMlJxgRUjM5GhsUJywdFTYoKS8KLCwwcWJDRD/8QAGgEBAAMBAQEAAAAAAAAAAAAAAAECBAMFBv/EADgRAAIBAgQCBwcEAQQDAAAAAAABAgMRBBIhMUFREyJhcYGRoQUUMjOx0fBCUsHhFWJygvEjNJL/2gAMAwEAAhEDEQA/APuOAMAYAwBgDANGp1iR1vYLfa/plZTjHdlJVIx+Jmj9rw/8Rcr00OZXp6fM26fXRyGkcMauh8ZMakZOyZaNSEnZMk5cuMAYAwBgDAGAMAYAwBgDAGAMAYAwBgDAGAMAYAwBgDAGAMAYAwBgDAOb8Xd4/wAm/wDbmPFbowY3ePicdL1QK5XaKVwh9Y3W23kJ3P3vn5zJYxWOp8K/xj/kP91zRhfj8DVg/jfcdNqtQI13GyB8Z6UIObsjbWqqlDMyq/8AuiDdstt112FX+G7rd9LvO3us+aMn+Rp8n6fckftpPwv/ACH++PdZ80P8lS5P0+4/bSfhf+Q/3x7rPmh/kqXJ+n3H7aT8L/yH++PdZ80P8lS5P0+5N0uoEi7hYH1zjODg7M10aqqxzI3ZQ6jAGAMAYAwBgDAGAMAYAwBgDAGAMAYAwBgDAGAMAYAwDm/F3eP8m/8AbmPFbowY3ePichJoVL2DT7/MVqFigqlfqCtg/n+WZDEdP4V/jH/If7rmjC/H4GrB/G+4vus/wj+Y/vnrYf5iO2P+Q/D6nEeS9eVS7fMvfftv8z7tX5n9Pe/bPQPBLXJAwBgHQ9F/hD8z/fPOxHzGe9gPkrxJ+cDYMAYAwBgDAGAMAYAwBgDAGAMAYAwBgDAGAMAreqalkYBTXH0zTQhGSdzXh6cZp5kQvt8n4v6D/bO/Qw5Gj3enyH2+T8X9B/tjoYch7vT5ErpuqdnpmsUfYZxrU4xjdI44ilCMLpEzV6GOWt63Xbkjv+RzFKnGW6POnSjP4kV79Gh81Bs4KP7n2Mf1+uV6CnyKe7UuRO0vTo4zuRaNVdk8fqfplo04xd0i8KMIO8UYda/hH8x/fNWH+YjPj/kPw+pyv+L/AK//AIznoHgkjJAwBgHQ9F/hD8z/AHzzsR8xnvYD5K8SfnA2DAGAMAYAwBgDAGAMAYAwBgDAGAMAYAwBgDAKPxE+31DuEJ/lmvDbM3YT4WUel6lvdFAYbo2Zt0bpyClUWAseo/Ptmk1mnV9UZDNYWkU+WeeWEYcq36GxXsG+OQL7ps4WTkN2PZGPx8DOGI+AzYr4C5j1SsaAf9UYD+ZFZiPPK2XqczSSrBEjjTsqOGcqzMUSQqnp2ikdCCTRJo7a3YBZzapENM6qfhmA/vgFf1bXRGIgSITY4DD5/PO+H+YjHj/kPw+pzEeo3MCI227yN9juLUnb328EX+tVznoHgk3JBB/aHvsPl7tu+x3vbe3vs3cX+tVzkA9j6kh2gEbmcpt3CxRYWR/0/wBcXFjrui/wh+Z/vnn4j5jPewHyV4k/OBsGAMAYAwBgDAGAMAYAwBgDAGAMAYAwBgDAGAU/XIdxAokFSDX1zVh2knc24VpJ3KjU6I0CEYsqlVAJHBK2LsfhH/hzTmXM1Z48zWekh42R0Yh633dkgADkHg+kdjjNHmM0eZddKQiTkEcH2zhiGnDQz4mScNGXOYzAUnVujLIzhZJI2mQ70U0km0BQX4JHdQSpUkAA2Bkq11fYGrw7DqFdvOEmwxIBvdWqRb808En1FhXsAvG3gZrxEqLislr3eya04eXnrxKxvxLLrP8ACP5j++csP8xGXH/Ifh9TkY9EQeJGCBi20D3JJrd32Wbr9LrjPQPBJAhXdur1VV/TJBG+we28+Xu3bKHe91bu+zdzX6XXGRYXMk0CgL8q5e65NljX/q/piwudZ0X+EPzP988/EfMPewHyV4k/OBsGAMAYAwBgDAGAMAYAwBgDAGAMAYAwBgDAGAMAYAwBgFd1adlK7TV3/pnn46rODjldtzXhqcZXzIqm1b+Yp3G9rf3T/bMPvVb9xp6CnyLHpeoZnIZiRt/1Ga8HWqTqNSd9DhiKcYxulxMtZuQkv+8hY2eOY/rx96P+q/Ufd35505ZuH0/r6d22foqdeGRrrekvs/R9j3kJoYiAQqkHkEdiPpmhVpviY3g6SdnE9/Z8f4Bjpp8yPdKP7UP2fH+AY6afMe6Uf2ofs+P8Ax00+Y90o/tRvhiCilFDKSk5O7OsIRgrRVkZ5BcYAwBgDAGAMAYAwBgDAGAMAYAwBgDAGAMAYAwBgDAGAVXW+6fr/pnl+0d4+P8ABtwez8Dl5+okGT0ncjhVOxitNsu27e/9s8+xsOj6N/EP+U/3GbMB81932M2L+Bd5dHPYPPK14WgO6MFozy8Y7j5aP/VPfuKNhuLTg7x25fyvt5dulTjVWWekuD59j/h8NnptOgmV1DKQVPYjOqaaujhKLi8slqbMkqMAYAwBgDAGAMAYAwBgDAGAMAYAwBgDAGAMAYAwBgDAGAMAYBWdYjJK0Ce/YX8Z5uPhKTjZX3NmFkle7Klun2GHltTHc3B5Ir/YfyzB0VT9r8jV0kOa8yy6TEwc2pHpPcV7jNmBpyjUbaa0M+JnFw0fEt89UwjAIT6Ahi0bmMt94AAqx+dp7N9R397oVzcNbp2OyrdVRmr225rs7vxcR9ml/wCMf+xcnLLn6DPT/Z6sfZpf+Mf+xcZZc/QZ6f7PVj7NL/xj/wBi5GWXP0Gen+z1Zy/jGTUQ/YtsjySNqwCFbyRIpSRhG23irCiyDnq+yqUZRqqq07QbvZO2q1XcmccROLknCNlyv+bmpeuLJpop0aTfJrIY50MjqY5PMVGj2BvQo907MO93ednhJQrSpStZQk4uyeZWbTvxvz4cNjnmTVybpvEszRySssKomobTi2ayVnEe4LXJIshL5NCwDY5TwVNTjBNtuKlsv25vx8FwJzMidE69JqtRoZDaCSHVB41Y7CYpUQNV0TwSO9bqs51xGEjQo1Y72dOztr1ot2/ORCldrxM+i9cK63U6dnPq1L7PM3FdqQwsY42JpWti23sAGNZXEYVPD06sV+lXta93KSu14WvzsFLVo0Hx1J5M8ixxsYRpmWmO1vtL7CAe9KQSHobgR6RnRey454RbazZ1tqsiv68Vw5kdJp5GHWOuanS6qeRtr+Vo45GhVn2G9RIvoB7SFNouu4rLUMLRr0IRWl5tXsr/AAJ69lw5NMl6jxm6vIBEKD6iNbuwdNEJNz/8jcgV8obN8cYezYuKblwg3/ydrLtX35Fs5P8ACniJ9UZRIiKUjgkBUmqnj30b/CQRfv8AGccbg40FFxbd3Ja/6Xb1EZXKPV+NZn0+oMflq0a6Yq62y1qZfLarI3baJD8Xwdtd9lP2bTVWClezc01s+rG/rxXDmVzuxZP4skEzR7FoTPADyDuj0wn8yr+4eRt71Rv2zP7hHo1O/wClS8HPLbv4+li2fUg6fxvMVRzHFTJpJCAWvbqn2FR9VPN/pXvnefsympOKk9HUXD9Cv67evYRnf0O9zxToMAYAwBgDAGAMAYAwBgDAGAMAYAwBgDAGAMAYBpn0kblS6KxU2pZQaPyL7HLRnKN0na4NP7LgsnyYrLbidi2WHIJNcmyect01S1sz5b8CLIz/AGfFtKeVHtLbiuwUWu7IqibAN5HSTve7vtuTYR6CJSGWJAVuiFAI3ctRriz3+cOpNqzb8+W3kRY8PToSb8qO92+9gvd+K6+99e+Olna13y34cu4WMB0mCtvkRUQAR5a1QNgVXYE2Mt09W98z82LI3S6KNmDNGjMKpioJFGxRqxR5GVU5JWTdibHjaGIlmMaFnG1iVFsDQIY1yOBwfgYVSaSSbsu0iyPdPoo4ySkaISADtUCwopQaHIA4HxiVSUvibZNjUvSoACohiCldpARaK3dEVyLJNfXLOtUbvmfPdkWRsOgist5abiu0naLK9qJrtQArK9JO1ruxNjX+yYP+DF2A/hr2X7vt7e3xlumqfufm+O/mRZEzORIwBgDAGAMA1yTqtBmA3Gls1Z+B8n6ZKTeyBkHBFgg/lkPQFF03xQk8RkjilJErRCP0b2ZG2sV9VbR7kkcfpmytgpUqihKS2TvrZJq64Xv2WKqV1cuvtC2FLAORYUkX+g98yZXa/AsV/W+vRaaCSdjvWNdxWMqWIBANAkA1Y9874fDTr1Y046N6a7EOSSuTk1aFSwddo7mxQrvZ9qzjkknZom562rjABLqARYJYUR8j5H1woSbtZi5s8wVdiqu/avm/jK9gIer6xBGqM0qASOEQ7h6mJqh81yT8AHOsaFSbajF6K77ERdEn7QlkbltRZFiwPkj2Gc8rtexJgddFz+8Tir9Q4vtfPvlujnyfkRdGb6lBYLqK72QKvteVSb2RJo6j1OKAKZXVN7qi2atmNAD5+T8AE+2Xp0p1L5Feyu+5EN2JA1CltoZdwFlbF1813rKZXa9tCTBdZGaIkQgmhTDuO4/PJcJLdMXPU1SGqdTd1RBuu9flkOLW6B4urjIBDoQTQIYUT8A/P0yXCSdmhczSdWXcGBX8QNjjvz2yHFp2e4KweIYmjWSG5lcsB5ZT/AGJPqYek7aBH4lPbnO/u04ycJ9Vq29+PcnzIzLgTY+oIUVmYJahqdlBAPzRI4PHBIvOTpyzNLXuuLm+OZWJAYEr3AN1+fxlWmt0SQpusRLqU0pb97JG0ij/AJVIH8zZI/yt8Z1WHqSousl1U0vF/nqiLq9h1XrEWmMIlbb58oiT6swJH5Dir+o+cUcPUrKTgr5Vmfcg2luedd6uuljEjqzKXRPTV27BQeSOLIxh6Eq88kXrZvXsVxJ2RMbUoCQWUFRbCxwD2J+BnLK7bEmL6xACd68UPvDueQLvubFfnkqEuQuQeg9ei1Wni1C2iTfcElBrsiuCRfHYHO2Iw06FWVKWrjvYhSurlrmckYAwBgDAGAc11/pcrzmVEWUNpnhUMwAR2YMGPvsNDcVthsWgfbdh60I08km11lJ24q23euF9NXqUkncy6J0aaOKAGaWIQIqGJDGyybO7MzR7rc88MOK7G8YjE05zm1FPM27u6avwVnbTufkFFnMdM8KazTFdRAB54nk8yNpP3ckEjl6PfY4PYgd+9jPRre0MPXTpVL5csbNLWMkreKf05FFBrVFl1XoOql1iTLGiRrqYZj+89TBImR9wogMLAAUgED3JvM9DFUaeHdNttuMo7aK8k14eF7lnFt3ND+DXbR66Py4xqNTLMY3JFiOWQMAXAJUcAlR7j3zovaUViKM7vJBRuu2Ktt9GRk6rM9R4UnaSaZaQPqNLKIbHK6at916Qze3+RLIvisMfSjCEHq1Gor9s9u3Tj3uxOV79xpHhKffp2ZVZUm1crISDsGoDeWgvgkEgn2Buict/kKWWcVdNxpxT5uNrv7EZH9S1Xos69ITShI3nSFE2u5CEqRzuXmgBY/IA++ZniaUse6zbUXJvRK9n2MtleSxVabwpqlALKjFeptqq33cbqQedoAbcbIoDvXsM1T9oUHdK6vSUNuKfftoVyP1JWk8M6hNQrmisc+pmL3zIs60iV3scXfHoWr4rlPHUpUmkt4wjbk4vV/bjq/GVF3KSHwJqBCE8qPcOnSaa7X+M8m4NfxV+rvz2zbL2tSdTNd26VT/4pW8+wr0bt4E3xX4T1WoEwjRD52jhi9TgbXil3tfBsV2I9x7ZwwXtCjRcHJvqzlLRbpxt/wBkyg2dL4u6VJqPsjRqpMGqSZlY1aqHDAGiL9QNfTPPwVeFLpFK/Wi4rvun/BeSbsUTeGtUdYJjHGIlfVelZT6lnRQrGxYZivq5ocUBXOz3yisO6abzNQ3Wzi3db7K+mmvEpld795G6P0OZotPtYyRafXb1aTaJPKiQwkORxIwYEKw7ooNjgDpXxdJTndWlOnZ22zNqWl9lbdcG/EKLt4krpnRd+m1ogMU8EvmfY1JITbOitIpZSCE38AAgijyPblWxKVak6l4yjbPz6rsnZ8bcyVHR2NLeFdUySq6o3ma2CflwbRFTzAfSov0EVXN/rnRY+ipRcW9ISjtxbduL5kZX6nR+EulPBDMkigb9RM6gEEbJHLL27cHtnn42vGrOMo8IxT70rMvFWRzmi8K6mOHpy7EL6TzkcB+CJYmRWBrtZFirr29s9Gpj6M6ld3dp5WtOTTsUUWkuw1v4P1Bg06GNC0XT5tObYUJZFAUj/l4PPfn88svaVJVZzTdpVIz2/Sm7+OoyO3gXPhDoMummZnRVU6XTxHaQbkiDBzx7Etwfej2zHjsXCtTUYt6Tm9eUrW+haMWmaPEHQNRKYtTEK1UOo8xFZlC7PuMhcAkK0YF9/VeWwmLpU81KfwSjZ2ve+6dr2un6ESi3rxJPivoMmuhnQho22gaein3lpw27kod4ANH7qiu9ZzwWLjhasJLVX62+z0t26bdrJlHMjPrnT9TqdBHGyL9oDwtIAw23G6s5U/B2mh9RkYetRoYmU4t5LSS011TS+uoabiVb+FpyutDrvd/tP2eTzKBXVD7rpXcEIDdgBBXxmlY6kpUpR0SyZlbjDin2/V6kZXqbovCzxjpzRxJen/8A2YxQ8xjB5W8tVOVPueaJ9+MrLHRm66k31/hfJZs1uy/1GW1is6X4O1KQ6OOVFdUgmgnRZdtCVw4ZW28g7QGqiPa6zRW9o0Zzqzg2m5RlFtX2VrNX7dPUhQeh9IQUBngHUywBgDAGAMA8LYBpfWxhthkQN32lgD89rvJyu17EXRkdSn414IU+odz2H5n4xlZNzKWUKLYhR8k0PjvkLUGeAeMwAJJoDuTgHiOGFggg9iDY/nh6AywBgGCSqSQGBK9wDyPzHtk2YMr9sgHuAMAYB5iwCgDtgGr7UnmeVuXzNu/Zfq23W6u9XxeRdbF+jnkz26t7X4X5D7UnmeXuXft3bb9W263V8XxeLq9h0c8me2l7X4X5G7JKGMcgYAggg9iDYP64JaadmZYIGAa55lRSzMFVRZZjQA+ST2GSk27ImMXJ2SuyNouqwzAmKVJAvfawNfF12y06U4O0k0dKlGpTdpxa70SYJldQykFWAII7EEWD/LKtNOzOck4uzNmQQMAweZVIBYAtwATV/l85KTewM8gDAGAMAYBTax3OqCj/AAwO0d9t5YLf6Dj/AKj85lvfExT2UW/W30+prUUsK5LdyS8LN/X6HFdH6jHp+ikamIzSGRk1cLEeaZZJSLYHksdykH8NEe2e9Vg6mK/8bsv0vhZL88Tzk0o6mnqOs2avWH93Z6joVIYK45jQGtw4I5phRFe2IxvTh/sn9WS3qe9e8RTfZtasxRjE0LISsckDxyanapAK2rgAqUeyDHuB74pUIZ4OHFPmmmo/lrc7FXJ2dydqPE866zb54MY6jHpthVK8uSAubNbrD9jf0N5RYeDp3trkcuO6dvoWcnffiXvizqrxT6WLf5UUwm8yQhe6R2iWwIG6yfk7OPfM9CmpQlK12rWXjv4fyWm9UjkvDnWpo9LoooZo0DdOlceZt2CRCoRmarAFtftx24ObK9KDqTlJP40tOTvcopWRaaTxRO0uhVmaLzpNTHOjiMkGGIn0yBaZQ44YVfY3nKWGglNrWyi1vxfLuJU3p4lPoPGus8nf5gmdumNqQuxfTIsuywFAJXbZIN8r7ds7TwlLPa1lny+Frlc79CTpetLBP1OYalW9Oi/fEI1hrU/d2oCd1BjSrYJ4GVlSc4U45f36fmoT1bvyLrovWJJ9MJGYNLFrWiBWrKiUoA20AG0PwL4NZ5XtOCpSg4f6fXc34G03JS2yy9Fdep0Wv6iW000mmId1R9lC/WoPFe/Pt75zVRTg5Q138y1GgliIU6+ibV+5/wBHC6LrU50+pZdRvC6UPYkMjJIT33eWojsXcdkih7ZxzyyyafD1PoamDoKvSjKna87bZU4//Tbt+7idL0OSRNa8LTSSq2mSX94QacsVO2gNoNdhxnWDedq/BM8rFRpzwsasYKLzyjpysmr/AHKbrvXHXVkRzOpjniRkaQAbWKhtsAT1Id3MjMOTx7ZznNqWj4r8t/JuweDhLDLPBO8ZNNJ7q9ryvo9PhSfabej9USXqDKusk8tGZRFI4Jlc3YVaFRr7e5IyY1FKpZS/spisLKngU5UVmaTuk+rHtd/ifHke+J5kXqJMk76dfsX30IU7vNbaLo/U171X0M1GlPV20GBhOWBtCmpvpNnrpl10/nhfxIGq6xqBG7u7JJ+zUkPsQ5lI3fQkVx9c5upPK298qfiaKeEwzqKMUnHpnHwy7HZP09l0ciGWWRmRiXYjfbD2oUB8Cs026tjwlWi8TGajFJNaLbTxv36nDx9VC6PSxx6iQMYGa/OEa7wFGwMEZndSaEQ/XM0Z9SKT4fn/AEfQSwzli60501bOl8Lbs762ukk1vJ+BOTWzT7b1EiD9mpOfLIW5ba2PHHbkCsspylx/Sn4meVGhQvamn/5nDW76umm5C1/XdSfLJn8onSwvGS+wPIw9Z2CNzMbobBXHtzYh1JNLW2it3milgcMsyUM1pzT0vaK2V8yy6a5vtr0/jdGbTQsy3Gk0T6lQCbjBt/TVkA0fyGetgX13zaaXeeHgHFVpJPVqSj38PEaY6PWyTJFHv3RBZJkUbKJsJZ4LjhvumuOeMmSr0IxcnbW6XHv7iJLEYeMZTdtbpPfv7vEtB0nydK0OlbymCt5bEA0xsqWBFMLoG+SPe+c5Kqp1VOqrrS67DJWqzqyc5PVnNx+I5fsennlkMLSyxQMrov3xuWWjQEduG9TWAE4FsM9B4OHTzpwWZRUpKz4aNd9lwWt3q9DPmdkyr6P4l1epXpifaFjfVJqVmYRoTuh4RghHD+5Hbvx7Zqr4LD0XiJZLqDhl1e0t9eXbv2lVJuxr6t1Z5dTEs0gUw9XjiSI7R+7ER2yHjdblibuuQAMtQw8adKTpr4qLbeu+bVctLBu715kvTeI9TI0EY1AUya3UwFtiE7Iw2zivvClo+5Iu+2cZYOjCM5ZNqcJbvd2v4b/wTmfqfQtOhCqGbewABagNxA5NDgX3oZ4cmm20rHU2ZAGAMA1SwBirf4l7H8+4/I/H5fAyrgm0+KLKTSa4Mz8sXdC/muf55Yqe1gHgQfAwD2sAEXgHjL+mAadDo1hjSNB6UAVbN8D65MpOTbZCVlY31kEgKB7YBrk04YqTztNj4uqv86J/nlXFNpvgWUmk0uJlFGFuvc2fqTkqKWxDbe5kFySD3APNuAKwAReAKwD3AMdg+MC7PawAV/pgXPcA8UV2wD3APKwBWANo71zgCsA9wBgDAGAMAYAwBgDAGAMAYAwBgDAGAMAYAwBgDAGAMAYAwBgDAGAMAYAwBgDAGAMAYAwDVPqUQqHdVLnau4gbm+FvueDwMA5HS+PLeLfpXSGfUNpo5vMRrkDugBjsMASjc1xgFyvi3QlZGGqhKxECQhxSliQoP/MSpod+MA0t4y0nm6WJJVc6sMYmRgVOzg833LekD5DdqwBP4v0pglmgmhn8mt4WVVA3NtBLk0Bd0exojAJZ8R6QTeR9oi87ds8veN26r217EjsPf2wCTqOqQxs6vKitHH5rhiAVj5G8/C8Hn6HAIy+JdIZVgGoi81ttJvG71ruUV7EryB3IwDHS+KNHK5SPUwu6hiyq4JAT71j6e49sA9bxLpA0anURbpQrRjePUJP4ZH+b/D8+2Ae6nxLpIwS+oiUB2j5cD1p99Pqw+O+AR+p+LtJBCszaiLbIjPF+8UeYFF+k/wAhfyRgHmh8XaV10++aOKXURxusTuNw81QUU/U3Q+T2wDHQeK4pUc8JIrTqsbOLYad2V2+i2O54FjAJM3XkTSx6plO11RqQh68zbtpgdrC2A3A0e+RKSirs74bDyxFTo4Wvrv2K/wBBq/EEccvlENYaNGYVStNu8sHm+dvcDjcv1qHNJ2/NTpTwVSpT6RW2k0uLUd/r6Psvt1/XtNA6xzTxxuwBCswBpjtUn4BbgE9zxljIV+n8a6Nm1KmZE+yyiKQuwHqIFbebPqtfm0bjjAJEvizRLGkraqERyKzRtvFMENOV+dpNH498Aj+IfGmk0kJkaaJm8kzRoJFuRK9JQ+4bsD2J7XgE2PxHpTKsBnjE7Afutw3Wy7gK/Ft5rvXOAVur8f6BGjUaiOQySrF6GBClgxBc3wPTXubI45wCd4n6u2njXyk8yaRwkafJ5Jv6BQf6Zow9FVJPM7JatmrCUI1ZvO7RSu3+dpr1PiEDRLqYxuMir5aX3dyAF/RjR/I5McO+mdKXDd9i4kwwj94dGTta932Lj5Erw71P7TAshXa9lZF/C6khh/MfyIylel0c8q1XDuOeJo9DUcU7rdPmnsSuoa5IE8yU7UBAZj2WzVsf8K2RbHgdzQBOcTgVvVuv+RqIIWVdkyuxkZ9oQRruJI28ivqMpKdpJczdh8E69CdWLd45VZK98ztz/hkXxP1iWHRzTbCgUrsKvTlSyrupoyEPP3SDx8HgRUk1Bs64DC062KhSve973Wl7N20km++615m/VddkXUeQIkJ+zmfcZSBwaK/cP88lz62Xsuc6eDhKh0zk7Zsu191e+/obtP15X0f2sKwUoXCH7xrgKPkk8D5sYVROGYpPBThivdm1e9r8O/7mjq3iQRaH7YieYm1GC7tvDlR3o8gt2r2ORKolDOdMN7PlVxnus3ld2r2vsm+zkXkRJAJ4JHIBv+vvnQwNWZnggr+q9Eg1LQtNGHaCQSREkja47Hg8/kbHA+MApPC3gjT6UmV4oX1Pmyv5wX1VI7MtE8ghWC39MAiafwbLFpNLHHJGZtJqHnXepMb72lO1q5B2y8NzRHbAI8HgWZXhk86Mt5mqbUABlWtZt3eT3opsFbu5JJrAIUH/ANNpRppYmlQudOmnjffO/pSRXJKvIVjB2ikRaBujRrALqfwe7GQ709fUYtZ2PCxiMbP8x2H6c4BE8f8ASG1Wq0sUSyAvcepcRt5f2VyGkVpa2hy0SqFu/WTXOAbuqeEdRNq1mMymOPUxTRqWkG1YwA0flKRGTwSJCC3NcDAKjwt4V1UsMHm7IkgfVsitGyylpmmjG++AlOXsDkFfiyBMXwJOh0/lTJG0UOnieWMyKxEFBg0e7y51YWBvUFb98An6HwfImpjmMiEJrNTqao2RPGyKv+YE2cArtP4C1ESKI5YdzaWXSy+YjFQkkryKyAHuN9EGgaHxgHkngTVEQodQjRwjS7BcihTptm8bFISTeULB3DFboD3AG/p3gOSCWeWOVb1X2gThtxBWVmeAp+BkLEEDhtxPcDALiTw7J+zYdGGXfFHChc3RMOyyBV87P65Wccysa8DiI4esqkleyfqmv5JfUOgrNMkjALtZWfaTchjsxhhwNqsbuifbgXcOCbuWo42dKlKC1umle2l97cbtacu/QqPFnhWfUziWCVYH2Knmq0iyLtYtyqtsnXnhHAo3zzWXMRr13hfVl9QYpo1jm1KT1bo7KIljeMyJ6o/uqwdDfFcA4Bh0LwTJAYN0iN5KapeN3P2mQOp9RJ4AINknnucAgzeAdSNO0MU0FTaGLSymRGNGEMA0dEcNvPB7EA89sAm6nwdqZNVHM06skWojmRS0gpVTYyeUD5e77xEhBY3VgYBnpvB00Wj0UMbxGTSakzksG2OGM1jjkGpbv5GAW/VvD51OpSSSRljiQiMRsUcOx9Tbh2G0VWaaWI6Om4xWret9Vb/s2UcV0NJwitW9b2asuFu/Uq4vBb2kTSn7LHM0saqSJASPSN47bWLG+/Od3jlrJLrNJPl26dpoftFazUeu0k9rdunaix6V4ZELzDezQyMJAC7bxJVOSwILbu/J9s4V6/SxjdarTstw8jNiMT08Y3XWWmm1uGnYbes+HFlhaONmQyDazF3akPD7VLUW22BfAJBIIFHMZCv1nguNm0kaqv2bTRvH5bszMVddopjZBWgQb+KqhnOdPNJN7a+p6WC9oPC0ZxhdSk4tNcMrv43MNT4b1Mmgk0byo1lRHIb3BFcMA4r1EBasV/TmvRy6NwbO8PaFCGNjiowa3utLXas7clrexv6v4XOpn3y7fLOnMJAJ3Alt29TVWD/57ZMqWaV3ysc8N7S92o5Kd82dS7LWtZ95O0PT5/LhjndG8sHc6EqWIFIdtV2uxfej9MtFSSSZnrVqLnOdJNX2T1tz1+nZoU8nhKb7DPoldAjyboSSfQm8PtPHq5Hf/mPxnPonkcL9xvj7Vp++U8U4u6VpbavLa/5yOn06y7wX2BAtUpLEtY5JKigAO31zsrnkTdPL1b3vx5ebJmSchgDAGAMAYAwBgDAGAMAYAwBgDAGAMA8vAPcAYAwBgC8AYAwBgDAGAMAYAwBgDAGAMAYAwBgDAGAMApvGHUn02i1E8Yt44yy2LAPyR7gd/wBM7YemqlWMHs2Vk7K6KHT+RH07TSaieRXnSNjqA0hZpJAGq1s7STQT7tcAZ3kpyryjCK0vppsvzcrpl1KXrXU2jPVyxkdEn0oVBK8ZAcR3sYcp6msgDnke+d6dNSVK1r2lwT2uVk9zpj4oLarUaRlEbxqSgcsrSR+Xu8yNuzDdakA2Nt88hcvu9qcai1T9HfZlnPWxU9L8VyJBoUiiB8/SySjzZWYr5Kg0X2kvdj4ztPDJzqOT+GSWi5v0IzNJWOr6P1sTaOLVMrKJIlkKqGkI3AEgBQWb9BmOtT6OpKHJ2Oid0RtX4mjKN5YnEm07C+j1JUNXp3ARglbqwCM5kmXg/wASJ1CDzVR42VikisDw68MFYgb1vsf5gGwAOVh615Go1SybxE+pERlJ3LCpUkAKT6bP02jubqjlVTLKV9r+R9PPBKvQoyhbMoZsuzk7+tl23e3adDrmWHVaCJQ1N5oU+Y3+GO7cWfNv5Y2O+dX1ZRX5seXSjKrhq9VtaZb9VcZcH+nwMem+Ip5YHnEEexFkoebRLo1d2UKqUCdxPt2+YjUk45rcy1fAUaVZUc7u8v6dk1fg7t9iXiVXiTrrTaPV1aNBLEodCVsMyGx7rwxHc3+uUqVG4u3Br+DZgcFGniqV9VOMnZ2drJr+DqOu9VMHkqqhnnlWJbNAXZLH5AAPHvxnac8tu12PJwmG6bO27KMXJ+HA5jw91tohMjWzSdQliSyzhAFB4HcqKICiu/tnOErac20erjcHGpklHRKlGT2V3e3dd8WbOudbZ1XfFJCy6Z5mHmNHuKsEaFSKJJ4N9wCtDnE5u17cL/0UwuDim3GaknNR2TtdXUrPltyevI861rmJ1QIZHHT/ADAQ7AKeaAT2YEfe7+2VqS+L/b9y2EoRtSd006uXZa7ceTXDY6vobE6aAkkkxISTyT6R3Od47I8fFJKvNLm/qTsscBgDAGAMAYAwBgDAGAMAYAwBgDAGAYyRhgVYAgiiCLBB7gj3GAUreE9MY0iKuYY3DpEXbarKbWub2g9lvaO1Vnf3ipmcuL0vYrkR5rfCOll8/erH7SyNN+8YbjHXlng+mqH3a7C7xHE1I5bP4b20XEOCZJk6DCziRgzMN+22J2+YKkK/hJHx9fcnKKrJKy7PTYZURYvCOlUQgKwEEbxRfvG9KSCnHfmx7myKFVWXeJqO93u03ot0MiLTpfT008SQxAiOMbUBJNAdhZ5P65ynNzk5S3ZKVjbq4BIjISwDqVJUlWoijTDlT9RyMqSeaTSJEixxqERAFVVFAAdgBgFcfDcG2dSpI1BuYFidx+e/pP5V/TKdHHXt3Nnv9e9OSesPh0Wn38bnsPh6FTAQHvT2IbdjtDCiOTyK4o3Q7Vjo1p2ESx1aSmm117ZtEr21+vI9Tw9ANO2m2nyXu1LE/eNn1Xffnvjo45cvAPHVnXVe/WVtbLhpttsaZPCumKSIVcrMVMlyOdxStpstd8Dnua5yHTi01zLr2liFKMk1eN7aLS+/Dt8Cd1Hpcc6qsgJ2MHUgkMrL2YEdj/vlpRUtzPRxE6Mm4PdNPk0+BBPhTTbGTaw3S+dYkfcJfxq12p/LK9HH+TSvaWIUlK60jl2VsvJq1miN1XoUjyq0cskapHtGyT1FixJLb1a/b1Dnvd8YlBt6OxfD4ynCm1OCk276rS1uFmvLYkxeHUdd05MkzwCGZwSodf8AEAo4FmzYo8nHRp78rM5vHTi7UdIqWaK0dnw1LbSadY0VFvaihVs3wBQ5PJ4zolYyTm5ycpbvU24KDAGAMAYAwBgDAGAMAYAwBgDAGAMA5vxppCIxqY/4mnIfnsyD7yt88c/zrvmTFxeXpFvHUw46DydLHeOveuKMZeolVTUIqg6hSQW5IUIWjXYCC5PdiD6ffhQcOo0lNfq+ltNPqHVaSqRXxfS11px7eXgYP4ilI02xYwdRC8h3WdpRd3sRYN/TI94k8lkusm/JEPFTeTKl1k33WVy36Zrmn0qSgKrum7m9oNe/vV53pzc6alzRppVHUpKfFq5zus6y80BkZEaH7QiRH1KXAei/DcDd2/I3mWVZzhma0uku3XfcxSxEqkMzSy5klur6778yVqvEUqSyLtjKR6iOI99xEg796BH9fplpYiak1ZWTS8y8sVOM2rKykl5krTdVlm8xlVPKVpY2sncpjHpJo87jfHBArnOkasp3ta2q8jpCtOpdpKyuu3T7ld03q8gj0cUMcY8+JyA5YhSgsW1kkc/n/pxhWlaEYJap+FjjSrzUacIJdZPe+ljpNK83mEOI9mxa2k7t3O6wf8Px/wCVri55tbWN0XPNaVrWXnxKrqw//O01C7V7F1dDi/yzHX/9qnZcGevh7e51b84jwsP3mqsURMRXwPgfTIwPx1f9w9ofBRt+1G7VdZdJlTau0yrHxyaZbDEjhTf+Ei65y88TKNRRsrZkvNXv/Rzp4SM6Tnd3yuXk7W7e/wACLH1eRF1DsQ23UeUgogD7oBu+3N183zzxyWJqRVST1tLKvQ7PCU5SpxjpeGZ+r/PobJ+uutqFUsuoWEnkAh+QRzwfpzl5Yua0srqSj58SkMDCVnd2cHLy4GMPXZdyhlSvtJ05oHkgcMOePy5/MZWGMm3ZpfG4f2WlgaaTab+BT4eX9mfTOuvIdOCqjzhLdXx5ZIFc++Wo4uVRwTS62b0K18DCmqjTfVy+OZHQ56B5owBgDAGAMAYAwBgDAGAMAYAwBgDAGAaNbpFlQo4tWFMLIsfFgg1lZRUlZlZwU45ZbER+hwERqY7EIIjBZjtBFEd+RQAo8ZR0INJNbbHJ4em0k1tseL0GACMBD+6VlT1t6VYUwHq9x/5xjoIaabbBYemrabaLVm9OmxiHyAtR7du3cfunuLu6/XLKnFQycC6pRUOjtpsRz0CDaE2HaNtDe9DZ92vVxV+2U6CFrW9XwKe7U7ZbaacXw2PZehQMWJQku4djvbll+6e/tkuhBu9u3iHh6bbbW7vx3RmnRoVd3CU0l76ZgCSKJ2g0GIv1AXyecKjBNtLfclUIJuSW+/5z7TyDokKGMqlGEER+pvSG7jk839cRowjay22EaFOLTS223JEehRZWlC/vHAVms8he3HbLKEVJy4suqcVJzS1Z5LoEaRZCDvXhTuPF9+LrKyowlNTa1WxojWnGDpp6PcaTp6RFigoubb1E2fnk98Qowg24rfcVK06iSk9tF3Gp+jwli5T1Fg92fvDse/GVeGpOWZrW9+O5dYqso5VLS1vB8DJulRHf6B+8NuLNE8c1fB4BsUeBkvD03fTfcqsTVWV3+Hbu5d3eeN0mIgAr2fzPvG9/4ibsn88j3enazXG/HfmSsTVTunwy8NuRiOjQ3e3/APp5v3m+/wDi798hYamuHHNu9+ZPvVbnwy7LbkIOjQoysqUVLFfU3G771C6APx2xDDUoNSitr8Xx3E8VWnFxk9Ha+2ttiwzQZxgDAGAMAYAwBgDAGAMAYAwBgDAGAMAYAwBgDAGAMAYAwBgDAGAMAYAwBgDAGAMAYAwBgDAGAMAYAwBgDAGAMAYAwBgDAGAMAYAwBgDAGAMAYAwBgDAGAMAYAwBgDAGAMAYAwBgDAG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2" name="Picture 8" descr="http://images.slideplayer.biz.tr/11/3436542/slides/slide_8.jpg"/>
          <p:cNvPicPr>
            <a:picLocks noChangeAspect="1" noChangeArrowheads="1"/>
          </p:cNvPicPr>
          <p:nvPr/>
        </p:nvPicPr>
        <p:blipFill>
          <a:blip r:embed="rId2" cstate="print"/>
          <a:srcRect/>
          <a:stretch>
            <a:fillRect/>
          </a:stretch>
        </p:blipFill>
        <p:spPr bwMode="auto">
          <a:xfrm>
            <a:off x="4905441" y="1214423"/>
            <a:ext cx="4095715" cy="2786082"/>
          </a:xfrm>
          <a:prstGeom prst="rect">
            <a:avLst/>
          </a:prstGeom>
          <a:noFill/>
        </p:spPr>
      </p:pic>
      <p:pic>
        <p:nvPicPr>
          <p:cNvPr id="1033" name="Picture 9"/>
          <p:cNvPicPr>
            <a:picLocks noChangeAspect="1" noChangeArrowheads="1"/>
          </p:cNvPicPr>
          <p:nvPr/>
        </p:nvPicPr>
        <p:blipFill>
          <a:blip r:embed="rId3" cstate="print"/>
          <a:srcRect/>
          <a:stretch>
            <a:fillRect/>
          </a:stretch>
        </p:blipFill>
        <p:spPr bwMode="auto">
          <a:xfrm>
            <a:off x="4929190" y="4071942"/>
            <a:ext cx="3933825" cy="2238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654032"/>
          </a:xfrm>
        </p:spPr>
        <p:txBody>
          <a:bodyPr>
            <a:noAutofit/>
          </a:bodyPr>
          <a:lstStyle/>
          <a:p>
            <a:r>
              <a:rPr lang="tr-TR" sz="3200" b="1" dirty="0" smtClean="0">
                <a:effectLst>
                  <a:outerShdw blurRad="38100" dist="38100" dir="2700000" algn="tl">
                    <a:srgbClr val="000000">
                      <a:alpha val="43137"/>
                    </a:srgbClr>
                  </a:outerShdw>
                </a:effectLst>
              </a:rPr>
              <a:t>AİFATİK YAN ZİNCİRE SAHİP AMİNO ASİTLER</a:t>
            </a:r>
            <a:endParaRPr lang="tr-TR" sz="3200" b="1" dirty="0">
              <a:effectLst>
                <a:outerShdw blurRad="38100" dist="38100" dir="2700000" algn="tl">
                  <a:srgbClr val="000000">
                    <a:alpha val="43137"/>
                  </a:srgbClr>
                </a:outerShdw>
              </a:effectLst>
            </a:endParaRPr>
          </a:p>
        </p:txBody>
      </p:sp>
      <p:pic>
        <p:nvPicPr>
          <p:cNvPr id="15362" name="Picture 2"/>
          <p:cNvPicPr>
            <a:picLocks noChangeAspect="1" noChangeArrowheads="1"/>
          </p:cNvPicPr>
          <p:nvPr/>
        </p:nvPicPr>
        <p:blipFill>
          <a:blip r:embed="rId2" cstate="print"/>
          <a:srcRect/>
          <a:stretch>
            <a:fillRect/>
          </a:stretch>
        </p:blipFill>
        <p:spPr bwMode="auto">
          <a:xfrm>
            <a:off x="147638" y="938213"/>
            <a:ext cx="8848725" cy="54911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p:spPr>
        <p:txBody>
          <a:bodyPr>
            <a:normAutofit fontScale="90000"/>
          </a:bodyPr>
          <a:lstStyle/>
          <a:p>
            <a:r>
              <a:rPr lang="tr-TR" b="1" dirty="0" smtClean="0">
                <a:effectLst>
                  <a:outerShdw blurRad="38100" dist="38100" dir="2700000" algn="tl">
                    <a:srgbClr val="000000">
                      <a:alpha val="43137"/>
                    </a:srgbClr>
                  </a:outerShdw>
                </a:effectLst>
              </a:rPr>
              <a:t>AROMATİK AMİNO ASİTLER</a:t>
            </a:r>
            <a:endParaRPr lang="tr-TR" b="1" dirty="0">
              <a:effectLst>
                <a:outerShdw blurRad="38100" dist="38100" dir="2700000" algn="tl">
                  <a:srgbClr val="000000">
                    <a:alpha val="43137"/>
                  </a:srgbClr>
                </a:outerShdw>
              </a:effectLst>
            </a:endParaRPr>
          </a:p>
        </p:txBody>
      </p:sp>
      <p:grpSp>
        <p:nvGrpSpPr>
          <p:cNvPr id="7" name="6 Grup"/>
          <p:cNvGrpSpPr/>
          <p:nvPr/>
        </p:nvGrpSpPr>
        <p:grpSpPr>
          <a:xfrm>
            <a:off x="428596" y="1214422"/>
            <a:ext cx="8358188" cy="5185740"/>
            <a:chOff x="428596" y="1496774"/>
            <a:chExt cx="8358188" cy="4903388"/>
          </a:xfrm>
        </p:grpSpPr>
        <p:pic>
          <p:nvPicPr>
            <p:cNvPr id="2050" name="Picture 2"/>
            <p:cNvPicPr>
              <a:picLocks noChangeAspect="1" noChangeArrowheads="1"/>
            </p:cNvPicPr>
            <p:nvPr/>
          </p:nvPicPr>
          <p:blipFill>
            <a:blip r:embed="rId2" cstate="print"/>
            <a:srcRect/>
            <a:stretch>
              <a:fillRect/>
            </a:stretch>
          </p:blipFill>
          <p:spPr bwMode="auto">
            <a:xfrm>
              <a:off x="428596" y="1496774"/>
              <a:ext cx="8348663" cy="42821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28596" y="1927185"/>
              <a:ext cx="8358188" cy="4472977"/>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p:spPr>
        <p:txBody>
          <a:bodyPr>
            <a:noAutofit/>
          </a:bodyPr>
          <a:lstStyle/>
          <a:p>
            <a:r>
              <a:rPr lang="tr-TR" sz="3200" b="1" dirty="0" smtClean="0">
                <a:effectLst>
                  <a:outerShdw blurRad="38100" dist="38100" dir="2700000" algn="tl">
                    <a:srgbClr val="000000">
                      <a:alpha val="43137"/>
                    </a:srgbClr>
                  </a:outerShdw>
                </a:effectLst>
              </a:rPr>
              <a:t>HİDROKSİL VE SÜLFÜR İÇEREN AMİNO ASİTLER</a:t>
            </a:r>
            <a:endParaRPr lang="tr-TR" sz="3200" b="1" dirty="0">
              <a:effectLst>
                <a:outerShdw blurRad="38100" dist="38100" dir="2700000" algn="tl">
                  <a:srgbClr val="000000">
                    <a:alpha val="43137"/>
                  </a:srgbClr>
                </a:outerShdw>
              </a:effectLst>
            </a:endParaRPr>
          </a:p>
        </p:txBody>
      </p:sp>
      <p:grpSp>
        <p:nvGrpSpPr>
          <p:cNvPr id="5" name="4 Grup"/>
          <p:cNvGrpSpPr/>
          <p:nvPr/>
        </p:nvGrpSpPr>
        <p:grpSpPr>
          <a:xfrm>
            <a:off x="500034" y="1186944"/>
            <a:ext cx="8143932" cy="5171014"/>
            <a:chOff x="500034" y="1186944"/>
            <a:chExt cx="8143932" cy="5171014"/>
          </a:xfrm>
        </p:grpSpPr>
        <p:pic>
          <p:nvPicPr>
            <p:cNvPr id="16386" name="Picture 2"/>
            <p:cNvPicPr>
              <a:picLocks noChangeAspect="1" noChangeArrowheads="1"/>
            </p:cNvPicPr>
            <p:nvPr/>
          </p:nvPicPr>
          <p:blipFill>
            <a:blip r:embed="rId2" cstate="print"/>
            <a:srcRect/>
            <a:stretch>
              <a:fillRect/>
            </a:stretch>
          </p:blipFill>
          <p:spPr bwMode="auto">
            <a:xfrm>
              <a:off x="500034" y="1500174"/>
              <a:ext cx="8143931" cy="4857784"/>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500034" y="1186944"/>
              <a:ext cx="8143932" cy="313228"/>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effectLst>
                  <a:outerShdw blurRad="38100" dist="38100" dir="2700000" algn="tl">
                    <a:srgbClr val="000000">
                      <a:alpha val="43137"/>
                    </a:srgbClr>
                  </a:outerShdw>
                </a:effectLst>
              </a:rPr>
              <a:t>ASİDİK VE BAZİK AMİNO ASİTLER</a:t>
            </a:r>
            <a:endParaRPr lang="tr-TR" dirty="0"/>
          </a:p>
        </p:txBody>
      </p:sp>
      <p:grpSp>
        <p:nvGrpSpPr>
          <p:cNvPr id="6" name="5 Grup"/>
          <p:cNvGrpSpPr/>
          <p:nvPr/>
        </p:nvGrpSpPr>
        <p:grpSpPr>
          <a:xfrm>
            <a:off x="357158" y="1354687"/>
            <a:ext cx="8358246" cy="5198519"/>
            <a:chOff x="357158" y="1354687"/>
            <a:chExt cx="8358246" cy="5198519"/>
          </a:xfrm>
        </p:grpSpPr>
        <p:pic>
          <p:nvPicPr>
            <p:cNvPr id="1026" name="Picture 2"/>
            <p:cNvPicPr>
              <a:picLocks noChangeAspect="1" noChangeArrowheads="1"/>
            </p:cNvPicPr>
            <p:nvPr/>
          </p:nvPicPr>
          <p:blipFill>
            <a:blip r:embed="rId2" cstate="print"/>
            <a:srcRect/>
            <a:stretch>
              <a:fillRect/>
            </a:stretch>
          </p:blipFill>
          <p:spPr bwMode="auto">
            <a:xfrm>
              <a:off x="357158" y="1599748"/>
              <a:ext cx="8358246" cy="2667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72324" y="4286256"/>
              <a:ext cx="8343080" cy="22669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57158" y="1354687"/>
              <a:ext cx="8358246" cy="269311"/>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b="1" dirty="0" smtClean="0">
                <a:effectLst>
                  <a:outerShdw blurRad="38100" dist="38100" dir="2700000" algn="tl">
                    <a:srgbClr val="000000">
                      <a:alpha val="43137"/>
                    </a:srgbClr>
                  </a:outerShdw>
                </a:effectLst>
              </a:rPr>
              <a:t>İMİNO ASİT</a:t>
            </a:r>
            <a:endParaRPr lang="tr-TR" b="1" dirty="0">
              <a:effectLst>
                <a:outerShdw blurRad="38100" dist="38100" dir="2700000" algn="tl">
                  <a:srgbClr val="000000">
                    <a:alpha val="43137"/>
                  </a:srgbClr>
                </a:outerShdw>
              </a:effectLst>
            </a:endParaRPr>
          </a:p>
        </p:txBody>
      </p:sp>
      <p:sp>
        <p:nvSpPr>
          <p:cNvPr id="5" name="4 İçerik Yer Tutucusu"/>
          <p:cNvSpPr>
            <a:spLocks noGrp="1"/>
          </p:cNvSpPr>
          <p:nvPr>
            <p:ph idx="1"/>
          </p:nvPr>
        </p:nvSpPr>
        <p:spPr>
          <a:xfrm>
            <a:off x="457200" y="1357298"/>
            <a:ext cx="8229600" cy="3257560"/>
          </a:xfrm>
        </p:spPr>
        <p:txBody>
          <a:bodyPr/>
          <a:lstStyle/>
          <a:p>
            <a:r>
              <a:rPr lang="tr-TR" dirty="0" err="1" smtClean="0"/>
              <a:t>Prolin</a:t>
            </a:r>
            <a:r>
              <a:rPr lang="tr-TR" dirty="0" smtClean="0"/>
              <a:t> amino asidi diğerlerinden çok farklıdır.</a:t>
            </a:r>
          </a:p>
          <a:p>
            <a:r>
              <a:rPr lang="tr-TR" dirty="0" smtClean="0"/>
              <a:t>Diğer amino asitlerde amino grubu serbest iken </a:t>
            </a:r>
            <a:r>
              <a:rPr lang="tr-TR" dirty="0" err="1" smtClean="0"/>
              <a:t>prolinde</a:t>
            </a:r>
            <a:r>
              <a:rPr lang="tr-TR" dirty="0" smtClean="0"/>
              <a:t> amino grubu yan zincirle halka yapmış durumdadır.</a:t>
            </a:r>
          </a:p>
          <a:p>
            <a:r>
              <a:rPr lang="tr-TR" dirty="0" err="1" smtClean="0"/>
              <a:t>Prolin</a:t>
            </a:r>
            <a:r>
              <a:rPr lang="tr-TR" dirty="0" smtClean="0"/>
              <a:t>, proteinlerin üç boyutlu yapısında köşelerde yer alır.</a:t>
            </a:r>
          </a:p>
          <a:p>
            <a:pPr>
              <a:buNone/>
            </a:pPr>
            <a:endParaRPr lang="tr-TR" dirty="0"/>
          </a:p>
        </p:txBody>
      </p:sp>
      <p:grpSp>
        <p:nvGrpSpPr>
          <p:cNvPr id="8" name="7 Grup"/>
          <p:cNvGrpSpPr/>
          <p:nvPr/>
        </p:nvGrpSpPr>
        <p:grpSpPr>
          <a:xfrm>
            <a:off x="571472" y="4643446"/>
            <a:ext cx="8215370" cy="1857388"/>
            <a:chOff x="571472" y="4904468"/>
            <a:chExt cx="8072495" cy="1596366"/>
          </a:xfrm>
        </p:grpSpPr>
        <p:pic>
          <p:nvPicPr>
            <p:cNvPr id="18434" name="Picture 2"/>
            <p:cNvPicPr>
              <a:picLocks noChangeAspect="1" noChangeArrowheads="1"/>
            </p:cNvPicPr>
            <p:nvPr/>
          </p:nvPicPr>
          <p:blipFill>
            <a:blip r:embed="rId2" cstate="print"/>
            <a:srcRect/>
            <a:stretch>
              <a:fillRect/>
            </a:stretch>
          </p:blipFill>
          <p:spPr bwMode="auto">
            <a:xfrm>
              <a:off x="571473" y="5214950"/>
              <a:ext cx="8072494" cy="1285884"/>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571472" y="4904468"/>
              <a:ext cx="8072494" cy="31048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2250</Words>
  <Application>Microsoft Office PowerPoint</Application>
  <PresentationFormat>Ekran Gösterisi (4:3)</PresentationFormat>
  <Paragraphs>215</Paragraphs>
  <Slides>37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37</vt:i4>
      </vt:variant>
    </vt:vector>
  </HeadingPairs>
  <TitlesOfParts>
    <vt:vector size="40" baseType="lpstr">
      <vt:lpstr>Arial</vt:lpstr>
      <vt:lpstr>Calibri</vt:lpstr>
      <vt:lpstr>Ofis Teması</vt:lpstr>
      <vt:lpstr>PROTEİN VE ENZİMLERİN YAPISI</vt:lpstr>
      <vt:lpstr>AMİNO ASİTLER VE PEPTİTLER</vt:lpstr>
      <vt:lpstr>AMİNO ASİTLERİN VE PEPTİTLERİN BİYOMEDİKAL ÖNEMİ</vt:lpstr>
      <vt:lpstr>AMİNO ASİTLERİN ÖZELLİKLERİ</vt:lpstr>
      <vt:lpstr>AİFATİK YAN ZİNCİRE SAHİP AMİNO ASİTLER</vt:lpstr>
      <vt:lpstr>AROMATİK AMİNO ASİTLER</vt:lpstr>
      <vt:lpstr>HİDROKSİL VE SÜLFÜR İÇEREN AMİNO ASİTLER</vt:lpstr>
      <vt:lpstr>ASİDİK VE BAZİK AMİNO ASİTLER</vt:lpstr>
      <vt:lpstr>İMİNO ASİT</vt:lpstr>
      <vt:lpstr>AMİNO ASİTLER AMFOTERDİRLER</vt:lpstr>
      <vt:lpstr>pKa ve pI</vt:lpstr>
      <vt:lpstr>AMİNO ASİTLERİN ÇÖZÜNÜRLÜĞÜ</vt:lpstr>
      <vt:lpstr>AMİNO ASİTLERİN REAKSİYONLARINI FONKSİYONEL GRUPLAR BELİRLER </vt:lpstr>
      <vt:lpstr>PROTEİNLERİN PRİMER YAPILARI</vt:lpstr>
      <vt:lpstr>PROTEİNLERİN PRİMER YAPILARININ TAYİNİ</vt:lpstr>
      <vt:lpstr>  Proteinlerin Biyomedikal Önemi  </vt:lpstr>
      <vt:lpstr>Protein Primer Yapısının Belirlenmesi (Amino Asit Dizi Analizi)</vt:lpstr>
      <vt:lpstr>SAFLAŞTIRMA</vt:lpstr>
      <vt:lpstr>KOLON KROMATOGRAFİSİ</vt:lpstr>
      <vt:lpstr>Dağılma Kromatografisi</vt:lpstr>
      <vt:lpstr>Jel Filtrasyon (Moleküler Eleme) Kromatografisi</vt:lpstr>
      <vt:lpstr>ADSORPSİYON KROMATOGRAFİSİ</vt:lpstr>
      <vt:lpstr>İYON DEĞİŞTİRME KROMATOGRAFİSİ</vt:lpstr>
      <vt:lpstr>Hidrofobik Etkileşim Kromatografisi</vt:lpstr>
      <vt:lpstr>AFİNİTE KROMATOGRAFİSİ</vt:lpstr>
      <vt:lpstr>Peptidlerin Ters Faz HPLC ile Saflaştırılması</vt:lpstr>
      <vt:lpstr>Proteinlerin Saflığının Doğrulanması</vt:lpstr>
      <vt:lpstr>Saflığın SDS-PAGE ve IEF ile Doğrulanması</vt:lpstr>
      <vt:lpstr>Sanger Metodu ile A.A. Dizi Analizi</vt:lpstr>
      <vt:lpstr>Edman Reaksiyonu ile A.A. Dizi Analizi</vt:lpstr>
      <vt:lpstr>PROTEİNLERİN ÜÇ BOYUTLU YAPILARI</vt:lpstr>
      <vt:lpstr>SEKONDER YAPI</vt:lpstr>
      <vt:lpstr>TERSİYER YAPI</vt:lpstr>
      <vt:lpstr>KUATERNER YAPI</vt:lpstr>
      <vt:lpstr>PROTEİNLERİN BÜTÜN YAPILARI</vt:lpstr>
      <vt:lpstr>ÜÇ BOYUTLU YAPI TAYİNİ</vt:lpstr>
      <vt:lpstr>ÜÇ BOYUTLU YAPI BOZUKLUKLARI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AMİNO ASİTLERİN VE PEPTİTLERİN BİYOMEDİKAL ÖNEMİ</dc:title>
  <dc:creator>Dr.Yakup</dc:creator>
  <cp:lastModifiedBy>Yakup ASLAN</cp:lastModifiedBy>
  <cp:revision>62</cp:revision>
  <dcterms:created xsi:type="dcterms:W3CDTF">2016-02-25T22:22:38Z</dcterms:created>
  <dcterms:modified xsi:type="dcterms:W3CDTF">2020-03-10T12:33:27Z</dcterms:modified>
</cp:coreProperties>
</file>