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2615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4"/>
              <a:ext cx="1858" cy="3625"/>
              <a:chOff x="3009" y="778"/>
              <a:chExt cx="1858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7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2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8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9"/>
              <a:ext cx="500" cy="503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0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6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29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249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647" y="596900"/>
            <a:ext cx="8256954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23249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9586" y="4279900"/>
            <a:ext cx="8194431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6754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1BFA3D-6B11-45BF-8780-EDC33B6A1B82}" type="slidenum">
              <a:rPr lang="tr-TR" altLang="tr-TR" smtClean="0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0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75BE64-B72A-4F3E-817A-9B4AAEE0DFA7}" type="slidenum">
              <a:rPr lang="tr-TR" altLang="tr-TR" smtClean="0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6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5293" y="103189"/>
            <a:ext cx="2747108" cy="59531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90061" y="103189"/>
            <a:ext cx="8057662" cy="5953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85979-AF50-4CE1-833C-4CA84BC3B7C7}" type="slidenum">
              <a:rPr lang="tr-TR" altLang="tr-TR" smtClean="0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5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3CC09-1CC4-400E-B7BD-7EF6FDA2A86A}" type="slidenum">
              <a:rPr lang="tr-TR" altLang="tr-TR" smtClean="0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6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DA28E5-DE1A-42B1-BFEC-896AE31D1A0C}" type="slidenum">
              <a:rPr lang="tr-TR" altLang="tr-TR" smtClean="0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3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1FF9DF-CCC8-4C88-A831-7FAE406512C8}" type="slidenum">
              <a:rPr lang="tr-TR" altLang="tr-TR" smtClean="0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7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BC5B58-86A8-47C8-9292-66B0D72E5EEF}" type="slidenum">
              <a:rPr lang="tr-TR" altLang="tr-TR" smtClean="0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2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171A1E-76F4-4299-A6A9-91B2CBAF355A}" type="slidenum">
              <a:rPr lang="tr-TR" altLang="tr-TR" smtClean="0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5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C45FBB-31E6-44DB-AAC9-B252D167308E}" type="slidenum">
              <a:rPr lang="tr-TR" altLang="tr-TR" smtClean="0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2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A86F80-FF4C-4A6A-8560-BB10B1711818}" type="slidenum">
              <a:rPr lang="tr-TR" altLang="tr-TR" smtClean="0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0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3DF649-88FF-4060-9375-A18EC7349E6D}" type="slidenum">
              <a:rPr lang="tr-TR" altLang="tr-TR" smtClean="0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1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9770" y="1"/>
            <a:ext cx="3776785" cy="6856413"/>
            <a:chOff x="-5" y="0"/>
            <a:chExt cx="1785" cy="4319"/>
          </a:xfrm>
        </p:grpSpPr>
        <p:sp>
          <p:nvSpPr>
            <p:cNvPr id="23142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3142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143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143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143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3143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143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143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143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143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3144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144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144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8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3144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144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144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314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14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14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3145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145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145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24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145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145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145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145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145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146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1461" name="Freeform 37"/>
            <p:cNvSpPr>
              <a:spLocks/>
            </p:cNvSpPr>
            <p:nvPr/>
          </p:nvSpPr>
          <p:spPr bwMode="ltGray">
            <a:xfrm>
              <a:off x="0" y="3239"/>
              <a:ext cx="499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146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146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146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146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146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146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146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14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062" y="103188"/>
            <a:ext cx="109923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23147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67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2314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6699"/>
              </a:solidFill>
            </a:endParaRPr>
          </a:p>
        </p:txBody>
      </p:sp>
      <p:sp>
        <p:nvSpPr>
          <p:cNvPr id="23147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648" y="6243638"/>
            <a:ext cx="28467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99D60B-745F-4F4E-ABB5-DD105C61B231}" type="slidenum">
              <a:rPr lang="tr-TR" altLang="tr-TR" smtClean="0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9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6050" y="260351"/>
            <a:ext cx="9632950" cy="5795963"/>
          </a:xfrm>
        </p:spPr>
        <p:txBody>
          <a:bodyPr/>
          <a:lstStyle/>
          <a:p>
            <a:pPr marL="542925" indent="-542925" eaLnBrk="1" hangingPunct="1">
              <a:buNone/>
            </a:pPr>
            <a:r>
              <a:rPr lang="tr-TR" altLang="tr-TR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</a:p>
          <a:p>
            <a:pPr marL="542925" indent="-542925" eaLnBrk="1" hangingPunct="1">
              <a:buNone/>
            </a:pPr>
            <a:r>
              <a:rPr lang="tr-TR" altLang="tr-TR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VII.ENZİM AKTİVİTESİNİN İNHİBİSYONU</a:t>
            </a:r>
          </a:p>
          <a:p>
            <a:pPr marL="542925" indent="-542925" eaLnBrk="1" hangingPunct="1">
              <a:buNone/>
            </a:pPr>
            <a:endParaRPr lang="tr-TR" altLang="tr-TR" sz="36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marL="542925" indent="-542925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Enzimle katalizlenen bir reaksiyonun hızını azaltan ya da        </a:t>
            </a:r>
          </a:p>
          <a:p>
            <a:pPr marL="542925" indent="-542925" eaLnBrk="1" hangingPunct="1">
              <a:buClr>
                <a:srgbClr val="FF0000"/>
              </a:buClr>
              <a:buNone/>
            </a:pP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      engelleyen maddeye</a:t>
            </a:r>
            <a:r>
              <a:rPr lang="tr-TR" altLang="tr-TR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800" b="1">
                <a:solidFill>
                  <a:srgbClr val="FF0066"/>
                </a:solidFill>
                <a:latin typeface="Times New Roman" panose="02020603050405020304" pitchFamily="18" charset="0"/>
              </a:rPr>
              <a:t>inhibitör</a:t>
            </a:r>
            <a:r>
              <a:rPr lang="tr-TR" altLang="tr-TR" sz="280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adı verilir.</a:t>
            </a:r>
          </a:p>
          <a:p>
            <a:pPr marL="542925" indent="-542925" eaLnBrk="1" hangingPunct="1">
              <a:buClr>
                <a:srgbClr val="FF0000"/>
              </a:buClr>
              <a:buNone/>
            </a:pP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</a:p>
          <a:p>
            <a:pPr marL="542925" indent="-542925" eaLnBrk="1" hangingPunct="1">
              <a:buClr>
                <a:srgbClr val="FF0000"/>
              </a:buClr>
              <a:buNone/>
            </a:pP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tr-TR" altLang="tr-TR" sz="2800" b="1">
                <a:solidFill>
                  <a:srgbClr val="0000FF"/>
                </a:solidFill>
                <a:latin typeface="Times New Roman" panose="02020603050405020304" pitchFamily="18" charset="0"/>
              </a:rPr>
              <a:t>İnhibitör, </a:t>
            </a:r>
            <a:r>
              <a:rPr lang="tr-TR" altLang="tr-TR" sz="2800" b="1">
                <a:solidFill>
                  <a:srgbClr val="33CC33"/>
                </a:solidFill>
                <a:latin typeface="Times New Roman" panose="02020603050405020304" pitchFamily="18" charset="0"/>
              </a:rPr>
              <a:t>bir molekül</a:t>
            </a:r>
            <a:r>
              <a:rPr lang="tr-TR" altLang="tr-TR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yada </a:t>
            </a:r>
            <a:r>
              <a:rPr lang="tr-TR" altLang="tr-TR" sz="2800" b="1">
                <a:solidFill>
                  <a:srgbClr val="33CC33"/>
                </a:solidFill>
                <a:latin typeface="Times New Roman" panose="02020603050405020304" pitchFamily="18" charset="0"/>
              </a:rPr>
              <a:t>iyon</a:t>
            </a:r>
            <a:r>
              <a:rPr lang="tr-TR" altLang="tr-TR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olabilir.</a:t>
            </a:r>
          </a:p>
          <a:p>
            <a:pPr marL="542925" indent="-542925" eaLnBrk="1" hangingPunct="1">
              <a:buClr>
                <a:srgbClr val="FF0000"/>
              </a:buClr>
              <a:buNone/>
            </a:pPr>
            <a:endParaRPr lang="tr-TR" altLang="tr-TR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542925" indent="-542925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Enzim katalizinin engellenmesi olayına ise </a:t>
            </a:r>
            <a:r>
              <a:rPr lang="tr-TR" altLang="tr-TR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inhibisyon</a:t>
            </a:r>
            <a:r>
              <a:rPr lang="tr-TR" altLang="tr-TR" sz="28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denir.</a:t>
            </a:r>
          </a:p>
          <a:p>
            <a:pPr marL="542925" indent="-542925" eaLnBrk="1" hangingPunct="1">
              <a:buClr>
                <a:srgbClr val="FF0000"/>
              </a:buClr>
              <a:buNone/>
            </a:pPr>
            <a:endParaRPr lang="tr-TR" altLang="tr-TR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01" y="260350"/>
            <a:ext cx="9185275" cy="6192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33CC33"/>
                </a:solidFill>
                <a:latin typeface="Times New Roman" panose="02020603050405020304" pitchFamily="18" charset="0"/>
              </a:rPr>
              <a:t>Bir molekülün, belirli bir enzimin inhibitörü olup olmadığı,yahut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33CC33"/>
                </a:solidFill>
                <a:latin typeface="Times New Roman" panose="02020603050405020304" pitchFamily="18" charset="0"/>
              </a:rPr>
              <a:t>inhibisyonun tipi, kinetik analizlerle ortaya konulur</a:t>
            </a:r>
            <a:r>
              <a:rPr lang="en-US" altLang="tr-TR" sz="2400" b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tr-TR" altLang="tr-TR" sz="2400" b="1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2400" b="1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tr-TR" altLang="tr-T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Metanol </a:t>
            </a: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zehirlenmesinin tedavisinde yarışmalı   inhibisyondan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faydalanılır.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tr-TR" altLang="tr-TR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Metanol, </a:t>
            </a:r>
            <a:r>
              <a:rPr lang="tr-TR" altLang="tr-T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alkol dehidrogenaz</a:t>
            </a: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etkisiyle FORMALDEHİD’e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dönüşür.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tr-TR" altLang="tr-TR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Formaldehid körlüğe yol açar.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tr-TR" altLang="tr-TR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Etanol, alkol dehidrogenaza bağlanmada metanol ile yarışır.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Böylece formaldehid oluşumu yarışmalı olarak engellenir.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tr-TR" altLang="tr-TR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Metanol zehirlenmesinde damar-içi etanol uygulanır.</a:t>
            </a:r>
            <a:endParaRPr lang="en-US" altLang="tr-TR" sz="2400" b="1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8313" y="476250"/>
            <a:ext cx="8921750" cy="5761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z="2400" b="1">
                <a:solidFill>
                  <a:srgbClr val="FF0066"/>
                </a:solidFill>
                <a:latin typeface="Times New Roman" panose="02020603050405020304" pitchFamily="18" charset="0"/>
              </a:rPr>
              <a:t>b)Yarışmasız (nonkompetitif) İnhibisyon:</a:t>
            </a:r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Substratla yapısal benzerliği olmayan inhibitör, substratla aynı bölgeye bağlanmaz.</a:t>
            </a:r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Yarışmasız inhibitör, ya serbest enzime ya da ES kompleksine bağlanarak reaksiyonu yavaşlatır.</a:t>
            </a:r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Substrat konsantrasyonu arttırılarak inhibisyon ortadan kaldırılamaz.</a:t>
            </a:r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     E +S            ES            E +Ü      </a:t>
            </a:r>
            <a:r>
              <a:rPr lang="tr-TR" altLang="tr-TR" sz="2800">
                <a:solidFill>
                  <a:srgbClr val="FF0066"/>
                </a:solidFill>
                <a:latin typeface="Times New Roman" panose="02020603050405020304" pitchFamily="18" charset="0"/>
              </a:rPr>
              <a:t>V</a:t>
            </a:r>
            <a:r>
              <a:rPr lang="tr-TR" altLang="tr-TR" sz="2800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MAX</a:t>
            </a:r>
            <a:endParaRPr lang="tr-TR" altLang="tr-TR" sz="2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      </a:t>
            </a:r>
            <a:r>
              <a:rPr lang="tr-TR" altLang="tr-TR" sz="2800">
                <a:solidFill>
                  <a:srgbClr val="FF0066"/>
                </a:solidFill>
                <a:latin typeface="Times New Roman" panose="02020603050405020304" pitchFamily="18" charset="0"/>
              </a:rPr>
              <a:t>K</a:t>
            </a:r>
            <a:r>
              <a:rPr lang="tr-TR" altLang="tr-TR" sz="2800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m      </a:t>
            </a:r>
            <a:r>
              <a:rPr lang="tr-TR" altLang="tr-TR" sz="2800">
                <a:solidFill>
                  <a:srgbClr val="FF0066"/>
                </a:solidFill>
                <a:latin typeface="Times New Roman" panose="02020603050405020304" pitchFamily="18" charset="0"/>
              </a:rPr>
              <a:t>DEĞİŞMEZ</a:t>
            </a:r>
            <a:r>
              <a:rPr lang="tr-TR" altLang="tr-TR" sz="2800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endParaRPr lang="tr-TR" altLang="tr-TR" sz="280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     E</a:t>
            </a:r>
            <a:r>
              <a:rPr lang="tr-TR" altLang="tr-TR" sz="2800">
                <a:solidFill>
                  <a:srgbClr val="FF0066"/>
                </a:solidFill>
                <a:latin typeface="Times New Roman" panose="02020603050405020304" pitchFamily="18" charset="0"/>
              </a:rPr>
              <a:t>İ </a:t>
            </a: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+ S          E</a:t>
            </a:r>
            <a:r>
              <a:rPr lang="tr-TR" altLang="tr-TR" sz="2800">
                <a:solidFill>
                  <a:srgbClr val="FF0000"/>
                </a:solidFill>
                <a:latin typeface="Times New Roman" panose="02020603050405020304" pitchFamily="18" charset="0"/>
              </a:rPr>
              <a:t>İ</a:t>
            </a: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S            Ü</a:t>
            </a:r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77827" name="Line 13"/>
          <p:cNvSpPr>
            <a:spLocks noChangeShapeType="1"/>
          </p:cNvSpPr>
          <p:nvPr/>
        </p:nvSpPr>
        <p:spPr bwMode="auto">
          <a:xfrm>
            <a:off x="3071814" y="3716338"/>
            <a:ext cx="7397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8" name="Line 15"/>
          <p:cNvSpPr>
            <a:spLocks noChangeShapeType="1"/>
          </p:cNvSpPr>
          <p:nvPr/>
        </p:nvSpPr>
        <p:spPr bwMode="auto">
          <a:xfrm flipH="1">
            <a:off x="3071813" y="3860800"/>
            <a:ext cx="741362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9" name="Line 16"/>
          <p:cNvSpPr>
            <a:spLocks noChangeShapeType="1"/>
          </p:cNvSpPr>
          <p:nvPr/>
        </p:nvSpPr>
        <p:spPr bwMode="auto">
          <a:xfrm>
            <a:off x="4656139" y="3789363"/>
            <a:ext cx="73977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0" name="Line 22"/>
          <p:cNvSpPr>
            <a:spLocks noChangeShapeType="1"/>
          </p:cNvSpPr>
          <p:nvPr/>
        </p:nvSpPr>
        <p:spPr bwMode="auto">
          <a:xfrm>
            <a:off x="2424113" y="4076700"/>
            <a:ext cx="0" cy="503238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1" name="Line 23"/>
          <p:cNvSpPr>
            <a:spLocks noChangeShapeType="1"/>
          </p:cNvSpPr>
          <p:nvPr/>
        </p:nvSpPr>
        <p:spPr bwMode="auto">
          <a:xfrm flipV="1">
            <a:off x="2279650" y="4005264"/>
            <a:ext cx="0" cy="50323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2" name="Text Box 24"/>
          <p:cNvSpPr txBox="1">
            <a:spLocks noChangeArrowheads="1"/>
          </p:cNvSpPr>
          <p:nvPr/>
        </p:nvSpPr>
        <p:spPr bwMode="auto">
          <a:xfrm>
            <a:off x="1919289" y="4076701"/>
            <a:ext cx="1081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b="1">
                <a:solidFill>
                  <a:srgbClr val="FF0066"/>
                </a:solidFill>
                <a:latin typeface="Arial" panose="020B0604020202020204" pitchFamily="34" charset="0"/>
              </a:rPr>
              <a:t>     +İ</a:t>
            </a:r>
          </a:p>
        </p:txBody>
      </p:sp>
      <p:sp>
        <p:nvSpPr>
          <p:cNvPr id="77833" name="Line 26"/>
          <p:cNvSpPr>
            <a:spLocks noChangeShapeType="1"/>
          </p:cNvSpPr>
          <p:nvPr/>
        </p:nvSpPr>
        <p:spPr bwMode="auto">
          <a:xfrm>
            <a:off x="3287713" y="4724400"/>
            <a:ext cx="741362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4" name="Line 27"/>
          <p:cNvSpPr>
            <a:spLocks noChangeShapeType="1"/>
          </p:cNvSpPr>
          <p:nvPr/>
        </p:nvSpPr>
        <p:spPr bwMode="auto">
          <a:xfrm flipH="1">
            <a:off x="3287714" y="4868863"/>
            <a:ext cx="65722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5" name="Line 28"/>
          <p:cNvSpPr>
            <a:spLocks noChangeShapeType="1"/>
          </p:cNvSpPr>
          <p:nvPr/>
        </p:nvSpPr>
        <p:spPr bwMode="auto">
          <a:xfrm>
            <a:off x="4151313" y="4005264"/>
            <a:ext cx="0" cy="50323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6" name="Line 30"/>
          <p:cNvSpPr>
            <a:spLocks noChangeShapeType="1"/>
          </p:cNvSpPr>
          <p:nvPr/>
        </p:nvSpPr>
        <p:spPr bwMode="auto">
          <a:xfrm flipV="1">
            <a:off x="4295775" y="4005264"/>
            <a:ext cx="0" cy="50323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7" name="Text Box 31"/>
          <p:cNvSpPr txBox="1">
            <a:spLocks noChangeArrowheads="1"/>
          </p:cNvSpPr>
          <p:nvPr/>
        </p:nvSpPr>
        <p:spPr bwMode="auto">
          <a:xfrm>
            <a:off x="4295776" y="3716339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b="1">
                <a:solidFill>
                  <a:srgbClr val="FF0066"/>
                </a:solidFill>
                <a:latin typeface="Arial" panose="020B0604020202020204" pitchFamily="34" charset="0"/>
              </a:rPr>
              <a:t>  +İ</a:t>
            </a:r>
          </a:p>
        </p:txBody>
      </p:sp>
      <p:sp>
        <p:nvSpPr>
          <p:cNvPr id="77838" name="Line 33"/>
          <p:cNvSpPr>
            <a:spLocks noChangeShapeType="1"/>
          </p:cNvSpPr>
          <p:nvPr/>
        </p:nvSpPr>
        <p:spPr bwMode="auto">
          <a:xfrm>
            <a:off x="7967663" y="3644901"/>
            <a:ext cx="0" cy="360363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9" name="Line 35"/>
          <p:cNvSpPr>
            <a:spLocks noChangeShapeType="1"/>
          </p:cNvSpPr>
          <p:nvPr/>
        </p:nvSpPr>
        <p:spPr bwMode="auto">
          <a:xfrm>
            <a:off x="4800601" y="4797425"/>
            <a:ext cx="73977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40" name="Line 36"/>
          <p:cNvSpPr>
            <a:spLocks noChangeShapeType="1"/>
          </p:cNvSpPr>
          <p:nvPr/>
        </p:nvSpPr>
        <p:spPr bwMode="auto">
          <a:xfrm>
            <a:off x="5016500" y="4652964"/>
            <a:ext cx="21590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41" name="Line 37"/>
          <p:cNvSpPr>
            <a:spLocks noChangeShapeType="1"/>
          </p:cNvSpPr>
          <p:nvPr/>
        </p:nvSpPr>
        <p:spPr bwMode="auto">
          <a:xfrm flipH="1">
            <a:off x="4943476" y="4652964"/>
            <a:ext cx="360363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00" y="260351"/>
            <a:ext cx="8915400" cy="579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altLang="tr-TR" smtClean="0"/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260351"/>
            <a:ext cx="90805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4198939" y="6062663"/>
            <a:ext cx="4111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3399"/>
                </a:solidFill>
              </a:rPr>
              <a:t>Nonkompetitif İnhibisyon</a:t>
            </a:r>
          </a:p>
        </p:txBody>
      </p:sp>
    </p:spTree>
    <p:extLst>
      <p:ext uri="{BB962C8B-B14F-4D97-AF65-F5344CB8AC3E}">
        <p14:creationId xmlns:p14="http://schemas.microsoft.com/office/powerpoint/2010/main" val="40030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2"/>
          <p:cNvSpPr>
            <a:spLocks noChangeShapeType="1"/>
          </p:cNvSpPr>
          <p:nvPr/>
        </p:nvSpPr>
        <p:spPr bwMode="auto">
          <a:xfrm>
            <a:off x="1820864" y="2636838"/>
            <a:ext cx="4192587" cy="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Freeform 3"/>
          <p:cNvSpPr>
            <a:spLocks/>
          </p:cNvSpPr>
          <p:nvPr/>
        </p:nvSpPr>
        <p:spPr bwMode="auto">
          <a:xfrm>
            <a:off x="1820864" y="188913"/>
            <a:ext cx="4276725" cy="2482850"/>
          </a:xfrm>
          <a:custGeom>
            <a:avLst/>
            <a:gdLst>
              <a:gd name="T0" fmla="*/ 0 w 2359"/>
              <a:gd name="T1" fmla="*/ 2482850 h 1564"/>
              <a:gd name="T2" fmla="*/ 1809314 w 2359"/>
              <a:gd name="T3" fmla="*/ 395287 h 1564"/>
              <a:gd name="T4" fmla="*/ 4276725 w 2359"/>
              <a:gd name="T5" fmla="*/ 107950 h 1564"/>
              <a:gd name="T6" fmla="*/ 0 60000 65536"/>
              <a:gd name="T7" fmla="*/ 0 60000 65536"/>
              <a:gd name="T8" fmla="*/ 0 60000 65536"/>
              <a:gd name="T9" fmla="*/ 0 w 2359"/>
              <a:gd name="T10" fmla="*/ 0 h 1564"/>
              <a:gd name="T11" fmla="*/ 2359 w 2359"/>
              <a:gd name="T12" fmla="*/ 1564 h 15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9" h="1564">
                <a:moveTo>
                  <a:pt x="0" y="1564"/>
                </a:moveTo>
                <a:cubicBezTo>
                  <a:pt x="302" y="1031"/>
                  <a:pt x="605" y="498"/>
                  <a:pt x="998" y="249"/>
                </a:cubicBezTo>
                <a:cubicBezTo>
                  <a:pt x="1391" y="0"/>
                  <a:pt x="2125" y="98"/>
                  <a:pt x="2359" y="68"/>
                </a:cubicBezTo>
              </a:path>
            </a:pathLst>
          </a:cu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6699"/>
              </a:solidFill>
            </a:endParaRP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 flipV="1">
            <a:off x="1817688" y="44450"/>
            <a:ext cx="82550" cy="2636838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7" name="Line 6"/>
          <p:cNvSpPr>
            <a:spLocks noChangeShapeType="1"/>
          </p:cNvSpPr>
          <p:nvPr/>
        </p:nvSpPr>
        <p:spPr bwMode="auto">
          <a:xfrm>
            <a:off x="1820863" y="1557338"/>
            <a:ext cx="741362" cy="0"/>
          </a:xfrm>
          <a:prstGeom prst="line">
            <a:avLst/>
          </a:prstGeom>
          <a:noFill/>
          <a:ln w="317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8" name="Line 7"/>
          <p:cNvSpPr>
            <a:spLocks noChangeShapeType="1"/>
          </p:cNvSpPr>
          <p:nvPr/>
        </p:nvSpPr>
        <p:spPr bwMode="auto">
          <a:xfrm>
            <a:off x="2562225" y="1557338"/>
            <a:ext cx="0" cy="1079500"/>
          </a:xfrm>
          <a:prstGeom prst="line">
            <a:avLst/>
          </a:prstGeom>
          <a:noFill/>
          <a:ln w="317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9" name="Text Box 10"/>
          <p:cNvSpPr txBox="1">
            <a:spLocks noChangeArrowheads="1"/>
          </p:cNvSpPr>
          <p:nvPr/>
        </p:nvSpPr>
        <p:spPr bwMode="auto">
          <a:xfrm>
            <a:off x="2208214" y="2651126"/>
            <a:ext cx="522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K</a:t>
            </a:r>
            <a:r>
              <a:rPr lang="tr-TR" altLang="tr-TR" sz="1800" b="1" baseline="-25000">
                <a:solidFill>
                  <a:srgbClr val="000000"/>
                </a:solidFill>
                <a:latin typeface="Verdana" panose="020B0604030504040204" pitchFamily="34" charset="0"/>
              </a:rPr>
              <a:t>m</a:t>
            </a:r>
            <a:endParaRPr lang="tr-TR" altLang="tr-TR" sz="1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9880" name="Text Box 12"/>
          <p:cNvSpPr txBox="1">
            <a:spLocks noChangeArrowheads="1"/>
          </p:cNvSpPr>
          <p:nvPr/>
        </p:nvSpPr>
        <p:spPr bwMode="auto">
          <a:xfrm>
            <a:off x="4144963" y="1268414"/>
            <a:ext cx="1651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>
                <a:solidFill>
                  <a:srgbClr val="FF0000"/>
                </a:solidFill>
                <a:latin typeface="Verdana" panose="020B0604030504040204" pitchFamily="34" charset="0"/>
              </a:rPr>
              <a:t>Yarışmasız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>
                <a:solidFill>
                  <a:srgbClr val="FF0000"/>
                </a:solidFill>
                <a:latin typeface="Verdana" panose="020B0604030504040204" pitchFamily="34" charset="0"/>
              </a:rPr>
              <a:t>İnhibitör </a:t>
            </a:r>
          </a:p>
        </p:txBody>
      </p:sp>
      <p:sp>
        <p:nvSpPr>
          <p:cNvPr id="79881" name="Line 13"/>
          <p:cNvSpPr>
            <a:spLocks noChangeShapeType="1"/>
          </p:cNvSpPr>
          <p:nvPr/>
        </p:nvSpPr>
        <p:spPr bwMode="auto">
          <a:xfrm>
            <a:off x="3844926" y="1341439"/>
            <a:ext cx="246063" cy="2174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2" name="Text Box 14"/>
          <p:cNvSpPr txBox="1">
            <a:spLocks noChangeArrowheads="1"/>
          </p:cNvSpPr>
          <p:nvPr/>
        </p:nvSpPr>
        <p:spPr bwMode="auto">
          <a:xfrm>
            <a:off x="2784476" y="85725"/>
            <a:ext cx="1585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>
                <a:solidFill>
                  <a:srgbClr val="000000"/>
                </a:solidFill>
                <a:latin typeface="Verdana" panose="020B0604030504040204" pitchFamily="34" charset="0"/>
              </a:rPr>
              <a:t>İnhibitörsüz</a:t>
            </a:r>
          </a:p>
        </p:txBody>
      </p:sp>
      <p:sp>
        <p:nvSpPr>
          <p:cNvPr id="79883" name="Line 15"/>
          <p:cNvSpPr>
            <a:spLocks noChangeShapeType="1"/>
          </p:cNvSpPr>
          <p:nvPr/>
        </p:nvSpPr>
        <p:spPr bwMode="auto">
          <a:xfrm flipH="1" flipV="1">
            <a:off x="3136901" y="404814"/>
            <a:ext cx="246063" cy="2873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4" name="Text Box 16"/>
          <p:cNvSpPr txBox="1">
            <a:spLocks noChangeArrowheads="1"/>
          </p:cNvSpPr>
          <p:nvPr/>
        </p:nvSpPr>
        <p:spPr bwMode="auto">
          <a:xfrm>
            <a:off x="1143001" y="1196975"/>
            <a:ext cx="900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V</a:t>
            </a:r>
            <a:r>
              <a:rPr lang="tr-TR" altLang="tr-TR" sz="1800" b="1" baseline="-25000">
                <a:solidFill>
                  <a:srgbClr val="000000"/>
                </a:solidFill>
                <a:latin typeface="Verdana" panose="020B0604030504040204" pitchFamily="34" charset="0"/>
              </a:rPr>
              <a:t>MAX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  2</a:t>
            </a:r>
          </a:p>
        </p:txBody>
      </p:sp>
      <p:sp>
        <p:nvSpPr>
          <p:cNvPr id="79885" name="Line 17"/>
          <p:cNvSpPr>
            <a:spLocks noChangeShapeType="1"/>
          </p:cNvSpPr>
          <p:nvPr/>
        </p:nvSpPr>
        <p:spPr bwMode="auto">
          <a:xfrm>
            <a:off x="1143000" y="1557338"/>
            <a:ext cx="674688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6" name="Line 18"/>
          <p:cNvSpPr>
            <a:spLocks noChangeShapeType="1"/>
          </p:cNvSpPr>
          <p:nvPr/>
        </p:nvSpPr>
        <p:spPr bwMode="auto">
          <a:xfrm flipV="1">
            <a:off x="1892301" y="333375"/>
            <a:ext cx="2701925" cy="71438"/>
          </a:xfrm>
          <a:prstGeom prst="line">
            <a:avLst/>
          </a:prstGeom>
          <a:noFill/>
          <a:ln w="412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7" name="Text Box 19"/>
          <p:cNvSpPr txBox="1">
            <a:spLocks noChangeArrowheads="1"/>
          </p:cNvSpPr>
          <p:nvPr/>
        </p:nvSpPr>
        <p:spPr bwMode="auto">
          <a:xfrm>
            <a:off x="1143000" y="188913"/>
            <a:ext cx="825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V</a:t>
            </a:r>
            <a:r>
              <a:rPr lang="tr-TR" altLang="tr-TR" sz="1800" b="1" baseline="-25000">
                <a:solidFill>
                  <a:srgbClr val="000000"/>
                </a:solidFill>
                <a:latin typeface="Verdana" panose="020B0604030504040204" pitchFamily="34" charset="0"/>
              </a:rPr>
              <a:t>MAX</a:t>
            </a:r>
            <a:endParaRPr lang="tr-TR" altLang="tr-TR" sz="1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9888" name="Text Box 20"/>
          <p:cNvSpPr txBox="1">
            <a:spLocks noChangeArrowheads="1"/>
          </p:cNvSpPr>
          <p:nvPr/>
        </p:nvSpPr>
        <p:spPr bwMode="auto">
          <a:xfrm>
            <a:off x="5870576" y="2565401"/>
            <a:ext cx="747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[</a:t>
            </a:r>
            <a:r>
              <a:rPr lang="tr-TR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S</a:t>
            </a:r>
            <a:r>
              <a:rPr lang="en-US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]</a:t>
            </a:r>
          </a:p>
        </p:txBody>
      </p:sp>
      <p:sp>
        <p:nvSpPr>
          <p:cNvPr id="79889" name="Line 21"/>
          <p:cNvSpPr>
            <a:spLocks noChangeShapeType="1"/>
          </p:cNvSpPr>
          <p:nvPr/>
        </p:nvSpPr>
        <p:spPr bwMode="auto">
          <a:xfrm flipV="1">
            <a:off x="6396038" y="3716338"/>
            <a:ext cx="74612" cy="252095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0" name="Line 22"/>
          <p:cNvSpPr>
            <a:spLocks noChangeShapeType="1"/>
          </p:cNvSpPr>
          <p:nvPr/>
        </p:nvSpPr>
        <p:spPr bwMode="auto">
          <a:xfrm>
            <a:off x="4670426" y="6237288"/>
            <a:ext cx="562927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1" name="Line 23"/>
          <p:cNvSpPr>
            <a:spLocks noChangeShapeType="1"/>
          </p:cNvSpPr>
          <p:nvPr/>
        </p:nvSpPr>
        <p:spPr bwMode="auto">
          <a:xfrm flipV="1">
            <a:off x="5121275" y="5013326"/>
            <a:ext cx="4502150" cy="12239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2" name="Line 24"/>
          <p:cNvSpPr>
            <a:spLocks noChangeShapeType="1"/>
          </p:cNvSpPr>
          <p:nvPr/>
        </p:nvSpPr>
        <p:spPr bwMode="auto">
          <a:xfrm flipV="1">
            <a:off x="5194301" y="3933826"/>
            <a:ext cx="3001963" cy="2232025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3" name="Text Box 25"/>
          <p:cNvSpPr txBox="1">
            <a:spLocks noChangeArrowheads="1"/>
          </p:cNvSpPr>
          <p:nvPr/>
        </p:nvSpPr>
        <p:spPr bwMode="auto">
          <a:xfrm>
            <a:off x="6846888" y="3500439"/>
            <a:ext cx="17256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>
                <a:solidFill>
                  <a:srgbClr val="FF0000"/>
                </a:solidFill>
                <a:latin typeface="Verdana" panose="020B0604030504040204" pitchFamily="34" charset="0"/>
              </a:rPr>
              <a:t>Yarışmasız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>
                <a:solidFill>
                  <a:srgbClr val="FF0000"/>
                </a:solidFill>
                <a:latin typeface="Verdana" panose="020B0604030504040204" pitchFamily="34" charset="0"/>
              </a:rPr>
              <a:t>inhibitör </a:t>
            </a:r>
          </a:p>
        </p:txBody>
      </p:sp>
      <p:sp>
        <p:nvSpPr>
          <p:cNvPr id="79894" name="Line 26"/>
          <p:cNvSpPr>
            <a:spLocks noChangeShapeType="1"/>
          </p:cNvSpPr>
          <p:nvPr/>
        </p:nvSpPr>
        <p:spPr bwMode="auto">
          <a:xfrm flipH="1" flipV="1">
            <a:off x="7146925" y="4005263"/>
            <a:ext cx="374650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5" name="Text Box 30"/>
          <p:cNvSpPr txBox="1">
            <a:spLocks noChangeArrowheads="1"/>
          </p:cNvSpPr>
          <p:nvPr/>
        </p:nvSpPr>
        <p:spPr bwMode="auto">
          <a:xfrm>
            <a:off x="8026400" y="5557838"/>
            <a:ext cx="1544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>
                <a:solidFill>
                  <a:srgbClr val="000000"/>
                </a:solidFill>
                <a:latin typeface="Verdana" panose="020B0604030504040204" pitchFamily="34" charset="0"/>
              </a:rPr>
              <a:t>inhibitörsüz</a:t>
            </a:r>
          </a:p>
        </p:txBody>
      </p:sp>
      <p:sp>
        <p:nvSpPr>
          <p:cNvPr id="79896" name="Line 31"/>
          <p:cNvSpPr>
            <a:spLocks noChangeShapeType="1"/>
          </p:cNvSpPr>
          <p:nvPr/>
        </p:nvSpPr>
        <p:spPr bwMode="auto">
          <a:xfrm>
            <a:off x="8197850" y="5445125"/>
            <a:ext cx="374650" cy="2159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7" name="Text Box 32"/>
          <p:cNvSpPr txBox="1">
            <a:spLocks noChangeArrowheads="1"/>
          </p:cNvSpPr>
          <p:nvPr/>
        </p:nvSpPr>
        <p:spPr bwMode="auto">
          <a:xfrm>
            <a:off x="10277476" y="6180138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>
                <a:solidFill>
                  <a:srgbClr val="006699"/>
                </a:solidFill>
                <a:latin typeface="Verdana" panose="020B0604030504040204" pitchFamily="34" charset="0"/>
              </a:rPr>
              <a:t> </a:t>
            </a:r>
            <a:r>
              <a:rPr lang="tr-TR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[</a:t>
            </a:r>
            <a:r>
              <a:rPr lang="tr-TR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S</a:t>
            </a:r>
            <a:r>
              <a:rPr lang="en-US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]</a:t>
            </a:r>
          </a:p>
        </p:txBody>
      </p:sp>
      <p:sp>
        <p:nvSpPr>
          <p:cNvPr id="79898" name="Line 33"/>
          <p:cNvSpPr>
            <a:spLocks noChangeShapeType="1"/>
          </p:cNvSpPr>
          <p:nvPr/>
        </p:nvSpPr>
        <p:spPr bwMode="auto">
          <a:xfrm>
            <a:off x="10448925" y="6524625"/>
            <a:ext cx="2984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9" name="Text Box 34"/>
          <p:cNvSpPr txBox="1">
            <a:spLocks noChangeArrowheads="1"/>
          </p:cNvSpPr>
          <p:nvPr/>
        </p:nvSpPr>
        <p:spPr bwMode="auto">
          <a:xfrm>
            <a:off x="6226175" y="2997200"/>
            <a:ext cx="48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V</a:t>
            </a:r>
            <a:r>
              <a:rPr lang="tr-TR" altLang="tr-TR" sz="1800" b="1" baseline="-25000">
                <a:solidFill>
                  <a:srgbClr val="0000FF"/>
                </a:solidFill>
                <a:latin typeface="Verdana" panose="020B0604030504040204" pitchFamily="34" charset="0"/>
              </a:rPr>
              <a:t>o</a:t>
            </a:r>
            <a:endParaRPr lang="tr-TR" altLang="tr-TR" sz="1800" b="1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79900" name="Line 35"/>
          <p:cNvSpPr>
            <a:spLocks noChangeShapeType="1"/>
          </p:cNvSpPr>
          <p:nvPr/>
        </p:nvSpPr>
        <p:spPr bwMode="auto">
          <a:xfrm>
            <a:off x="6321426" y="3284538"/>
            <a:ext cx="2254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901" name="Text Box 37"/>
          <p:cNvSpPr txBox="1">
            <a:spLocks noChangeArrowheads="1"/>
          </p:cNvSpPr>
          <p:nvPr/>
        </p:nvSpPr>
        <p:spPr bwMode="auto">
          <a:xfrm>
            <a:off x="4800601" y="6165850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K</a:t>
            </a:r>
            <a:r>
              <a:rPr lang="tr-TR" altLang="tr-TR" sz="1800" b="1" baseline="-25000">
                <a:solidFill>
                  <a:srgbClr val="000000"/>
                </a:solidFill>
                <a:latin typeface="Verdana" panose="020B0604030504040204" pitchFamily="34" charset="0"/>
              </a:rPr>
              <a:t>m</a:t>
            </a:r>
            <a:endParaRPr lang="tr-TR" altLang="tr-TR" sz="1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9902" name="Line 38"/>
          <p:cNvSpPr>
            <a:spLocks noChangeShapeType="1"/>
          </p:cNvSpPr>
          <p:nvPr/>
        </p:nvSpPr>
        <p:spPr bwMode="auto">
          <a:xfrm>
            <a:off x="4872039" y="6524625"/>
            <a:ext cx="301625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903" name="Text Box 39"/>
          <p:cNvSpPr txBox="1">
            <a:spLocks noChangeArrowheads="1"/>
          </p:cNvSpPr>
          <p:nvPr/>
        </p:nvSpPr>
        <p:spPr bwMode="auto">
          <a:xfrm>
            <a:off x="6456363" y="5589588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V</a:t>
            </a:r>
            <a:r>
              <a:rPr lang="tr-TR" altLang="tr-TR" sz="1800" b="1" baseline="-25000">
                <a:solidFill>
                  <a:srgbClr val="000000"/>
                </a:solidFill>
                <a:latin typeface="Verdana" panose="020B0604030504040204" pitchFamily="34" charset="0"/>
              </a:rPr>
              <a:t>MAX</a:t>
            </a:r>
            <a:endParaRPr lang="tr-TR" altLang="tr-TR" sz="1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9904" name="Line 40"/>
          <p:cNvSpPr>
            <a:spLocks noChangeShapeType="1"/>
          </p:cNvSpPr>
          <p:nvPr/>
        </p:nvSpPr>
        <p:spPr bwMode="auto">
          <a:xfrm>
            <a:off x="6527800" y="5949950"/>
            <a:ext cx="374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905" name="Freeform 41"/>
          <p:cNvSpPr>
            <a:spLocks/>
          </p:cNvSpPr>
          <p:nvPr/>
        </p:nvSpPr>
        <p:spPr bwMode="auto">
          <a:xfrm>
            <a:off x="1892300" y="1196976"/>
            <a:ext cx="4579938" cy="1452563"/>
          </a:xfrm>
          <a:custGeom>
            <a:avLst/>
            <a:gdLst>
              <a:gd name="T0" fmla="*/ 0 w 2768"/>
              <a:gd name="T1" fmla="*/ 1452563 h 915"/>
              <a:gd name="T2" fmla="*/ 1651292 w 2768"/>
              <a:gd name="T3" fmla="*/ 228600 h 915"/>
              <a:gd name="T4" fmla="*/ 4204344 w 2768"/>
              <a:gd name="T5" fmla="*/ 84138 h 915"/>
              <a:gd name="T6" fmla="*/ 3903206 w 2768"/>
              <a:gd name="T7" fmla="*/ 84138 h 915"/>
              <a:gd name="T8" fmla="*/ 0 60000 65536"/>
              <a:gd name="T9" fmla="*/ 0 60000 65536"/>
              <a:gd name="T10" fmla="*/ 0 60000 65536"/>
              <a:gd name="T11" fmla="*/ 0 60000 65536"/>
              <a:gd name="T12" fmla="*/ 0 w 2768"/>
              <a:gd name="T13" fmla="*/ 0 h 915"/>
              <a:gd name="T14" fmla="*/ 2768 w 2768"/>
              <a:gd name="T15" fmla="*/ 915 h 9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68" h="915">
                <a:moveTo>
                  <a:pt x="0" y="915"/>
                </a:moveTo>
                <a:cubicBezTo>
                  <a:pt x="287" y="601"/>
                  <a:pt x="575" y="288"/>
                  <a:pt x="998" y="144"/>
                </a:cubicBezTo>
                <a:cubicBezTo>
                  <a:pt x="1421" y="0"/>
                  <a:pt x="2314" y="68"/>
                  <a:pt x="2541" y="53"/>
                </a:cubicBezTo>
                <a:cubicBezTo>
                  <a:pt x="2768" y="38"/>
                  <a:pt x="2563" y="45"/>
                  <a:pt x="2359" y="53"/>
                </a:cubicBezTo>
              </a:path>
            </a:pathLst>
          </a:custGeom>
          <a:noFill/>
          <a:ln w="412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6699"/>
              </a:solidFill>
            </a:endParaRPr>
          </a:p>
        </p:txBody>
      </p:sp>
      <p:sp>
        <p:nvSpPr>
          <p:cNvPr id="79906" name="Line 43"/>
          <p:cNvSpPr>
            <a:spLocks noChangeShapeType="1"/>
          </p:cNvSpPr>
          <p:nvPr/>
        </p:nvSpPr>
        <p:spPr bwMode="auto">
          <a:xfrm>
            <a:off x="1817689" y="1989138"/>
            <a:ext cx="750887" cy="0"/>
          </a:xfrm>
          <a:prstGeom prst="line">
            <a:avLst/>
          </a:prstGeom>
          <a:noFill/>
          <a:ln w="412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907" name="Text Box 44"/>
          <p:cNvSpPr txBox="1">
            <a:spLocks noChangeArrowheads="1"/>
          </p:cNvSpPr>
          <p:nvPr/>
        </p:nvSpPr>
        <p:spPr bwMode="auto">
          <a:xfrm>
            <a:off x="1143000" y="1628776"/>
            <a:ext cx="7493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>
                <a:solidFill>
                  <a:srgbClr val="FF0000"/>
                </a:solidFill>
                <a:latin typeface="Verdana" panose="020B0604030504040204" pitchFamily="34" charset="0"/>
              </a:rPr>
              <a:t>V</a:t>
            </a:r>
            <a:r>
              <a:rPr lang="tr-TR" altLang="tr-TR" sz="1800" baseline="-25000">
                <a:solidFill>
                  <a:srgbClr val="FF0000"/>
                </a:solidFill>
                <a:latin typeface="Verdana" panose="020B0604030504040204" pitchFamily="34" charset="0"/>
              </a:rPr>
              <a:t>MAX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1800" baseline="-250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aseline="-25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tr-TR" altLang="tr-TR" sz="1800">
                <a:solidFill>
                  <a:srgbClr val="FF0000"/>
                </a:solidFill>
                <a:latin typeface="Verdana" panose="020B0604030504040204" pitchFamily="34" charset="0"/>
              </a:rPr>
              <a:t> 2</a:t>
            </a:r>
          </a:p>
        </p:txBody>
      </p:sp>
      <p:sp>
        <p:nvSpPr>
          <p:cNvPr id="79908" name="Line 45"/>
          <p:cNvSpPr>
            <a:spLocks noChangeShapeType="1"/>
          </p:cNvSpPr>
          <p:nvPr/>
        </p:nvSpPr>
        <p:spPr bwMode="auto">
          <a:xfrm>
            <a:off x="1143000" y="2133600"/>
            <a:ext cx="6746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909" name="Line 46"/>
          <p:cNvSpPr>
            <a:spLocks noChangeShapeType="1"/>
          </p:cNvSpPr>
          <p:nvPr/>
        </p:nvSpPr>
        <p:spPr bwMode="auto">
          <a:xfrm>
            <a:off x="4727576" y="6524625"/>
            <a:ext cx="73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910" name="Text Box 47"/>
          <p:cNvSpPr txBox="1">
            <a:spLocks noChangeArrowheads="1"/>
          </p:cNvSpPr>
          <p:nvPr/>
        </p:nvSpPr>
        <p:spPr bwMode="auto">
          <a:xfrm>
            <a:off x="5711120" y="4722813"/>
            <a:ext cx="7697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000">
                <a:solidFill>
                  <a:srgbClr val="FF0000"/>
                </a:solidFill>
              </a:rPr>
              <a:t>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000">
                <a:solidFill>
                  <a:srgbClr val="FF0000"/>
                </a:solidFill>
              </a:rPr>
              <a:t>V</a:t>
            </a:r>
            <a:r>
              <a:rPr lang="tr-TR" altLang="tr-TR" sz="2000" baseline="-25000">
                <a:solidFill>
                  <a:srgbClr val="FF0000"/>
                </a:solidFill>
              </a:rPr>
              <a:t>MAX</a:t>
            </a:r>
            <a:endParaRPr lang="tr-TR" altLang="tr-TR" sz="2000">
              <a:solidFill>
                <a:srgbClr val="FF0000"/>
              </a:solidFill>
            </a:endParaRPr>
          </a:p>
        </p:txBody>
      </p:sp>
      <p:sp>
        <p:nvSpPr>
          <p:cNvPr id="79911" name="Line 49"/>
          <p:cNvSpPr>
            <a:spLocks noChangeShapeType="1"/>
          </p:cNvSpPr>
          <p:nvPr/>
        </p:nvSpPr>
        <p:spPr bwMode="auto">
          <a:xfrm>
            <a:off x="5951539" y="5084763"/>
            <a:ext cx="2889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404814"/>
            <a:ext cx="8920163" cy="5832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z="2400">
                <a:solidFill>
                  <a:srgbClr val="FF0066"/>
                </a:solidFill>
                <a:latin typeface="Times New Roman" panose="02020603050405020304" pitchFamily="18" charset="0"/>
              </a:rPr>
              <a:t>c)Yarışmasız  (unkompetitif) inhibisyon: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İnhibitör, ES kompleksine bağlanır.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İnhibitör bağlandığında ürün oluşumu sonlanır.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  E +S            ES            E + Ü</a:t>
            </a:r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66"/>
                </a:solidFill>
                <a:latin typeface="Times New Roman" panose="02020603050405020304" pitchFamily="18" charset="0"/>
              </a:rPr>
              <a:t>                       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66"/>
                </a:solidFill>
                <a:latin typeface="Times New Roman" panose="02020603050405020304" pitchFamily="18" charset="0"/>
              </a:rPr>
              <a:t>                        İ                                      </a:t>
            </a:r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66"/>
                </a:solidFill>
                <a:latin typeface="Times New Roman" panose="02020603050405020304" pitchFamily="18" charset="0"/>
              </a:rPr>
              <a:t>                 </a:t>
            </a:r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66"/>
                </a:solidFill>
                <a:latin typeface="Times New Roman" panose="02020603050405020304" pitchFamily="18" charset="0"/>
              </a:rPr>
              <a:t>                       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tr-TR" altLang="tr-TR" sz="2400">
                <a:solidFill>
                  <a:srgbClr val="FF0000"/>
                </a:solidFill>
                <a:latin typeface="Times New Roman" panose="02020603050405020304" pitchFamily="18" charset="0"/>
              </a:rPr>
              <a:t>İ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S              Ü</a:t>
            </a:r>
            <a:endParaRPr lang="tr-TR" altLang="tr-TR" sz="240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66"/>
                </a:solidFill>
                <a:latin typeface="Times New Roman" panose="02020603050405020304" pitchFamily="18" charset="0"/>
              </a:rPr>
              <a:t>                          </a:t>
            </a:r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66"/>
                </a:solidFill>
                <a:latin typeface="Times New Roman" panose="02020603050405020304" pitchFamily="18" charset="0"/>
              </a:rPr>
              <a:t>   V</a:t>
            </a:r>
            <a:r>
              <a:rPr lang="tr-TR" altLang="tr-TR" sz="2400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MAX   </a:t>
            </a:r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2400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     </a:t>
            </a:r>
            <a:r>
              <a:rPr lang="tr-TR" altLang="tr-TR" sz="2400">
                <a:solidFill>
                  <a:srgbClr val="FF0066"/>
                </a:solidFill>
                <a:latin typeface="Times New Roman" panose="02020603050405020304" pitchFamily="18" charset="0"/>
              </a:rPr>
              <a:t>K</a:t>
            </a:r>
            <a:r>
              <a:rPr lang="tr-TR" altLang="tr-TR" sz="2400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m        </a:t>
            </a:r>
            <a:endParaRPr lang="tr-TR" altLang="tr-TR" sz="24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Line 4"/>
          <p:cNvSpPr>
            <a:spLocks noChangeShapeType="1"/>
          </p:cNvSpPr>
          <p:nvPr/>
        </p:nvSpPr>
        <p:spPr bwMode="auto">
          <a:xfrm>
            <a:off x="2943226" y="1916113"/>
            <a:ext cx="73977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Line 5"/>
          <p:cNvSpPr>
            <a:spLocks noChangeShapeType="1"/>
          </p:cNvSpPr>
          <p:nvPr/>
        </p:nvSpPr>
        <p:spPr bwMode="auto">
          <a:xfrm flipH="1">
            <a:off x="2943226" y="2060575"/>
            <a:ext cx="65722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1" name="Line 6"/>
          <p:cNvSpPr>
            <a:spLocks noChangeShapeType="1"/>
          </p:cNvSpPr>
          <p:nvPr/>
        </p:nvSpPr>
        <p:spPr bwMode="auto">
          <a:xfrm>
            <a:off x="4079876" y="1989138"/>
            <a:ext cx="82232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2" name="Line 7"/>
          <p:cNvSpPr>
            <a:spLocks noChangeShapeType="1"/>
          </p:cNvSpPr>
          <p:nvPr/>
        </p:nvSpPr>
        <p:spPr bwMode="auto">
          <a:xfrm>
            <a:off x="3719513" y="2997201"/>
            <a:ext cx="0" cy="504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3" name="Line 8"/>
          <p:cNvSpPr>
            <a:spLocks noChangeShapeType="1"/>
          </p:cNvSpPr>
          <p:nvPr/>
        </p:nvSpPr>
        <p:spPr bwMode="auto">
          <a:xfrm flipV="1">
            <a:off x="3863975" y="2997201"/>
            <a:ext cx="0" cy="504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4" name="Line 9"/>
          <p:cNvSpPr>
            <a:spLocks noChangeShapeType="1"/>
          </p:cNvSpPr>
          <p:nvPr/>
        </p:nvSpPr>
        <p:spPr bwMode="auto">
          <a:xfrm>
            <a:off x="4295776" y="3716338"/>
            <a:ext cx="82232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5" name="Line 10"/>
          <p:cNvSpPr>
            <a:spLocks noChangeShapeType="1"/>
          </p:cNvSpPr>
          <p:nvPr/>
        </p:nvSpPr>
        <p:spPr bwMode="auto">
          <a:xfrm>
            <a:off x="4440239" y="3573464"/>
            <a:ext cx="40957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6" name="Line 12"/>
          <p:cNvSpPr>
            <a:spLocks noChangeShapeType="1"/>
          </p:cNvSpPr>
          <p:nvPr/>
        </p:nvSpPr>
        <p:spPr bwMode="auto">
          <a:xfrm flipH="1">
            <a:off x="4440238" y="3573464"/>
            <a:ext cx="328612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7" name="Line 13"/>
          <p:cNvSpPr>
            <a:spLocks noChangeShapeType="1"/>
          </p:cNvSpPr>
          <p:nvPr/>
        </p:nvSpPr>
        <p:spPr bwMode="auto">
          <a:xfrm>
            <a:off x="3546475" y="4437063"/>
            <a:ext cx="0" cy="360362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8" name="Line 14"/>
          <p:cNvSpPr>
            <a:spLocks noChangeShapeType="1"/>
          </p:cNvSpPr>
          <p:nvPr/>
        </p:nvSpPr>
        <p:spPr bwMode="auto">
          <a:xfrm>
            <a:off x="3546475" y="4941889"/>
            <a:ext cx="0" cy="35877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00" y="549275"/>
            <a:ext cx="8915400" cy="5507038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404813"/>
            <a:ext cx="90805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4124326" y="6207126"/>
            <a:ext cx="3933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3399"/>
                </a:solidFill>
              </a:rPr>
              <a:t>Unkompetitif İnhibisyon</a:t>
            </a:r>
          </a:p>
        </p:txBody>
      </p:sp>
    </p:spTree>
    <p:extLst>
      <p:ext uri="{BB962C8B-B14F-4D97-AF65-F5344CB8AC3E}">
        <p14:creationId xmlns:p14="http://schemas.microsoft.com/office/powerpoint/2010/main" val="17987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1820864" y="2636838"/>
            <a:ext cx="4192587" cy="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7" name="Freeform 3"/>
          <p:cNvSpPr>
            <a:spLocks/>
          </p:cNvSpPr>
          <p:nvPr/>
        </p:nvSpPr>
        <p:spPr bwMode="auto">
          <a:xfrm>
            <a:off x="1820864" y="188913"/>
            <a:ext cx="4276725" cy="2482850"/>
          </a:xfrm>
          <a:custGeom>
            <a:avLst/>
            <a:gdLst>
              <a:gd name="T0" fmla="*/ 0 w 2359"/>
              <a:gd name="T1" fmla="*/ 2482850 h 1564"/>
              <a:gd name="T2" fmla="*/ 1809314 w 2359"/>
              <a:gd name="T3" fmla="*/ 395287 h 1564"/>
              <a:gd name="T4" fmla="*/ 4276725 w 2359"/>
              <a:gd name="T5" fmla="*/ 107950 h 1564"/>
              <a:gd name="T6" fmla="*/ 0 60000 65536"/>
              <a:gd name="T7" fmla="*/ 0 60000 65536"/>
              <a:gd name="T8" fmla="*/ 0 60000 65536"/>
              <a:gd name="T9" fmla="*/ 0 w 2359"/>
              <a:gd name="T10" fmla="*/ 0 h 1564"/>
              <a:gd name="T11" fmla="*/ 2359 w 2359"/>
              <a:gd name="T12" fmla="*/ 1564 h 15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9" h="1564">
                <a:moveTo>
                  <a:pt x="0" y="1564"/>
                </a:moveTo>
                <a:cubicBezTo>
                  <a:pt x="302" y="1031"/>
                  <a:pt x="605" y="498"/>
                  <a:pt x="998" y="249"/>
                </a:cubicBezTo>
                <a:cubicBezTo>
                  <a:pt x="1391" y="0"/>
                  <a:pt x="2125" y="98"/>
                  <a:pt x="2359" y="68"/>
                </a:cubicBezTo>
              </a:path>
            </a:pathLst>
          </a:cu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6699"/>
              </a:solidFill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V="1">
            <a:off x="1820863" y="0"/>
            <a:ext cx="82550" cy="2636838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9" name="Line 6"/>
          <p:cNvSpPr>
            <a:spLocks noChangeShapeType="1"/>
          </p:cNvSpPr>
          <p:nvPr/>
        </p:nvSpPr>
        <p:spPr bwMode="auto">
          <a:xfrm>
            <a:off x="1820863" y="1557338"/>
            <a:ext cx="741362" cy="0"/>
          </a:xfrm>
          <a:prstGeom prst="line">
            <a:avLst/>
          </a:prstGeom>
          <a:noFill/>
          <a:ln w="317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50" name="Line 7"/>
          <p:cNvSpPr>
            <a:spLocks noChangeShapeType="1"/>
          </p:cNvSpPr>
          <p:nvPr/>
        </p:nvSpPr>
        <p:spPr bwMode="auto">
          <a:xfrm>
            <a:off x="2562225" y="1557338"/>
            <a:ext cx="0" cy="1079500"/>
          </a:xfrm>
          <a:prstGeom prst="line">
            <a:avLst/>
          </a:prstGeom>
          <a:noFill/>
          <a:ln w="317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51" name="Text Box 10"/>
          <p:cNvSpPr txBox="1">
            <a:spLocks noChangeArrowheads="1"/>
          </p:cNvSpPr>
          <p:nvPr/>
        </p:nvSpPr>
        <p:spPr bwMode="auto">
          <a:xfrm>
            <a:off x="2419350" y="2651126"/>
            <a:ext cx="74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K</a:t>
            </a:r>
            <a:r>
              <a:rPr lang="tr-TR" altLang="tr-TR" sz="1800" b="1" baseline="-25000">
                <a:solidFill>
                  <a:srgbClr val="000000"/>
                </a:solidFill>
                <a:latin typeface="Verdana" panose="020B0604030504040204" pitchFamily="34" charset="0"/>
              </a:rPr>
              <a:t>m</a:t>
            </a:r>
            <a:endParaRPr lang="tr-TR" altLang="tr-TR" sz="1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2952" name="Text Box 11"/>
          <p:cNvSpPr txBox="1">
            <a:spLocks noChangeArrowheads="1"/>
          </p:cNvSpPr>
          <p:nvPr/>
        </p:nvSpPr>
        <p:spPr bwMode="auto">
          <a:xfrm>
            <a:off x="1892300" y="2636838"/>
            <a:ext cx="52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FF0000"/>
                </a:solidFill>
                <a:latin typeface="Verdana" panose="020B0604030504040204" pitchFamily="34" charset="0"/>
              </a:rPr>
              <a:t>K</a:t>
            </a:r>
            <a:r>
              <a:rPr lang="tr-TR" altLang="tr-TR" sz="1800" b="1" baseline="-25000">
                <a:solidFill>
                  <a:srgbClr val="FF0000"/>
                </a:solidFill>
                <a:latin typeface="Verdana" panose="020B0604030504040204" pitchFamily="34" charset="0"/>
              </a:rPr>
              <a:t>m</a:t>
            </a:r>
            <a:endParaRPr lang="tr-TR" altLang="tr-TR"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82953" name="Text Box 12"/>
          <p:cNvSpPr txBox="1">
            <a:spLocks noChangeArrowheads="1"/>
          </p:cNvSpPr>
          <p:nvPr/>
        </p:nvSpPr>
        <p:spPr bwMode="auto">
          <a:xfrm>
            <a:off x="3935414" y="949326"/>
            <a:ext cx="16716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>
                <a:solidFill>
                  <a:srgbClr val="FF0000"/>
                </a:solidFill>
                <a:latin typeface="Verdana" panose="020B0604030504040204" pitchFamily="34" charset="0"/>
              </a:rPr>
              <a:t>Unkompetitif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>
                <a:solidFill>
                  <a:srgbClr val="FF0000"/>
                </a:solidFill>
                <a:latin typeface="Verdana" panose="020B0604030504040204" pitchFamily="34" charset="0"/>
              </a:rPr>
              <a:t> inhibitör </a:t>
            </a:r>
          </a:p>
        </p:txBody>
      </p:sp>
      <p:sp>
        <p:nvSpPr>
          <p:cNvPr id="82954" name="Text Box 16"/>
          <p:cNvSpPr txBox="1">
            <a:spLocks noChangeArrowheads="1"/>
          </p:cNvSpPr>
          <p:nvPr/>
        </p:nvSpPr>
        <p:spPr bwMode="auto">
          <a:xfrm>
            <a:off x="1143001" y="1196975"/>
            <a:ext cx="900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V</a:t>
            </a:r>
            <a:r>
              <a:rPr lang="tr-TR" altLang="tr-TR" sz="1800" b="1" baseline="-25000">
                <a:solidFill>
                  <a:srgbClr val="000000"/>
                </a:solidFill>
                <a:latin typeface="Verdana" panose="020B0604030504040204" pitchFamily="34" charset="0"/>
              </a:rPr>
              <a:t>MAX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  2</a:t>
            </a:r>
          </a:p>
        </p:txBody>
      </p:sp>
      <p:sp>
        <p:nvSpPr>
          <p:cNvPr id="82955" name="Line 17"/>
          <p:cNvSpPr>
            <a:spLocks noChangeShapeType="1"/>
          </p:cNvSpPr>
          <p:nvPr/>
        </p:nvSpPr>
        <p:spPr bwMode="auto">
          <a:xfrm>
            <a:off x="1143000" y="1557338"/>
            <a:ext cx="674688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56" name="Line 18"/>
          <p:cNvSpPr>
            <a:spLocks noChangeShapeType="1"/>
          </p:cNvSpPr>
          <p:nvPr/>
        </p:nvSpPr>
        <p:spPr bwMode="auto">
          <a:xfrm flipV="1">
            <a:off x="1892301" y="333375"/>
            <a:ext cx="2701925" cy="71438"/>
          </a:xfrm>
          <a:prstGeom prst="line">
            <a:avLst/>
          </a:prstGeom>
          <a:noFill/>
          <a:ln w="412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57" name="Text Box 19"/>
          <p:cNvSpPr txBox="1">
            <a:spLocks noChangeArrowheads="1"/>
          </p:cNvSpPr>
          <p:nvPr/>
        </p:nvSpPr>
        <p:spPr bwMode="auto">
          <a:xfrm>
            <a:off x="1143000" y="188913"/>
            <a:ext cx="825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V</a:t>
            </a:r>
            <a:r>
              <a:rPr lang="tr-TR" altLang="tr-TR" sz="1800" b="1" baseline="-25000">
                <a:solidFill>
                  <a:srgbClr val="000000"/>
                </a:solidFill>
                <a:latin typeface="Verdana" panose="020B0604030504040204" pitchFamily="34" charset="0"/>
              </a:rPr>
              <a:t>MAX</a:t>
            </a:r>
            <a:endParaRPr lang="tr-TR" altLang="tr-TR" sz="1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2958" name="Text Box 20"/>
          <p:cNvSpPr txBox="1">
            <a:spLocks noChangeArrowheads="1"/>
          </p:cNvSpPr>
          <p:nvPr/>
        </p:nvSpPr>
        <p:spPr bwMode="auto">
          <a:xfrm>
            <a:off x="5870576" y="2565401"/>
            <a:ext cx="747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[</a:t>
            </a:r>
            <a:r>
              <a:rPr lang="tr-TR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S</a:t>
            </a:r>
            <a:r>
              <a:rPr lang="en-US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]</a:t>
            </a:r>
          </a:p>
        </p:txBody>
      </p:sp>
      <p:sp>
        <p:nvSpPr>
          <p:cNvPr id="82959" name="Line 21"/>
          <p:cNvSpPr>
            <a:spLocks noChangeShapeType="1"/>
          </p:cNvSpPr>
          <p:nvPr/>
        </p:nvSpPr>
        <p:spPr bwMode="auto">
          <a:xfrm flipV="1">
            <a:off x="6396038" y="3716338"/>
            <a:ext cx="74612" cy="252095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60" name="Line 22"/>
          <p:cNvSpPr>
            <a:spLocks noChangeShapeType="1"/>
          </p:cNvSpPr>
          <p:nvPr/>
        </p:nvSpPr>
        <p:spPr bwMode="auto">
          <a:xfrm>
            <a:off x="4670426" y="6237288"/>
            <a:ext cx="562927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61" name="Line 23"/>
          <p:cNvSpPr>
            <a:spLocks noChangeShapeType="1"/>
          </p:cNvSpPr>
          <p:nvPr/>
        </p:nvSpPr>
        <p:spPr bwMode="auto">
          <a:xfrm flipV="1">
            <a:off x="5570538" y="5013326"/>
            <a:ext cx="4502150" cy="12239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62" name="Text Box 27"/>
          <p:cNvSpPr txBox="1">
            <a:spLocks noChangeArrowheads="1"/>
          </p:cNvSpPr>
          <p:nvPr/>
        </p:nvSpPr>
        <p:spPr bwMode="auto">
          <a:xfrm>
            <a:off x="5645151" y="6216650"/>
            <a:ext cx="536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>
                <a:solidFill>
                  <a:srgbClr val="006699"/>
                </a:solidFill>
                <a:latin typeface="Verdana" panose="020B0604030504040204" pitchFamily="34" charset="0"/>
              </a:rPr>
              <a:t> </a:t>
            </a: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K</a:t>
            </a:r>
            <a:r>
              <a:rPr lang="tr-TR" altLang="tr-TR" sz="1800" b="1" baseline="-25000">
                <a:solidFill>
                  <a:srgbClr val="000000"/>
                </a:solidFill>
                <a:latin typeface="Verdana" panose="020B0604030504040204" pitchFamily="34" charset="0"/>
              </a:rPr>
              <a:t>m</a:t>
            </a:r>
            <a:endParaRPr lang="tr-TR" altLang="tr-TR" sz="1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2963" name="Line 28"/>
          <p:cNvSpPr>
            <a:spLocks noChangeShapeType="1"/>
          </p:cNvSpPr>
          <p:nvPr/>
        </p:nvSpPr>
        <p:spPr bwMode="auto">
          <a:xfrm>
            <a:off x="5721351" y="6524625"/>
            <a:ext cx="301625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64" name="Line 29"/>
          <p:cNvSpPr>
            <a:spLocks noChangeShapeType="1"/>
          </p:cNvSpPr>
          <p:nvPr/>
        </p:nvSpPr>
        <p:spPr bwMode="auto">
          <a:xfrm>
            <a:off x="5419726" y="6524625"/>
            <a:ext cx="150813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65" name="Text Box 32"/>
          <p:cNvSpPr txBox="1">
            <a:spLocks noChangeArrowheads="1"/>
          </p:cNvSpPr>
          <p:nvPr/>
        </p:nvSpPr>
        <p:spPr bwMode="auto">
          <a:xfrm>
            <a:off x="10277476" y="6180138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>
                <a:solidFill>
                  <a:srgbClr val="006699"/>
                </a:solidFill>
                <a:latin typeface="Verdana" panose="020B0604030504040204" pitchFamily="34" charset="0"/>
              </a:rPr>
              <a:t> </a:t>
            </a:r>
            <a:r>
              <a:rPr lang="tr-TR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[</a:t>
            </a:r>
            <a:r>
              <a:rPr lang="tr-TR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S</a:t>
            </a:r>
            <a:r>
              <a:rPr lang="en-US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]</a:t>
            </a:r>
          </a:p>
        </p:txBody>
      </p:sp>
      <p:sp>
        <p:nvSpPr>
          <p:cNvPr id="82966" name="Line 33"/>
          <p:cNvSpPr>
            <a:spLocks noChangeShapeType="1"/>
          </p:cNvSpPr>
          <p:nvPr/>
        </p:nvSpPr>
        <p:spPr bwMode="auto">
          <a:xfrm>
            <a:off x="10448925" y="6524625"/>
            <a:ext cx="2984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67" name="Text Box 34"/>
          <p:cNvSpPr txBox="1">
            <a:spLocks noChangeArrowheads="1"/>
          </p:cNvSpPr>
          <p:nvPr/>
        </p:nvSpPr>
        <p:spPr bwMode="auto">
          <a:xfrm>
            <a:off x="6226175" y="2997200"/>
            <a:ext cx="48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V</a:t>
            </a:r>
            <a:r>
              <a:rPr lang="tr-TR" altLang="tr-TR" sz="1800" b="1" baseline="-25000">
                <a:solidFill>
                  <a:srgbClr val="0000FF"/>
                </a:solidFill>
                <a:latin typeface="Verdana" panose="020B0604030504040204" pitchFamily="34" charset="0"/>
              </a:rPr>
              <a:t>o</a:t>
            </a:r>
            <a:endParaRPr lang="tr-TR" altLang="tr-TR" sz="1800" b="1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82968" name="Line 35"/>
          <p:cNvSpPr>
            <a:spLocks noChangeShapeType="1"/>
          </p:cNvSpPr>
          <p:nvPr/>
        </p:nvSpPr>
        <p:spPr bwMode="auto">
          <a:xfrm>
            <a:off x="6321426" y="3284538"/>
            <a:ext cx="2254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69" name="Text Box 36"/>
          <p:cNvSpPr txBox="1">
            <a:spLocks noChangeArrowheads="1"/>
          </p:cNvSpPr>
          <p:nvPr/>
        </p:nvSpPr>
        <p:spPr bwMode="auto">
          <a:xfrm>
            <a:off x="6470650" y="6491288"/>
            <a:ext cx="376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>
                <a:solidFill>
                  <a:srgbClr val="006699"/>
                </a:solidFill>
                <a:latin typeface="Verdana" panose="020B0604030504040204" pitchFamily="34" charset="0"/>
              </a:rPr>
              <a:t> </a:t>
            </a:r>
            <a:endParaRPr lang="tr-TR" altLang="tr-TR"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82970" name="Text Box 37"/>
          <p:cNvSpPr txBox="1">
            <a:spLocks noChangeArrowheads="1"/>
          </p:cNvSpPr>
          <p:nvPr/>
        </p:nvSpPr>
        <p:spPr bwMode="auto">
          <a:xfrm>
            <a:off x="4594225" y="5589588"/>
            <a:ext cx="52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FF0000"/>
                </a:solidFill>
                <a:latin typeface="Verdana" panose="020B0604030504040204" pitchFamily="34" charset="0"/>
              </a:rPr>
              <a:t>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FF0000"/>
                </a:solidFill>
                <a:latin typeface="Verdana" panose="020B0604030504040204" pitchFamily="34" charset="0"/>
              </a:rPr>
              <a:t>K</a:t>
            </a:r>
            <a:r>
              <a:rPr lang="tr-TR" altLang="tr-TR" sz="1800" b="1" baseline="-25000">
                <a:solidFill>
                  <a:srgbClr val="FF0000"/>
                </a:solidFill>
                <a:latin typeface="Verdana" panose="020B0604030504040204" pitchFamily="34" charset="0"/>
              </a:rPr>
              <a:t>m</a:t>
            </a:r>
            <a:endParaRPr lang="tr-TR" altLang="tr-TR"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82971" name="Line 38"/>
          <p:cNvSpPr>
            <a:spLocks noChangeShapeType="1"/>
          </p:cNvSpPr>
          <p:nvPr/>
        </p:nvSpPr>
        <p:spPr bwMode="auto">
          <a:xfrm>
            <a:off x="4670426" y="5949950"/>
            <a:ext cx="301625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72" name="Text Box 39"/>
          <p:cNvSpPr txBox="1">
            <a:spLocks noChangeArrowheads="1"/>
          </p:cNvSpPr>
          <p:nvPr/>
        </p:nvSpPr>
        <p:spPr bwMode="auto">
          <a:xfrm>
            <a:off x="6546850" y="5516563"/>
            <a:ext cx="825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V</a:t>
            </a:r>
            <a:r>
              <a:rPr lang="tr-TR" altLang="tr-TR" sz="1800" b="1" baseline="-25000">
                <a:solidFill>
                  <a:srgbClr val="000000"/>
                </a:solidFill>
                <a:latin typeface="Verdana" panose="020B0604030504040204" pitchFamily="34" charset="0"/>
              </a:rPr>
              <a:t>MAX</a:t>
            </a:r>
            <a:endParaRPr lang="tr-TR" altLang="tr-TR" sz="1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2973" name="Line 40"/>
          <p:cNvSpPr>
            <a:spLocks noChangeShapeType="1"/>
          </p:cNvSpPr>
          <p:nvPr/>
        </p:nvSpPr>
        <p:spPr bwMode="auto">
          <a:xfrm>
            <a:off x="6621464" y="5876925"/>
            <a:ext cx="3762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74" name="Line 41"/>
          <p:cNvSpPr>
            <a:spLocks noChangeShapeType="1"/>
          </p:cNvSpPr>
          <p:nvPr/>
        </p:nvSpPr>
        <p:spPr bwMode="auto">
          <a:xfrm flipV="1">
            <a:off x="4670426" y="4581526"/>
            <a:ext cx="5629275" cy="1655763"/>
          </a:xfrm>
          <a:prstGeom prst="line">
            <a:avLst/>
          </a:prstGeom>
          <a:noFill/>
          <a:ln w="444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75" name="Text Box 42"/>
          <p:cNvSpPr txBox="1">
            <a:spLocks noChangeArrowheads="1"/>
          </p:cNvSpPr>
          <p:nvPr/>
        </p:nvSpPr>
        <p:spPr bwMode="auto">
          <a:xfrm>
            <a:off x="10352089" y="415925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b="1">
                <a:solidFill>
                  <a:srgbClr val="FF0000"/>
                </a:solidFill>
                <a:latin typeface="Verdana" panose="020B0604030504040204" pitchFamily="34" charset="0"/>
              </a:rPr>
              <a:t>İ</a:t>
            </a:r>
          </a:p>
        </p:txBody>
      </p:sp>
      <p:sp>
        <p:nvSpPr>
          <p:cNvPr id="82976" name="Line 43"/>
          <p:cNvSpPr>
            <a:spLocks noChangeShapeType="1"/>
          </p:cNvSpPr>
          <p:nvPr/>
        </p:nvSpPr>
        <p:spPr bwMode="auto">
          <a:xfrm>
            <a:off x="4519613" y="5949950"/>
            <a:ext cx="746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77" name="Text Box 44"/>
          <p:cNvSpPr txBox="1">
            <a:spLocks noChangeArrowheads="1"/>
          </p:cNvSpPr>
          <p:nvPr/>
        </p:nvSpPr>
        <p:spPr bwMode="auto">
          <a:xfrm>
            <a:off x="5721350" y="5084763"/>
            <a:ext cx="825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FF0000"/>
                </a:solidFill>
                <a:latin typeface="Verdana" panose="020B0604030504040204" pitchFamily="34" charset="0"/>
              </a:rPr>
              <a:t>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FF0000"/>
                </a:solidFill>
                <a:latin typeface="Verdana" panose="020B0604030504040204" pitchFamily="34" charset="0"/>
              </a:rPr>
              <a:t>V</a:t>
            </a:r>
            <a:r>
              <a:rPr lang="tr-TR" altLang="tr-TR" sz="1800" b="1" baseline="-25000">
                <a:solidFill>
                  <a:srgbClr val="FF0000"/>
                </a:solidFill>
                <a:latin typeface="Verdana" panose="020B0604030504040204" pitchFamily="34" charset="0"/>
              </a:rPr>
              <a:t>MAX</a:t>
            </a:r>
            <a:endParaRPr lang="tr-TR" altLang="tr-TR"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82978" name="Line 45"/>
          <p:cNvSpPr>
            <a:spLocks noChangeShapeType="1"/>
          </p:cNvSpPr>
          <p:nvPr/>
        </p:nvSpPr>
        <p:spPr bwMode="auto">
          <a:xfrm>
            <a:off x="5870575" y="5373688"/>
            <a:ext cx="3000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79" name="Line 46"/>
          <p:cNvSpPr>
            <a:spLocks noChangeShapeType="1"/>
          </p:cNvSpPr>
          <p:nvPr/>
        </p:nvSpPr>
        <p:spPr bwMode="auto">
          <a:xfrm>
            <a:off x="1817688" y="2276475"/>
            <a:ext cx="450850" cy="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80" name="Line 47"/>
          <p:cNvSpPr>
            <a:spLocks noChangeShapeType="1"/>
          </p:cNvSpPr>
          <p:nvPr/>
        </p:nvSpPr>
        <p:spPr bwMode="auto">
          <a:xfrm>
            <a:off x="2268538" y="2276476"/>
            <a:ext cx="0" cy="360363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81" name="Text Box 48"/>
          <p:cNvSpPr txBox="1">
            <a:spLocks noChangeArrowheads="1"/>
          </p:cNvSpPr>
          <p:nvPr/>
        </p:nvSpPr>
        <p:spPr bwMode="auto">
          <a:xfrm>
            <a:off x="1143000" y="2101851"/>
            <a:ext cx="1352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>
                <a:solidFill>
                  <a:srgbClr val="FF0000"/>
                </a:solidFill>
                <a:latin typeface="Verdana" panose="020B0604030504040204" pitchFamily="34" charset="0"/>
              </a:rPr>
              <a:t>½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>
                <a:solidFill>
                  <a:srgbClr val="FF0000"/>
                </a:solidFill>
                <a:latin typeface="Verdana" panose="020B0604030504040204" pitchFamily="34" charset="0"/>
              </a:rPr>
              <a:t>V</a:t>
            </a:r>
            <a:r>
              <a:rPr lang="tr-TR" altLang="tr-TR" sz="1600" b="1" baseline="-25000">
                <a:solidFill>
                  <a:srgbClr val="FF0000"/>
                </a:solidFill>
                <a:latin typeface="Verdana" panose="020B0604030504040204" pitchFamily="34" charset="0"/>
              </a:rPr>
              <a:t>MAX</a:t>
            </a:r>
            <a:endParaRPr lang="tr-TR" altLang="tr-TR" sz="16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82982" name="Freeform 49"/>
          <p:cNvSpPr>
            <a:spLocks/>
          </p:cNvSpPr>
          <p:nvPr/>
        </p:nvSpPr>
        <p:spPr bwMode="auto">
          <a:xfrm>
            <a:off x="1817688" y="741364"/>
            <a:ext cx="4279900" cy="1895475"/>
          </a:xfrm>
          <a:custGeom>
            <a:avLst/>
            <a:gdLst>
              <a:gd name="T0" fmla="*/ 0 w 2586"/>
              <a:gd name="T1" fmla="*/ 1895475 h 1194"/>
              <a:gd name="T2" fmla="*/ 2027408 w 2586"/>
              <a:gd name="T3" fmla="*/ 311150 h 1194"/>
              <a:gd name="T4" fmla="*/ 4279900 w 2586"/>
              <a:gd name="T5" fmla="*/ 23812 h 1194"/>
              <a:gd name="T6" fmla="*/ 0 60000 65536"/>
              <a:gd name="T7" fmla="*/ 0 60000 65536"/>
              <a:gd name="T8" fmla="*/ 0 60000 65536"/>
              <a:gd name="T9" fmla="*/ 0 w 2586"/>
              <a:gd name="T10" fmla="*/ 0 h 1194"/>
              <a:gd name="T11" fmla="*/ 2586 w 2586"/>
              <a:gd name="T12" fmla="*/ 1194 h 1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6" h="1194">
                <a:moveTo>
                  <a:pt x="0" y="1194"/>
                </a:moveTo>
                <a:cubicBezTo>
                  <a:pt x="397" y="793"/>
                  <a:pt x="794" y="392"/>
                  <a:pt x="1225" y="196"/>
                </a:cubicBezTo>
                <a:cubicBezTo>
                  <a:pt x="1656" y="0"/>
                  <a:pt x="2359" y="45"/>
                  <a:pt x="2586" y="15"/>
                </a:cubicBezTo>
              </a:path>
            </a:pathLst>
          </a:custGeom>
          <a:noFill/>
          <a:ln w="412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8426" y="0"/>
            <a:ext cx="9680575" cy="6858000"/>
          </a:xfrm>
        </p:spPr>
        <p:txBody>
          <a:bodyPr/>
          <a:lstStyle/>
          <a:p>
            <a:pPr marL="85725" indent="0" eaLnBrk="1" hangingPunct="1">
              <a:lnSpc>
                <a:spcPct val="80000"/>
              </a:lnSpc>
              <a:buNone/>
            </a:pPr>
            <a:r>
              <a:rPr lang="tr-TR" altLang="tr-TR" sz="2800" b="1">
                <a:solidFill>
                  <a:srgbClr val="FF0066"/>
                </a:solidFill>
                <a:latin typeface="Times New Roman" panose="02020603050405020304" pitchFamily="18" charset="0"/>
              </a:rPr>
              <a:t>2- Geriye dönüşümsüz (tersinmez, irreversibl inhibisyon):</a:t>
            </a:r>
          </a:p>
          <a:p>
            <a:pPr marL="85725" indent="0" eaLnBrk="1" hangingPunct="1">
              <a:lnSpc>
                <a:spcPct val="80000"/>
              </a:lnSpc>
              <a:buNone/>
            </a:pPr>
            <a:endParaRPr lang="tr-TR" altLang="tr-TR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85725" indent="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Bu tip inhibisyonlarda aktif bölgeye kovalent olarak bağlanan inhibitör,   </a:t>
            </a:r>
          </a:p>
          <a:p>
            <a:pPr marL="85725" indent="0"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enzim yapısını bozduğu için geriye dönüş olmamaktadır.</a:t>
            </a:r>
          </a:p>
          <a:p>
            <a:pPr marL="85725" indent="0" eaLnBrk="1" hangingPunct="1">
              <a:lnSpc>
                <a:spcPct val="80000"/>
              </a:lnSpc>
              <a:buNone/>
            </a:pPr>
            <a:endParaRPr lang="tr-TR" altLang="tr-TR" sz="240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marL="85725" indent="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Sinir gazlarından </a:t>
            </a: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</a:rPr>
              <a:t>DIPF (diizopropil fosfofluoridat)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asetilkolin isimli  </a:t>
            </a:r>
          </a:p>
          <a:p>
            <a:pPr marL="85725" indent="0"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nörotransmittörü parçalayan </a:t>
            </a:r>
            <a:r>
              <a:rPr lang="tr-TR" altLang="tr-T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asetilkolin esteraz</a:t>
            </a:r>
            <a:r>
              <a:rPr lang="tr-TR" altLang="tr-TR" sz="2400">
                <a:solidFill>
                  <a:srgbClr val="FF0000"/>
                </a:solidFill>
                <a:latin typeface="Times New Roman" panose="02020603050405020304" pitchFamily="18" charset="0"/>
              </a:rPr>
              <a:t>’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ın tersinmez</a:t>
            </a:r>
          </a:p>
          <a:p>
            <a:pPr marL="85725" indent="0"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inhibitörüdür.</a:t>
            </a:r>
          </a:p>
          <a:p>
            <a:pPr marL="85725" indent="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tr-TR" altLang="tr-TR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85725" indent="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Asetilkolin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bir sinir hücresindeki uyarıyı diğer bir hücreye aktaran </a:t>
            </a:r>
          </a:p>
          <a:p>
            <a:pPr marL="85725" indent="0"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maddedir.</a:t>
            </a:r>
          </a:p>
          <a:p>
            <a:pPr marL="85725" indent="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tr-TR" altLang="tr-TR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85725" indent="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Bu etkisi sona erdikten sonra, asetilkolin esteraz tarafından hidrolize </a:t>
            </a:r>
          </a:p>
          <a:p>
            <a:pPr marL="85725" indent="0"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uğrar. </a:t>
            </a:r>
          </a:p>
          <a:p>
            <a:pPr marL="85725" indent="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tr-TR" altLang="tr-TR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85725" indent="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Asetilkolin esteraz’ın aktif bölgesinin DIPF tarafından tersinmez inhibe </a:t>
            </a:r>
          </a:p>
          <a:p>
            <a:pPr marL="85725" indent="0"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edilmesi hidroliz olayını engeller ve bunun sonucunda felç meydana </a:t>
            </a:r>
          </a:p>
          <a:p>
            <a:pPr marL="85725" indent="0"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gelir.</a:t>
            </a:r>
          </a:p>
          <a:p>
            <a:pPr marL="85725" indent="0" eaLnBrk="1" hangingPunct="1">
              <a:lnSpc>
                <a:spcPct val="80000"/>
              </a:lnSpc>
              <a:buNone/>
            </a:pPr>
            <a:endParaRPr lang="tr-TR" altLang="tr-T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3038" y="260350"/>
            <a:ext cx="9605962" cy="6408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Tarımda kullanılan</a:t>
            </a:r>
            <a:r>
              <a:rPr lang="tr-TR" altLang="tr-TR" sz="2400">
                <a:latin typeface="Times New Roman" panose="02020603050405020304" pitchFamily="18" charset="0"/>
              </a:rPr>
              <a:t> </a:t>
            </a:r>
            <a:r>
              <a:rPr lang="tr-TR" altLang="tr-T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insektisidler</a:t>
            </a:r>
            <a:r>
              <a:rPr lang="tr-TR" altLang="tr-TR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(böcek öldürücüler) de asetilkolin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  esterazın tersinmez engelleyicisidir.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tr-TR" altLang="tr-TR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Birçok insektisidin bileşiminde bulunan </a:t>
            </a:r>
            <a:r>
              <a:rPr lang="tr-TR" altLang="tr-TR" sz="2400">
                <a:solidFill>
                  <a:srgbClr val="0000FF"/>
                </a:solidFill>
                <a:latin typeface="Times New Roman" panose="02020603050405020304" pitchFamily="18" charset="0"/>
              </a:rPr>
              <a:t>fosforlu organik yapı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aktif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  bölgesinde </a:t>
            </a:r>
            <a:r>
              <a:rPr lang="tr-TR" altLang="tr-T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serin</a:t>
            </a:r>
            <a:r>
              <a:rPr lang="tr-TR" altLang="tr-TR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amino asidini içeren enzimlerle geriye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  dönüşümsüz inhibisyon yapar.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endParaRPr lang="tr-TR" altLang="tr-TR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tr-TR" altLang="tr-T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Kurşun zehirlenmesi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tr-TR" altLang="tr-TR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Kurşun,</a:t>
            </a:r>
            <a:r>
              <a:rPr lang="tr-TR" altLang="tr-TR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proteinlerin yapısında yer alan </a:t>
            </a:r>
            <a:r>
              <a:rPr lang="tr-TR" altLang="tr-TR" sz="2400" b="1">
                <a:solidFill>
                  <a:srgbClr val="33CC33"/>
                </a:solidFill>
                <a:latin typeface="Times New Roman" panose="02020603050405020304" pitchFamily="18" charset="0"/>
              </a:rPr>
              <a:t>sistein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isimli aminoasidin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tr-T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sülfhidril grubuyla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400" b="1">
                <a:solidFill>
                  <a:srgbClr val="33CC33"/>
                </a:solidFill>
                <a:latin typeface="Times New Roman" panose="02020603050405020304" pitchFamily="18" charset="0"/>
              </a:rPr>
              <a:t>(-SH)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kovalent bağlar oluşurur.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tr-TR" altLang="tr-TR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Hemoglobin sentezinde, protoporfirin isimli maddeye Fe</a:t>
            </a:r>
            <a:r>
              <a:rPr lang="tr-TR" altLang="tr-TR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+2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girişini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   katalizleyen </a:t>
            </a:r>
            <a:r>
              <a:rPr lang="tr-TR" altLang="tr-T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ferrokelataz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ve yine bu sentezde yer alan</a:t>
            </a:r>
            <a:r>
              <a:rPr lang="tr-TR" altLang="tr-TR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l-GR" altLang="tr-T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tr-TR" altLang="tr-T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-aminolevülinat</a:t>
            </a:r>
            <a:r>
              <a:rPr lang="tr-TR" altLang="tr-TR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tr-T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dehidraz</a:t>
            </a:r>
            <a:r>
              <a:rPr lang="tr-TR" altLang="tr-TR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isimli enzimler kurşunun geri dönüşümsüz inhibisyonuna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duyarlı enzimlerdir.</a:t>
            </a:r>
            <a:endParaRPr lang="el-GR" altLang="tr-TR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370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00" y="333375"/>
            <a:ext cx="8915400" cy="57229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z="2400">
                <a:solidFill>
                  <a:srgbClr val="FF0000"/>
                </a:solidFill>
                <a:latin typeface="Times New Roman" panose="02020603050405020304" pitchFamily="18" charset="0"/>
              </a:rPr>
              <a:t>3-Bazı ilaçlar da enzim inhibitörü olarak etki ederler.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</a:rPr>
              <a:t>Penisilin ve amoxicillin</a:t>
            </a:r>
            <a:r>
              <a:rPr lang="tr-TR" altLang="tr-TR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gibi yaygın olarak kullanılan antibiotikler,bakteri duvarı sentezine ait enzimleri inhibe ederek etki gösterirler.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ACE</a:t>
            </a:r>
            <a:r>
              <a:rPr lang="tr-TR" altLang="tr-TR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400" b="1">
                <a:solidFill>
                  <a:srgbClr val="FF3300"/>
                </a:solidFill>
                <a:latin typeface="Times New Roman" panose="02020603050405020304" pitchFamily="18" charset="0"/>
              </a:rPr>
              <a:t>(angiotensin-konverting enzim)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inhibitörleri </a:t>
            </a:r>
            <a:r>
              <a:rPr lang="tr-TR" altLang="tr-TR" sz="2400">
                <a:solidFill>
                  <a:srgbClr val="0000FF"/>
                </a:solidFill>
                <a:latin typeface="Times New Roman" panose="02020603050405020304" pitchFamily="18" charset="0"/>
              </a:rPr>
              <a:t>(captopril, enapril gibi)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kan basıncını düşüren ilaçlardır.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Bu etkilerini, </a:t>
            </a: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angiotensin I’i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vazokonstriktör (damar büzücü) etkili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angiotensin</a:t>
            </a:r>
            <a:r>
              <a:rPr lang="tr-TR" altLang="tr-TR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</a:rPr>
              <a:t>II</a:t>
            </a:r>
            <a:r>
              <a:rPr lang="tr-TR" altLang="tr-TR" sz="2400" b="1">
                <a:solidFill>
                  <a:srgbClr val="000000"/>
                </a:solidFill>
                <a:latin typeface="Times New Roman" panose="02020603050405020304" pitchFamily="18" charset="0"/>
              </a:rPr>
              <a:t>’ye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çeviren ACE’yi bloke ederek gösterirler.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tr-TR" altLang="tr-TR" sz="24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Angiotensin I                                            Angiotensin II</a:t>
            </a:r>
          </a:p>
        </p:txBody>
      </p:sp>
      <p:sp>
        <p:nvSpPr>
          <p:cNvPr id="86019" name="Line 5"/>
          <p:cNvSpPr>
            <a:spLocks noChangeShapeType="1"/>
          </p:cNvSpPr>
          <p:nvPr/>
        </p:nvSpPr>
        <p:spPr bwMode="auto">
          <a:xfrm>
            <a:off x="3919539" y="4724400"/>
            <a:ext cx="2701925" cy="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4575176" y="4168775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b="1">
                <a:solidFill>
                  <a:srgbClr val="FF0000"/>
                </a:solidFill>
              </a:rPr>
              <a:t>ACE</a:t>
            </a:r>
          </a:p>
        </p:txBody>
      </p:sp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3897314" y="4867276"/>
            <a:ext cx="2670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000">
                <a:solidFill>
                  <a:srgbClr val="FF0000"/>
                </a:solidFill>
              </a:rPr>
              <a:t>Angiotensin -konverting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000">
                <a:solidFill>
                  <a:srgbClr val="FF0000"/>
                </a:solidFill>
              </a:rPr>
              <a:t>enzim</a:t>
            </a:r>
          </a:p>
        </p:txBody>
      </p:sp>
      <p:sp>
        <p:nvSpPr>
          <p:cNvPr id="86022" name="Text Box 8"/>
          <p:cNvSpPr txBox="1">
            <a:spLocks noChangeArrowheads="1"/>
          </p:cNvSpPr>
          <p:nvPr/>
        </p:nvSpPr>
        <p:spPr bwMode="auto">
          <a:xfrm rot="10800000" flipV="1">
            <a:off x="6815139" y="5011739"/>
            <a:ext cx="3182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000" b="1">
                <a:solidFill>
                  <a:srgbClr val="0000FF"/>
                </a:solidFill>
              </a:rPr>
              <a:t>(Damar büzücü etkili)</a:t>
            </a: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5924550" y="3952875"/>
            <a:ext cx="245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b="1">
                <a:solidFill>
                  <a:srgbClr val="00FF00"/>
                </a:solidFill>
              </a:rPr>
              <a:t>captopril, enapril</a:t>
            </a:r>
          </a:p>
        </p:txBody>
      </p:sp>
      <p:sp>
        <p:nvSpPr>
          <p:cNvPr id="86024" name="Text Box 11"/>
          <p:cNvSpPr txBox="1">
            <a:spLocks noChangeArrowheads="1"/>
          </p:cNvSpPr>
          <p:nvPr/>
        </p:nvSpPr>
        <p:spPr bwMode="auto">
          <a:xfrm>
            <a:off x="8551863" y="3933825"/>
            <a:ext cx="2120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FF"/>
                </a:solidFill>
              </a:rPr>
              <a:t>(inhibitör etki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FF"/>
                </a:solidFill>
              </a:rPr>
              <a:t>gösteren ilaçlar)</a:t>
            </a:r>
          </a:p>
        </p:txBody>
      </p:sp>
      <p:sp>
        <p:nvSpPr>
          <p:cNvPr id="86025" name="Line 13"/>
          <p:cNvSpPr>
            <a:spLocks noChangeShapeType="1"/>
          </p:cNvSpPr>
          <p:nvPr/>
        </p:nvSpPr>
        <p:spPr bwMode="auto">
          <a:xfrm>
            <a:off x="5495925" y="4292600"/>
            <a:ext cx="674688" cy="649288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6" name="Line 14"/>
          <p:cNvSpPr>
            <a:spLocks noChangeShapeType="1"/>
          </p:cNvSpPr>
          <p:nvPr/>
        </p:nvSpPr>
        <p:spPr bwMode="auto">
          <a:xfrm flipH="1">
            <a:off x="5495926" y="4292600"/>
            <a:ext cx="601663" cy="649288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00" y="476251"/>
            <a:ext cx="8915400" cy="5580063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tr-TR" altLang="tr-TR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Enzim Katalizinin İnhibisyonu (engellenmesi)</a:t>
            </a:r>
          </a:p>
          <a:p>
            <a:pPr marL="609600" indent="-609600" eaLnBrk="1" hangingPunct="1">
              <a:buNone/>
            </a:pPr>
            <a:endParaRPr lang="tr-TR" altLang="tr-TR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buNone/>
            </a:pPr>
            <a:r>
              <a:rPr lang="tr-TR" altLang="tr-T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  <a:r>
              <a:rPr lang="tr-TR" altLang="tr-TR" sz="240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Enzimlerin yapısal özelliklerinin ve katalitik aktivitelerinin </a:t>
            </a:r>
          </a:p>
          <a:p>
            <a:pPr marL="609600" indent="-609600" eaLnBrk="1" hangingPunct="1"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    incelenmesinde önemli rol oynar.</a:t>
            </a:r>
          </a:p>
          <a:p>
            <a:pPr marL="609600" indent="-609600" eaLnBrk="1" hangingPunct="1">
              <a:buNone/>
            </a:pPr>
            <a:endParaRPr lang="tr-TR" altLang="tr-TR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buNone/>
            </a:pPr>
            <a:r>
              <a:rPr lang="tr-TR" altLang="tr-T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2.  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Hücre içindeki metabolik yolların belirlenmesinde yol gösterir.</a:t>
            </a:r>
          </a:p>
          <a:p>
            <a:pPr marL="609600" indent="-609600" eaLnBrk="1" hangingPunct="1">
              <a:buNone/>
            </a:pPr>
            <a:endParaRPr lang="tr-TR" altLang="tr-TR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buNone/>
            </a:pPr>
            <a:r>
              <a:rPr lang="tr-TR" altLang="tr-T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3.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 Biyolojik sistemlerin temel kontrol mekanizmasını oluşturur.</a:t>
            </a:r>
          </a:p>
          <a:p>
            <a:pPr marL="609600" indent="-609600" eaLnBrk="1" hangingPunct="1">
              <a:buNone/>
            </a:pPr>
            <a:endParaRPr lang="tr-TR" altLang="tr-TR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buNone/>
            </a:pPr>
            <a:r>
              <a:rPr lang="tr-TR" altLang="tr-T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4.  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Pek çok ilaç ve zehirli bileşik tarafından ortaya çıkabilir.</a:t>
            </a:r>
            <a:endParaRPr lang="tr-TR" altLang="tr-TR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4800" y="333375"/>
            <a:ext cx="8916988" cy="5651500"/>
          </a:xfrm>
        </p:spPr>
        <p:txBody>
          <a:bodyPr/>
          <a:lstStyle/>
          <a:p>
            <a:pPr marL="185738" indent="-185738" eaLnBrk="1" hangingPunct="1">
              <a:lnSpc>
                <a:spcPct val="90000"/>
              </a:lnSpc>
              <a:buClr>
                <a:srgbClr val="FF0000"/>
              </a:buClr>
              <a:buNone/>
            </a:pPr>
            <a:endParaRPr lang="tr-TR" altLang="tr-TR" sz="2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85738" indent="-185738" eaLnBrk="1" hangingPunct="1">
              <a:lnSpc>
                <a:spcPct val="90000"/>
              </a:lnSpc>
              <a:buClr>
                <a:srgbClr val="FF0000"/>
              </a:buClr>
              <a:buNone/>
            </a:pPr>
            <a:endParaRPr lang="tr-TR" altLang="tr-TR" sz="2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85738" indent="-185738" eaLnBrk="1" hangingPunct="1">
              <a:lnSpc>
                <a:spcPct val="90000"/>
              </a:lnSpc>
              <a:buClr>
                <a:srgbClr val="FF0000"/>
              </a:buClr>
              <a:buNone/>
            </a:pPr>
            <a:r>
              <a:rPr lang="tr-TR" altLang="tr-TR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Enzimlerin inhibisyonu;</a:t>
            </a:r>
            <a:r>
              <a:rPr lang="tr-TR" altLang="tr-TR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85738" indent="-185738" eaLnBrk="1" hangingPunct="1">
              <a:lnSpc>
                <a:spcPct val="90000"/>
              </a:lnSpc>
              <a:buClr>
                <a:srgbClr val="FF0000"/>
              </a:buClr>
              <a:buNone/>
            </a:pPr>
            <a:r>
              <a:rPr lang="tr-TR" altLang="tr-TR" sz="280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  <a:p>
            <a:pPr marL="185738" indent="-185738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80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tr-TR" altLang="tr-TR" sz="2800" b="1">
                <a:solidFill>
                  <a:srgbClr val="0000FF"/>
                </a:solidFill>
                <a:latin typeface="Times New Roman" panose="02020603050405020304" pitchFamily="18" charset="0"/>
              </a:rPr>
              <a:t>reversibl</a:t>
            </a:r>
            <a:r>
              <a:rPr lang="tr-TR" altLang="tr-TR" sz="2800">
                <a:solidFill>
                  <a:srgbClr val="0000FF"/>
                </a:solidFill>
                <a:latin typeface="Times New Roman" panose="02020603050405020304" pitchFamily="18" charset="0"/>
              </a:rPr>
              <a:t> (tersinir, geriye dönüşümlü)</a:t>
            </a: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 veya</a:t>
            </a:r>
          </a:p>
          <a:p>
            <a:pPr marL="185738" indent="-185738" eaLnBrk="1" hangingPunct="1">
              <a:lnSpc>
                <a:spcPct val="90000"/>
              </a:lnSpc>
              <a:buClr>
                <a:srgbClr val="FF0000"/>
              </a:buClr>
              <a:buNone/>
            </a:pPr>
            <a:endParaRPr lang="tr-TR" altLang="tr-TR" sz="28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85738" indent="-185738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80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tr-TR" altLang="tr-TR" sz="2800" b="1">
                <a:solidFill>
                  <a:srgbClr val="0000FF"/>
                </a:solidFill>
                <a:latin typeface="Times New Roman" panose="02020603050405020304" pitchFamily="18" charset="0"/>
              </a:rPr>
              <a:t>irreversibl</a:t>
            </a:r>
            <a:r>
              <a:rPr lang="tr-TR" altLang="tr-TR" sz="2800">
                <a:solidFill>
                  <a:srgbClr val="0000FF"/>
                </a:solidFill>
                <a:latin typeface="Times New Roman" panose="02020603050405020304" pitchFamily="18" charset="0"/>
              </a:rPr>
              <a:t> (tersinmez, geriye dönüşümsüz)</a:t>
            </a: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</a:p>
          <a:p>
            <a:pPr marL="185738" indent="-185738" eaLnBrk="1" hangingPunct="1">
              <a:lnSpc>
                <a:spcPct val="90000"/>
              </a:lnSpc>
              <a:buClr>
                <a:srgbClr val="FF0000"/>
              </a:buClr>
              <a:buNone/>
            </a:pP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     olarak iki grupta incelenir.</a:t>
            </a:r>
          </a:p>
          <a:p>
            <a:pPr marL="185738" indent="-185738" eaLnBrk="1" hangingPunct="1">
              <a:lnSpc>
                <a:spcPct val="90000"/>
              </a:lnSpc>
              <a:buClr>
                <a:srgbClr val="FF0000"/>
              </a:buClr>
              <a:buNone/>
            </a:pPr>
            <a:endParaRPr lang="tr-TR" altLang="tr-TR" sz="28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marL="185738" indent="-185738" eaLnBrk="1" hangingPunct="1">
              <a:lnSpc>
                <a:spcPct val="90000"/>
              </a:lnSpc>
            </a:pPr>
            <a:endParaRPr lang="tr-TR" altLang="tr-TR" sz="2800"/>
          </a:p>
        </p:txBody>
      </p:sp>
    </p:spTree>
    <p:extLst>
      <p:ext uri="{BB962C8B-B14F-4D97-AF65-F5344CB8AC3E}">
        <p14:creationId xmlns:p14="http://schemas.microsoft.com/office/powerpoint/2010/main" val="7354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052513"/>
            <a:ext cx="8916988" cy="50038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tr-TR" altLang="tr-TR" sz="28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tr-TR" sz="2800" b="1">
                <a:solidFill>
                  <a:srgbClr val="FF0066"/>
                </a:solidFill>
                <a:latin typeface="Times New Roman" panose="02020603050405020304" pitchFamily="18" charset="0"/>
              </a:rPr>
              <a:t>1-Geriye dönüşümlü (reversibl) inhibisyonlar: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tr-TR" altLang="tr-TR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Bu tip inhibisyonlarda substrat konsantrasyonunun ya da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inhibitöre oranla enzim konsantrasyonunun arttırılması ile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tr-TR" sz="2800">
                <a:solidFill>
                  <a:srgbClr val="000000"/>
                </a:solidFill>
                <a:latin typeface="Times New Roman" panose="02020603050405020304" pitchFamily="18" charset="0"/>
              </a:rPr>
              <a:t>enzim inhibitör ilişkisi tersine çevrilebilmektedir.</a:t>
            </a:r>
            <a:endParaRPr lang="tr-TR" altLang="tr-TR" sz="280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tr-TR" altLang="tr-TR" sz="280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tr-TR" altLang="tr-TR" sz="2800"/>
          </a:p>
        </p:txBody>
      </p:sp>
    </p:spTree>
    <p:extLst>
      <p:ext uri="{BB962C8B-B14F-4D97-AF65-F5344CB8AC3E}">
        <p14:creationId xmlns:p14="http://schemas.microsoft.com/office/powerpoint/2010/main" val="35941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3026" y="188914"/>
            <a:ext cx="9210675" cy="64087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400" b="1">
                <a:solidFill>
                  <a:srgbClr val="FF0066"/>
                </a:solidFill>
                <a:latin typeface="Times New Roman" panose="02020603050405020304" pitchFamily="18" charset="0"/>
              </a:rPr>
              <a:t>a)Yarışmalı (kompetitif) inhibisyon: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§"/>
            </a:pPr>
            <a:endParaRPr lang="tr-TR" altLang="tr-TR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İnhibitör (İ) enzimin aktif bölgesine substratla (S) yarışarak  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   bağlanmaktadır.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§"/>
            </a:pPr>
            <a:endParaRPr lang="tr-TR" altLang="tr-TR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İnhibitör molekülünün yapısı substratınkine benzediğinden dolayı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  enzim ile inhibitör kolaylıkla bağlanırlar, ancak ürün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  oluşamamaktadır. Bu tip inhibitörler, enzime asıl substratın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  bağlanmasını engelleyen maddelerdir.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§"/>
            </a:pPr>
            <a:endParaRPr lang="tr-TR" altLang="tr-TR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Bu tür inhibisyonda V</a:t>
            </a:r>
            <a:r>
              <a:rPr lang="tr-TR" altLang="tr-TR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max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’a ulaşmak için daha fazla substrat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   gereklidir.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§"/>
            </a:pPr>
            <a:endParaRPr lang="tr-TR" altLang="tr-TR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Ortamda substrat moleküllerinin arttırılmasıyla enzimin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   inhibitöre olan ilgisi azalmakta ve inhibisyon ortadan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   kalkmaktadır.</a:t>
            </a:r>
            <a:endParaRPr lang="tr-TR" altLang="tr-TR" sz="2400"/>
          </a:p>
        </p:txBody>
      </p:sp>
    </p:spTree>
    <p:extLst>
      <p:ext uri="{BB962C8B-B14F-4D97-AF65-F5344CB8AC3E}">
        <p14:creationId xmlns:p14="http://schemas.microsoft.com/office/powerpoint/2010/main" val="23257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6714" y="981076"/>
            <a:ext cx="8918575" cy="5472113"/>
          </a:xfrm>
        </p:spPr>
        <p:txBody>
          <a:bodyPr/>
          <a:lstStyle/>
          <a:p>
            <a:pPr marL="185738" indent="-185738" eaLnBrk="1" hangingPunct="1">
              <a:buClr>
                <a:srgbClr val="FF0066"/>
              </a:buClr>
              <a:buNone/>
            </a:pPr>
            <a:endParaRPr lang="tr-TR" altLang="tr-TR" sz="4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85738" indent="-185738" eaLnBrk="1" hangingPunct="1">
              <a:buClr>
                <a:srgbClr val="FF0066"/>
              </a:buClr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E +S             ES            E + Ü           </a:t>
            </a:r>
            <a:r>
              <a:rPr lang="tr-TR" altLang="tr-TR" sz="2400">
                <a:solidFill>
                  <a:srgbClr val="0000FF"/>
                </a:solidFill>
                <a:latin typeface="Times New Roman" panose="02020603050405020304" pitchFamily="18" charset="0"/>
              </a:rPr>
              <a:t>ES, İ bağlayamaz.</a:t>
            </a:r>
          </a:p>
          <a:p>
            <a:pPr marL="185738" indent="-185738" eaLnBrk="1" hangingPunct="1">
              <a:buNone/>
            </a:pPr>
            <a:r>
              <a:rPr lang="tr-TR" altLang="tr-TR" sz="2400" b="1">
                <a:solidFill>
                  <a:srgbClr val="000000"/>
                </a:solidFill>
                <a:latin typeface="Times New Roman" panose="02020603050405020304" pitchFamily="18" charset="0"/>
              </a:rPr>
              <a:t>+ 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  </a:t>
            </a:r>
            <a:r>
              <a:rPr lang="tr-TR" altLang="tr-TR" sz="2400">
                <a:solidFill>
                  <a:srgbClr val="0000FF"/>
                </a:solidFill>
                <a:latin typeface="Times New Roman" panose="02020603050405020304" pitchFamily="18" charset="0"/>
              </a:rPr>
              <a:t>Eİ,  Ü oluşturamaz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185738" indent="-185738" eaLnBrk="1" hangingPunct="1">
              <a:buNone/>
            </a:pPr>
            <a:r>
              <a:rPr lang="tr-TR" altLang="tr-TR" sz="2400">
                <a:solidFill>
                  <a:srgbClr val="FF0066"/>
                </a:solidFill>
                <a:latin typeface="Times New Roman" panose="02020603050405020304" pitchFamily="18" charset="0"/>
              </a:rPr>
              <a:t>İ            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tr-TR" altLang="tr-TR" sz="2400">
                <a:solidFill>
                  <a:srgbClr val="FF0066"/>
                </a:solidFill>
                <a:latin typeface="Times New Roman" panose="02020603050405020304" pitchFamily="18" charset="0"/>
              </a:rPr>
              <a:t>İ</a:t>
            </a:r>
          </a:p>
          <a:p>
            <a:pPr marL="185738" indent="-185738" eaLnBrk="1" hangingPunct="1"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</a:p>
          <a:p>
            <a:pPr marL="185738" indent="-185738" eaLnBrk="1" hangingPunct="1"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tr-TR" altLang="tr-TR" sz="2400">
                <a:solidFill>
                  <a:srgbClr val="FF0066"/>
                </a:solidFill>
                <a:latin typeface="Times New Roman" panose="02020603050405020304" pitchFamily="18" charset="0"/>
              </a:rPr>
              <a:t>V</a:t>
            </a:r>
            <a:r>
              <a:rPr lang="tr-TR" altLang="tr-TR" sz="2400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MAX   </a:t>
            </a:r>
            <a:r>
              <a:rPr lang="tr-TR" altLang="tr-TR" sz="2400">
                <a:solidFill>
                  <a:srgbClr val="FF0066"/>
                </a:solidFill>
                <a:latin typeface="Times New Roman" panose="02020603050405020304" pitchFamily="18" charset="0"/>
              </a:rPr>
              <a:t>DEĞİŞMEZ.</a:t>
            </a:r>
          </a:p>
          <a:p>
            <a:pPr marL="185738" indent="-185738" eaLnBrk="1" hangingPunct="1">
              <a:buNone/>
            </a:pPr>
            <a:r>
              <a:rPr lang="tr-TR" altLang="tr-TR" sz="2400">
                <a:solidFill>
                  <a:srgbClr val="FF0066"/>
                </a:solidFill>
                <a:latin typeface="Times New Roman" panose="02020603050405020304" pitchFamily="18" charset="0"/>
              </a:rPr>
              <a:t>   K</a:t>
            </a:r>
            <a:r>
              <a:rPr lang="tr-TR" altLang="tr-TR" sz="2400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m     </a:t>
            </a:r>
            <a:endParaRPr lang="tr-TR" altLang="tr-TR" sz="240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marL="185738" indent="-185738" eaLnBrk="1" hangingPunct="1">
              <a:buNone/>
            </a:pPr>
            <a:endParaRPr lang="tr-TR" altLang="tr-TR" sz="2400"/>
          </a:p>
          <a:p>
            <a:pPr marL="185738" indent="-185738" eaLnBrk="1" hangingPunct="1">
              <a:buNone/>
            </a:pPr>
            <a:endParaRPr lang="tr-TR" altLang="tr-TR" sz="24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Line 4"/>
          <p:cNvSpPr>
            <a:spLocks noChangeShapeType="1"/>
          </p:cNvSpPr>
          <p:nvPr/>
        </p:nvSpPr>
        <p:spPr bwMode="auto">
          <a:xfrm>
            <a:off x="2043113" y="2781300"/>
            <a:ext cx="5778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Line 6"/>
          <p:cNvSpPr>
            <a:spLocks noChangeShapeType="1"/>
          </p:cNvSpPr>
          <p:nvPr/>
        </p:nvSpPr>
        <p:spPr bwMode="auto">
          <a:xfrm flipH="1">
            <a:off x="2043113" y="2924175"/>
            <a:ext cx="49371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9" name="Line 7"/>
          <p:cNvSpPr>
            <a:spLocks noChangeShapeType="1"/>
          </p:cNvSpPr>
          <p:nvPr/>
        </p:nvSpPr>
        <p:spPr bwMode="auto">
          <a:xfrm>
            <a:off x="3792538" y="1989138"/>
            <a:ext cx="741362" cy="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0" name="Line 8"/>
          <p:cNvSpPr>
            <a:spLocks noChangeShapeType="1"/>
          </p:cNvSpPr>
          <p:nvPr/>
        </p:nvSpPr>
        <p:spPr bwMode="auto">
          <a:xfrm>
            <a:off x="2492376" y="1916113"/>
            <a:ext cx="7397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1" name="Line 11"/>
          <p:cNvSpPr>
            <a:spLocks noChangeShapeType="1"/>
          </p:cNvSpPr>
          <p:nvPr/>
        </p:nvSpPr>
        <p:spPr bwMode="auto">
          <a:xfrm flipH="1">
            <a:off x="2492376" y="2060575"/>
            <a:ext cx="6588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2" name="Line 12"/>
          <p:cNvSpPr>
            <a:spLocks noChangeShapeType="1"/>
          </p:cNvSpPr>
          <p:nvPr/>
        </p:nvSpPr>
        <p:spPr bwMode="auto">
          <a:xfrm flipV="1">
            <a:off x="3217863" y="3933826"/>
            <a:ext cx="0" cy="3603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7726" y="620713"/>
            <a:ext cx="8181975" cy="5256212"/>
          </a:xfrm>
          <a:solidFill>
            <a:srgbClr val="00FFFF"/>
          </a:solidFill>
        </p:spPr>
      </p:pic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4498975" y="5991226"/>
            <a:ext cx="355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3399"/>
                </a:solidFill>
              </a:rPr>
              <a:t>Kompetitif İnhibisyon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7747000" y="15573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9"/>
          <p:cNvSpPr>
            <a:spLocks noChangeShapeType="1"/>
          </p:cNvSpPr>
          <p:nvPr/>
        </p:nvSpPr>
        <p:spPr bwMode="auto">
          <a:xfrm>
            <a:off x="1820864" y="2636838"/>
            <a:ext cx="4192587" cy="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Freeform 12"/>
          <p:cNvSpPr>
            <a:spLocks/>
          </p:cNvSpPr>
          <p:nvPr/>
        </p:nvSpPr>
        <p:spPr bwMode="auto">
          <a:xfrm>
            <a:off x="1820864" y="188913"/>
            <a:ext cx="4276725" cy="2482850"/>
          </a:xfrm>
          <a:custGeom>
            <a:avLst/>
            <a:gdLst>
              <a:gd name="T0" fmla="*/ 0 w 2359"/>
              <a:gd name="T1" fmla="*/ 2482850 h 1564"/>
              <a:gd name="T2" fmla="*/ 1809314 w 2359"/>
              <a:gd name="T3" fmla="*/ 395287 h 1564"/>
              <a:gd name="T4" fmla="*/ 4276725 w 2359"/>
              <a:gd name="T5" fmla="*/ 107950 h 1564"/>
              <a:gd name="T6" fmla="*/ 0 60000 65536"/>
              <a:gd name="T7" fmla="*/ 0 60000 65536"/>
              <a:gd name="T8" fmla="*/ 0 60000 65536"/>
              <a:gd name="T9" fmla="*/ 0 w 2359"/>
              <a:gd name="T10" fmla="*/ 0 h 1564"/>
              <a:gd name="T11" fmla="*/ 2359 w 2359"/>
              <a:gd name="T12" fmla="*/ 1564 h 15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9" h="1564">
                <a:moveTo>
                  <a:pt x="0" y="1564"/>
                </a:moveTo>
                <a:cubicBezTo>
                  <a:pt x="302" y="1031"/>
                  <a:pt x="605" y="498"/>
                  <a:pt x="998" y="249"/>
                </a:cubicBezTo>
                <a:cubicBezTo>
                  <a:pt x="1391" y="0"/>
                  <a:pt x="2125" y="98"/>
                  <a:pt x="2359" y="68"/>
                </a:cubicBezTo>
              </a:path>
            </a:pathLst>
          </a:cu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6699"/>
              </a:solidFill>
            </a:endParaRPr>
          </a:p>
        </p:txBody>
      </p:sp>
      <p:sp>
        <p:nvSpPr>
          <p:cNvPr id="74756" name="Line 13"/>
          <p:cNvSpPr>
            <a:spLocks noChangeShapeType="1"/>
          </p:cNvSpPr>
          <p:nvPr/>
        </p:nvSpPr>
        <p:spPr bwMode="auto">
          <a:xfrm flipV="1">
            <a:off x="1820863" y="0"/>
            <a:ext cx="82550" cy="2636838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7" name="Freeform 14"/>
          <p:cNvSpPr>
            <a:spLocks/>
          </p:cNvSpPr>
          <p:nvPr/>
        </p:nvSpPr>
        <p:spPr bwMode="auto">
          <a:xfrm>
            <a:off x="1903414" y="236538"/>
            <a:ext cx="4110037" cy="2400300"/>
          </a:xfrm>
          <a:custGeom>
            <a:avLst/>
            <a:gdLst>
              <a:gd name="T0" fmla="*/ 0 w 2268"/>
              <a:gd name="T1" fmla="*/ 2400300 h 1512"/>
              <a:gd name="T2" fmla="*/ 2383024 w 2268"/>
              <a:gd name="T3" fmla="*/ 384175 h 1512"/>
              <a:gd name="T4" fmla="*/ 4110037 w 2268"/>
              <a:gd name="T5" fmla="*/ 96837 h 1512"/>
              <a:gd name="T6" fmla="*/ 0 60000 65536"/>
              <a:gd name="T7" fmla="*/ 0 60000 65536"/>
              <a:gd name="T8" fmla="*/ 0 60000 65536"/>
              <a:gd name="T9" fmla="*/ 0 w 2268"/>
              <a:gd name="T10" fmla="*/ 0 h 1512"/>
              <a:gd name="T11" fmla="*/ 2268 w 2268"/>
              <a:gd name="T12" fmla="*/ 1512 h 1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8" h="1512">
                <a:moveTo>
                  <a:pt x="0" y="1512"/>
                </a:moveTo>
                <a:cubicBezTo>
                  <a:pt x="468" y="998"/>
                  <a:pt x="937" y="484"/>
                  <a:pt x="1315" y="242"/>
                </a:cubicBezTo>
                <a:cubicBezTo>
                  <a:pt x="1693" y="0"/>
                  <a:pt x="2109" y="91"/>
                  <a:pt x="2268" y="61"/>
                </a:cubicBezTo>
              </a:path>
            </a:pathLst>
          </a:custGeom>
          <a:noFill/>
          <a:ln w="412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6699"/>
              </a:solidFill>
            </a:endParaRPr>
          </a:p>
        </p:txBody>
      </p:sp>
      <p:sp>
        <p:nvSpPr>
          <p:cNvPr id="74758" name="Line 15"/>
          <p:cNvSpPr>
            <a:spLocks noChangeShapeType="1"/>
          </p:cNvSpPr>
          <p:nvPr/>
        </p:nvSpPr>
        <p:spPr bwMode="auto">
          <a:xfrm>
            <a:off x="1820863" y="1557338"/>
            <a:ext cx="741362" cy="0"/>
          </a:xfrm>
          <a:prstGeom prst="line">
            <a:avLst/>
          </a:prstGeom>
          <a:noFill/>
          <a:ln w="317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9" name="Line 16"/>
          <p:cNvSpPr>
            <a:spLocks noChangeShapeType="1"/>
          </p:cNvSpPr>
          <p:nvPr/>
        </p:nvSpPr>
        <p:spPr bwMode="auto">
          <a:xfrm>
            <a:off x="2562225" y="1557338"/>
            <a:ext cx="0" cy="1079500"/>
          </a:xfrm>
          <a:prstGeom prst="line">
            <a:avLst/>
          </a:prstGeom>
          <a:noFill/>
          <a:ln w="317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0" name="Line 17"/>
          <p:cNvSpPr>
            <a:spLocks noChangeShapeType="1"/>
          </p:cNvSpPr>
          <p:nvPr/>
        </p:nvSpPr>
        <p:spPr bwMode="auto">
          <a:xfrm>
            <a:off x="2562226" y="1557338"/>
            <a:ext cx="493713" cy="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1" name="Line 18"/>
          <p:cNvSpPr>
            <a:spLocks noChangeShapeType="1"/>
          </p:cNvSpPr>
          <p:nvPr/>
        </p:nvSpPr>
        <p:spPr bwMode="auto">
          <a:xfrm>
            <a:off x="3055938" y="1557338"/>
            <a:ext cx="0" cy="107950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2" name="Text Box 19"/>
          <p:cNvSpPr txBox="1">
            <a:spLocks noChangeArrowheads="1"/>
          </p:cNvSpPr>
          <p:nvPr/>
        </p:nvSpPr>
        <p:spPr bwMode="auto">
          <a:xfrm>
            <a:off x="2208214" y="2651126"/>
            <a:ext cx="522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K</a:t>
            </a:r>
            <a:r>
              <a:rPr lang="tr-TR" altLang="tr-TR" sz="1800" b="1" baseline="-25000">
                <a:solidFill>
                  <a:srgbClr val="000000"/>
                </a:solidFill>
                <a:latin typeface="Verdana" panose="020B0604030504040204" pitchFamily="34" charset="0"/>
              </a:rPr>
              <a:t>m</a:t>
            </a:r>
            <a:endParaRPr lang="tr-TR" altLang="tr-TR" sz="1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4763" name="Text Box 20"/>
          <p:cNvSpPr txBox="1">
            <a:spLocks noChangeArrowheads="1"/>
          </p:cNvSpPr>
          <p:nvPr/>
        </p:nvSpPr>
        <p:spPr bwMode="auto">
          <a:xfrm>
            <a:off x="2867025" y="2651126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FF0000"/>
                </a:solidFill>
                <a:latin typeface="Verdana" panose="020B0604030504040204" pitchFamily="34" charset="0"/>
              </a:rPr>
              <a:t>K</a:t>
            </a:r>
            <a:r>
              <a:rPr lang="tr-TR" altLang="tr-TR" sz="1800" b="1" baseline="-25000">
                <a:solidFill>
                  <a:srgbClr val="FF0000"/>
                </a:solidFill>
                <a:latin typeface="Verdana" panose="020B0604030504040204" pitchFamily="34" charset="0"/>
              </a:rPr>
              <a:t>m</a:t>
            </a:r>
            <a:endParaRPr lang="tr-TR" altLang="tr-TR"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74764" name="Text Box 21"/>
          <p:cNvSpPr txBox="1">
            <a:spLocks noChangeArrowheads="1"/>
          </p:cNvSpPr>
          <p:nvPr/>
        </p:nvSpPr>
        <p:spPr bwMode="auto">
          <a:xfrm>
            <a:off x="3935414" y="949326"/>
            <a:ext cx="15446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>
                <a:solidFill>
                  <a:srgbClr val="FF0000"/>
                </a:solidFill>
                <a:latin typeface="Verdana" panose="020B0604030504040204" pitchFamily="34" charset="0"/>
              </a:rPr>
              <a:t>Yarışmalı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>
                <a:solidFill>
                  <a:srgbClr val="FF0000"/>
                </a:solidFill>
                <a:latin typeface="Verdana" panose="020B0604030504040204" pitchFamily="34" charset="0"/>
              </a:rPr>
              <a:t>İnhibitör ile</a:t>
            </a:r>
          </a:p>
        </p:txBody>
      </p:sp>
      <p:sp>
        <p:nvSpPr>
          <p:cNvPr id="74765" name="Line 22"/>
          <p:cNvSpPr>
            <a:spLocks noChangeShapeType="1"/>
          </p:cNvSpPr>
          <p:nvPr/>
        </p:nvSpPr>
        <p:spPr bwMode="auto">
          <a:xfrm>
            <a:off x="3794126" y="908050"/>
            <a:ext cx="246063" cy="2174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6" name="Text Box 23"/>
          <p:cNvSpPr txBox="1">
            <a:spLocks noChangeArrowheads="1"/>
          </p:cNvSpPr>
          <p:nvPr/>
        </p:nvSpPr>
        <p:spPr bwMode="auto">
          <a:xfrm>
            <a:off x="2784476" y="85725"/>
            <a:ext cx="1585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>
                <a:solidFill>
                  <a:srgbClr val="000000"/>
                </a:solidFill>
                <a:latin typeface="Verdana" panose="020B0604030504040204" pitchFamily="34" charset="0"/>
              </a:rPr>
              <a:t>İnhibitörsüz</a:t>
            </a:r>
          </a:p>
        </p:txBody>
      </p:sp>
      <p:sp>
        <p:nvSpPr>
          <p:cNvPr id="74767" name="Line 24"/>
          <p:cNvSpPr>
            <a:spLocks noChangeShapeType="1"/>
          </p:cNvSpPr>
          <p:nvPr/>
        </p:nvSpPr>
        <p:spPr bwMode="auto">
          <a:xfrm flipH="1" flipV="1">
            <a:off x="3136901" y="404814"/>
            <a:ext cx="246063" cy="2873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8" name="Text Box 30"/>
          <p:cNvSpPr txBox="1">
            <a:spLocks noChangeArrowheads="1"/>
          </p:cNvSpPr>
          <p:nvPr/>
        </p:nvSpPr>
        <p:spPr bwMode="auto">
          <a:xfrm>
            <a:off x="1143001" y="1196975"/>
            <a:ext cx="900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V</a:t>
            </a:r>
            <a:r>
              <a:rPr lang="tr-TR" altLang="tr-TR" sz="1800" b="1" baseline="-25000">
                <a:solidFill>
                  <a:srgbClr val="000000"/>
                </a:solidFill>
                <a:latin typeface="Verdana" panose="020B0604030504040204" pitchFamily="34" charset="0"/>
              </a:rPr>
              <a:t>MAX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  2</a:t>
            </a:r>
          </a:p>
        </p:txBody>
      </p:sp>
      <p:sp>
        <p:nvSpPr>
          <p:cNvPr id="74769" name="Line 33"/>
          <p:cNvSpPr>
            <a:spLocks noChangeShapeType="1"/>
          </p:cNvSpPr>
          <p:nvPr/>
        </p:nvSpPr>
        <p:spPr bwMode="auto">
          <a:xfrm>
            <a:off x="1143000" y="1557338"/>
            <a:ext cx="674688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0" name="Line 34"/>
          <p:cNvSpPr>
            <a:spLocks noChangeShapeType="1"/>
          </p:cNvSpPr>
          <p:nvPr/>
        </p:nvSpPr>
        <p:spPr bwMode="auto">
          <a:xfrm flipV="1">
            <a:off x="1892301" y="333375"/>
            <a:ext cx="2701925" cy="71438"/>
          </a:xfrm>
          <a:prstGeom prst="line">
            <a:avLst/>
          </a:prstGeom>
          <a:noFill/>
          <a:ln w="412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1" name="Text Box 35"/>
          <p:cNvSpPr txBox="1">
            <a:spLocks noChangeArrowheads="1"/>
          </p:cNvSpPr>
          <p:nvPr/>
        </p:nvSpPr>
        <p:spPr bwMode="auto">
          <a:xfrm>
            <a:off x="1143000" y="188913"/>
            <a:ext cx="825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V</a:t>
            </a:r>
            <a:r>
              <a:rPr lang="tr-TR" altLang="tr-TR" sz="1800" b="1" baseline="-25000">
                <a:solidFill>
                  <a:srgbClr val="000000"/>
                </a:solidFill>
                <a:latin typeface="Verdana" panose="020B0604030504040204" pitchFamily="34" charset="0"/>
              </a:rPr>
              <a:t>MAX</a:t>
            </a:r>
            <a:endParaRPr lang="tr-TR" altLang="tr-TR" sz="1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4772" name="Text Box 38"/>
          <p:cNvSpPr txBox="1">
            <a:spLocks noChangeArrowheads="1"/>
          </p:cNvSpPr>
          <p:nvPr/>
        </p:nvSpPr>
        <p:spPr bwMode="auto">
          <a:xfrm>
            <a:off x="5870576" y="2565401"/>
            <a:ext cx="747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[</a:t>
            </a:r>
            <a:r>
              <a:rPr lang="tr-TR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S</a:t>
            </a:r>
            <a:r>
              <a:rPr lang="en-US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]</a:t>
            </a:r>
          </a:p>
        </p:txBody>
      </p:sp>
      <p:sp>
        <p:nvSpPr>
          <p:cNvPr id="74773" name="Line 40"/>
          <p:cNvSpPr>
            <a:spLocks noChangeShapeType="1"/>
          </p:cNvSpPr>
          <p:nvPr/>
        </p:nvSpPr>
        <p:spPr bwMode="auto">
          <a:xfrm flipV="1">
            <a:off x="6396038" y="3716338"/>
            <a:ext cx="74612" cy="252095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4" name="Line 41"/>
          <p:cNvSpPr>
            <a:spLocks noChangeShapeType="1"/>
          </p:cNvSpPr>
          <p:nvPr/>
        </p:nvSpPr>
        <p:spPr bwMode="auto">
          <a:xfrm>
            <a:off x="4670426" y="6237288"/>
            <a:ext cx="562927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5" name="Line 42"/>
          <p:cNvSpPr>
            <a:spLocks noChangeShapeType="1"/>
          </p:cNvSpPr>
          <p:nvPr/>
        </p:nvSpPr>
        <p:spPr bwMode="auto">
          <a:xfrm flipV="1">
            <a:off x="5121275" y="5013326"/>
            <a:ext cx="4502150" cy="12239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6" name="Line 43"/>
          <p:cNvSpPr>
            <a:spLocks noChangeShapeType="1"/>
          </p:cNvSpPr>
          <p:nvPr/>
        </p:nvSpPr>
        <p:spPr bwMode="auto">
          <a:xfrm flipV="1">
            <a:off x="5946776" y="4005264"/>
            <a:ext cx="3000375" cy="2232025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7" name="Text Box 44"/>
          <p:cNvSpPr txBox="1">
            <a:spLocks noChangeArrowheads="1"/>
          </p:cNvSpPr>
          <p:nvPr/>
        </p:nvSpPr>
        <p:spPr bwMode="auto">
          <a:xfrm>
            <a:off x="6846888" y="3948114"/>
            <a:ext cx="17256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>
                <a:solidFill>
                  <a:srgbClr val="FF0000"/>
                </a:solidFill>
                <a:latin typeface="Verdana" panose="020B0604030504040204" pitchFamily="34" charset="0"/>
              </a:rPr>
              <a:t>Yarışmalı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>
                <a:solidFill>
                  <a:srgbClr val="FF0000"/>
                </a:solidFill>
                <a:latin typeface="Verdana" panose="020B0604030504040204" pitchFamily="34" charset="0"/>
              </a:rPr>
              <a:t>inhibitör ile</a:t>
            </a:r>
          </a:p>
        </p:txBody>
      </p:sp>
      <p:sp>
        <p:nvSpPr>
          <p:cNvPr id="74778" name="Line 48"/>
          <p:cNvSpPr>
            <a:spLocks noChangeShapeType="1"/>
          </p:cNvSpPr>
          <p:nvPr/>
        </p:nvSpPr>
        <p:spPr bwMode="auto">
          <a:xfrm flipH="1" flipV="1">
            <a:off x="7372350" y="4508501"/>
            <a:ext cx="374650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9" name="Text Box 49"/>
          <p:cNvSpPr txBox="1">
            <a:spLocks noChangeArrowheads="1"/>
          </p:cNvSpPr>
          <p:nvPr/>
        </p:nvSpPr>
        <p:spPr bwMode="auto">
          <a:xfrm>
            <a:off x="5645151" y="6216650"/>
            <a:ext cx="536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>
                <a:solidFill>
                  <a:srgbClr val="006699"/>
                </a:solidFill>
                <a:latin typeface="Verdana" panose="020B0604030504040204" pitchFamily="34" charset="0"/>
              </a:rPr>
              <a:t> </a:t>
            </a:r>
            <a:r>
              <a:rPr lang="tr-TR" altLang="tr-TR" sz="1800" b="1">
                <a:solidFill>
                  <a:srgbClr val="FF0000"/>
                </a:solidFill>
                <a:latin typeface="Verdana" panose="020B0604030504040204" pitchFamily="34" charset="0"/>
              </a:rPr>
              <a:t>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FF0000"/>
                </a:solidFill>
                <a:latin typeface="Verdana" panose="020B0604030504040204" pitchFamily="34" charset="0"/>
              </a:rPr>
              <a:t>K</a:t>
            </a:r>
            <a:r>
              <a:rPr lang="tr-TR" altLang="tr-TR" sz="1800" b="1" baseline="-25000">
                <a:solidFill>
                  <a:srgbClr val="FF0000"/>
                </a:solidFill>
                <a:latin typeface="Verdana" panose="020B0604030504040204" pitchFamily="34" charset="0"/>
              </a:rPr>
              <a:t>m</a:t>
            </a:r>
            <a:endParaRPr lang="tr-TR" altLang="tr-TR"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74780" name="Line 50"/>
          <p:cNvSpPr>
            <a:spLocks noChangeShapeType="1"/>
          </p:cNvSpPr>
          <p:nvPr/>
        </p:nvSpPr>
        <p:spPr bwMode="auto">
          <a:xfrm>
            <a:off x="5721351" y="6524625"/>
            <a:ext cx="301625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81" name="Line 51"/>
          <p:cNvSpPr>
            <a:spLocks noChangeShapeType="1"/>
          </p:cNvSpPr>
          <p:nvPr/>
        </p:nvSpPr>
        <p:spPr bwMode="auto">
          <a:xfrm>
            <a:off x="5419726" y="6524625"/>
            <a:ext cx="1508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82" name="Text Box 52"/>
          <p:cNvSpPr txBox="1">
            <a:spLocks noChangeArrowheads="1"/>
          </p:cNvSpPr>
          <p:nvPr/>
        </p:nvSpPr>
        <p:spPr bwMode="auto">
          <a:xfrm>
            <a:off x="8026400" y="5557838"/>
            <a:ext cx="1544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>
                <a:solidFill>
                  <a:srgbClr val="000000"/>
                </a:solidFill>
                <a:latin typeface="Verdana" panose="020B0604030504040204" pitchFamily="34" charset="0"/>
              </a:rPr>
              <a:t>inhibitörsüz</a:t>
            </a:r>
          </a:p>
        </p:txBody>
      </p:sp>
      <p:sp>
        <p:nvSpPr>
          <p:cNvPr id="74783" name="Line 53"/>
          <p:cNvSpPr>
            <a:spLocks noChangeShapeType="1"/>
          </p:cNvSpPr>
          <p:nvPr/>
        </p:nvSpPr>
        <p:spPr bwMode="auto">
          <a:xfrm>
            <a:off x="8197850" y="5445125"/>
            <a:ext cx="374650" cy="2159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84" name="Text Box 54"/>
          <p:cNvSpPr txBox="1">
            <a:spLocks noChangeArrowheads="1"/>
          </p:cNvSpPr>
          <p:nvPr/>
        </p:nvSpPr>
        <p:spPr bwMode="auto">
          <a:xfrm>
            <a:off x="10277476" y="6180138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>
                <a:solidFill>
                  <a:srgbClr val="006699"/>
                </a:solidFill>
                <a:latin typeface="Verdana" panose="020B0604030504040204" pitchFamily="34" charset="0"/>
              </a:rPr>
              <a:t> </a:t>
            </a:r>
            <a:r>
              <a:rPr lang="tr-TR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[</a:t>
            </a:r>
            <a:r>
              <a:rPr lang="tr-TR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S</a:t>
            </a:r>
            <a:r>
              <a:rPr lang="en-US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]</a:t>
            </a:r>
          </a:p>
        </p:txBody>
      </p:sp>
      <p:sp>
        <p:nvSpPr>
          <p:cNvPr id="74785" name="Line 55"/>
          <p:cNvSpPr>
            <a:spLocks noChangeShapeType="1"/>
          </p:cNvSpPr>
          <p:nvPr/>
        </p:nvSpPr>
        <p:spPr bwMode="auto">
          <a:xfrm>
            <a:off x="10448925" y="6524625"/>
            <a:ext cx="2984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86" name="Text Box 56"/>
          <p:cNvSpPr txBox="1">
            <a:spLocks noChangeArrowheads="1"/>
          </p:cNvSpPr>
          <p:nvPr/>
        </p:nvSpPr>
        <p:spPr bwMode="auto">
          <a:xfrm>
            <a:off x="6226175" y="2997200"/>
            <a:ext cx="48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FF"/>
                </a:solidFill>
                <a:latin typeface="Verdana" panose="020B0604030504040204" pitchFamily="34" charset="0"/>
              </a:rPr>
              <a:t>V</a:t>
            </a:r>
            <a:r>
              <a:rPr lang="tr-TR" altLang="tr-TR" sz="1800" b="1" baseline="-25000">
                <a:solidFill>
                  <a:srgbClr val="0000FF"/>
                </a:solidFill>
                <a:latin typeface="Verdana" panose="020B0604030504040204" pitchFamily="34" charset="0"/>
              </a:rPr>
              <a:t>o</a:t>
            </a:r>
            <a:endParaRPr lang="tr-TR" altLang="tr-TR" sz="1800" b="1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74787" name="Line 57"/>
          <p:cNvSpPr>
            <a:spLocks noChangeShapeType="1"/>
          </p:cNvSpPr>
          <p:nvPr/>
        </p:nvSpPr>
        <p:spPr bwMode="auto">
          <a:xfrm>
            <a:off x="6321426" y="3284538"/>
            <a:ext cx="2254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88" name="Text Box 58"/>
          <p:cNvSpPr txBox="1">
            <a:spLocks noChangeArrowheads="1"/>
          </p:cNvSpPr>
          <p:nvPr/>
        </p:nvSpPr>
        <p:spPr bwMode="auto">
          <a:xfrm>
            <a:off x="5870575" y="6432551"/>
            <a:ext cx="534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>
                <a:solidFill>
                  <a:srgbClr val="006699"/>
                </a:solidFill>
                <a:latin typeface="Verdana" panose="020B0604030504040204" pitchFamily="34" charset="0"/>
              </a:rPr>
              <a:t> </a:t>
            </a:r>
            <a:endParaRPr lang="tr-TR" altLang="tr-TR"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74789" name="Text Box 59"/>
          <p:cNvSpPr txBox="1">
            <a:spLocks noChangeArrowheads="1"/>
          </p:cNvSpPr>
          <p:nvPr/>
        </p:nvSpPr>
        <p:spPr bwMode="auto">
          <a:xfrm>
            <a:off x="4799013" y="5589588"/>
            <a:ext cx="52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K</a:t>
            </a:r>
            <a:r>
              <a:rPr lang="tr-TR" altLang="tr-TR" sz="1800" b="1" baseline="-25000">
                <a:solidFill>
                  <a:srgbClr val="000000"/>
                </a:solidFill>
                <a:latin typeface="Verdana" panose="020B0604030504040204" pitchFamily="34" charset="0"/>
              </a:rPr>
              <a:t>m</a:t>
            </a:r>
            <a:endParaRPr lang="tr-TR" altLang="tr-TR" sz="1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4790" name="Line 60"/>
          <p:cNvSpPr>
            <a:spLocks noChangeShapeType="1"/>
          </p:cNvSpPr>
          <p:nvPr/>
        </p:nvSpPr>
        <p:spPr bwMode="auto">
          <a:xfrm>
            <a:off x="4895851" y="5949950"/>
            <a:ext cx="301625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91" name="Text Box 61"/>
          <p:cNvSpPr txBox="1">
            <a:spLocks noChangeArrowheads="1"/>
          </p:cNvSpPr>
          <p:nvPr/>
        </p:nvSpPr>
        <p:spPr bwMode="auto">
          <a:xfrm>
            <a:off x="6021388" y="5316538"/>
            <a:ext cx="825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>
                <a:solidFill>
                  <a:srgbClr val="000000"/>
                </a:solidFill>
                <a:latin typeface="Verdana" panose="020B0604030504040204" pitchFamily="34" charset="0"/>
              </a:rPr>
              <a:t>V</a:t>
            </a:r>
            <a:r>
              <a:rPr lang="tr-TR" altLang="tr-TR" sz="1800" b="1" baseline="-25000">
                <a:solidFill>
                  <a:srgbClr val="000000"/>
                </a:solidFill>
                <a:latin typeface="Verdana" panose="020B0604030504040204" pitchFamily="34" charset="0"/>
              </a:rPr>
              <a:t>MAX</a:t>
            </a:r>
            <a:endParaRPr lang="tr-TR" altLang="tr-TR" sz="1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4792" name="Line 62"/>
          <p:cNvSpPr>
            <a:spLocks noChangeShapeType="1"/>
          </p:cNvSpPr>
          <p:nvPr/>
        </p:nvSpPr>
        <p:spPr bwMode="auto">
          <a:xfrm>
            <a:off x="6021388" y="5661025"/>
            <a:ext cx="374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93" name="Line 63"/>
          <p:cNvSpPr>
            <a:spLocks noChangeShapeType="1"/>
          </p:cNvSpPr>
          <p:nvPr/>
        </p:nvSpPr>
        <p:spPr bwMode="auto">
          <a:xfrm>
            <a:off x="4727575" y="5949950"/>
            <a:ext cx="714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94" name="Text Box 64"/>
          <p:cNvSpPr txBox="1">
            <a:spLocks noChangeArrowheads="1"/>
          </p:cNvSpPr>
          <p:nvPr/>
        </p:nvSpPr>
        <p:spPr bwMode="auto">
          <a:xfrm rot="16200000">
            <a:off x="858045" y="2274095"/>
            <a:ext cx="1150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>
                <a:solidFill>
                  <a:srgbClr val="0000FF"/>
                </a:solidFill>
              </a:rPr>
              <a:t>Reaksiyon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>
                <a:solidFill>
                  <a:srgbClr val="0000FF"/>
                </a:solidFill>
              </a:rPr>
              <a:t> hızı (V</a:t>
            </a:r>
            <a:r>
              <a:rPr lang="tr-TR" altLang="tr-TR" sz="1600" b="1" baseline="-25000">
                <a:solidFill>
                  <a:srgbClr val="0000FF"/>
                </a:solidFill>
              </a:rPr>
              <a:t>o</a:t>
            </a:r>
            <a:r>
              <a:rPr lang="tr-TR" altLang="tr-TR" sz="1600" b="1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2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00" y="1125539"/>
            <a:ext cx="8915400" cy="4930775"/>
          </a:xfrm>
        </p:spPr>
        <p:txBody>
          <a:bodyPr/>
          <a:lstStyle/>
          <a:p>
            <a:pPr eaLnBrk="1" hangingPunct="1">
              <a:buClr>
                <a:srgbClr val="33CC33"/>
              </a:buClr>
              <a:buFont typeface="Wingdings" panose="05000000000000000000" pitchFamily="2" charset="2"/>
              <a:buChar char="§"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İnhibitör varlığında </a:t>
            </a: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tr-TR" altLang="tr-TR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MAX</a:t>
            </a:r>
            <a:r>
              <a:rPr lang="tr-TR" altLang="tr-TR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değişmez, buna karşılık </a:t>
            </a: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tr-TR" altLang="tr-TR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</a:p>
          <a:p>
            <a:pPr eaLnBrk="1" hangingPunct="1">
              <a:buClr>
                <a:srgbClr val="33CC33"/>
              </a:buClr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   değişir.</a:t>
            </a:r>
          </a:p>
          <a:p>
            <a:pPr eaLnBrk="1" hangingPunct="1">
              <a:buClr>
                <a:srgbClr val="33CC33"/>
              </a:buClr>
              <a:buFont typeface="Wingdings" panose="05000000000000000000" pitchFamily="2" charset="2"/>
              <a:buChar char="§"/>
            </a:pP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İnhibitör varlığında </a:t>
            </a: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tr-TR" altLang="tr-TR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tr-TR" altLang="tr-TR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değeri büyür, enzimin substrata olan ilgisi azalmıştır.</a:t>
            </a:r>
          </a:p>
          <a:p>
            <a:pPr eaLnBrk="1" hangingPunct="1">
              <a:buClr>
                <a:srgbClr val="33CC33"/>
              </a:buClr>
              <a:buFont typeface="Wingdings" panose="05000000000000000000" pitchFamily="2" charset="2"/>
              <a:buChar char="§"/>
            </a:pP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tr-TR" altLang="tr-TR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büyümüştür. Çünkü      </a:t>
            </a:r>
            <a:r>
              <a:rPr lang="tr-TR" altLang="tr-TR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tr-TR" altLang="tr-TR" sz="240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   küçülmüştür ve </a:t>
            </a:r>
            <a:r>
              <a:rPr lang="tr-TR" altLang="tr-TR" smtClean="0"/>
              <a:t> </a:t>
            </a:r>
            <a:r>
              <a:rPr lang="tr-TR" altLang="tr-TR" sz="2400" b="1">
                <a:solidFill>
                  <a:srgbClr val="0000FF"/>
                </a:solidFill>
              </a:rPr>
              <a:t>K</a:t>
            </a:r>
            <a:r>
              <a:rPr lang="tr-TR" altLang="tr-TR" sz="2400" b="1" baseline="-25000">
                <a:solidFill>
                  <a:srgbClr val="0000FF"/>
                </a:solidFill>
              </a:rPr>
              <a:t>m     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(eğrinin</a:t>
            </a:r>
            <a:r>
              <a:rPr lang="tr-TR" altLang="tr-TR" sz="2400">
                <a:solidFill>
                  <a:srgbClr val="000000"/>
                </a:solidFill>
              </a:rPr>
              <a:t> </a:t>
            </a:r>
            <a:endParaRPr lang="tr-TR" altLang="tr-TR" sz="2400" baseline="-25000">
              <a:solidFill>
                <a:srgbClr val="000000"/>
              </a:solidFill>
            </a:endParaRPr>
          </a:p>
          <a:p>
            <a:pPr eaLnBrk="1" hangingPunct="1">
              <a:buClr>
                <a:srgbClr val="33CC33"/>
              </a:buClr>
              <a:buFont typeface="Wingdings" panose="05000000000000000000" pitchFamily="2" charset="2"/>
              <a:buNone/>
            </a:pPr>
            <a:r>
              <a:rPr lang="tr-TR" altLang="tr-TR" sz="2400" b="1">
                <a:solidFill>
                  <a:srgbClr val="0000FF"/>
                </a:solidFill>
              </a:rPr>
              <a:t>                                                             V</a:t>
            </a:r>
            <a:r>
              <a:rPr lang="tr-TR" altLang="tr-TR" sz="2400" b="1" baseline="-25000">
                <a:solidFill>
                  <a:srgbClr val="0000FF"/>
                </a:solidFill>
              </a:rPr>
              <a:t>MAX</a:t>
            </a:r>
          </a:p>
          <a:p>
            <a:pPr eaLnBrk="1" hangingPunct="1">
              <a:buClr>
                <a:srgbClr val="33CC33"/>
              </a:buClr>
              <a:buFont typeface="Wingdings" panose="05000000000000000000" pitchFamily="2" charset="2"/>
              <a:buNone/>
            </a:pPr>
            <a:r>
              <a:rPr lang="tr-TR" altLang="tr-TR" sz="2400" b="1" baseline="-25000">
                <a:solidFill>
                  <a:srgbClr val="0000FF"/>
                </a:solidFill>
              </a:rPr>
              <a:t>    </a:t>
            </a:r>
            <a:r>
              <a: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rPr>
              <a:t>eğimi) büyümüştür.</a:t>
            </a:r>
          </a:p>
          <a:p>
            <a:pPr eaLnBrk="1" hangingPunct="1">
              <a:buClr>
                <a:srgbClr val="33CC33"/>
              </a:buClr>
              <a:buFont typeface="Wingdings" panose="05000000000000000000" pitchFamily="2" charset="2"/>
              <a:buNone/>
            </a:pPr>
            <a:endParaRPr lang="tr-TR" altLang="tr-T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Line 4"/>
          <p:cNvSpPr>
            <a:spLocks noChangeShapeType="1"/>
          </p:cNvSpPr>
          <p:nvPr/>
        </p:nvSpPr>
        <p:spPr bwMode="auto">
          <a:xfrm>
            <a:off x="5419725" y="3357563"/>
            <a:ext cx="30003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0" name="Text Box 6"/>
          <p:cNvSpPr txBox="1">
            <a:spLocks noChangeArrowheads="1"/>
          </p:cNvSpPr>
          <p:nvPr/>
        </p:nvSpPr>
        <p:spPr bwMode="auto">
          <a:xfrm>
            <a:off x="5270501" y="2781300"/>
            <a:ext cx="676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1800">
                <a:solidFill>
                  <a:srgbClr val="006699"/>
                </a:solidFill>
                <a:latin typeface="Verdana" panose="020B0604030504040204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b="1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b="1">
                <a:solidFill>
                  <a:srgbClr val="0000FF"/>
                </a:solidFill>
                <a:latin typeface="Verdana" panose="020B0604030504040204" pitchFamily="34" charset="0"/>
              </a:rPr>
              <a:t>K</a:t>
            </a:r>
            <a:r>
              <a:rPr lang="tr-TR" altLang="tr-TR" b="1" baseline="-25000">
                <a:solidFill>
                  <a:srgbClr val="0000FF"/>
                </a:solidFill>
                <a:latin typeface="Verdana" panose="020B0604030504040204" pitchFamily="34" charset="0"/>
              </a:rPr>
              <a:t>m</a:t>
            </a:r>
            <a:endParaRPr lang="tr-TR" altLang="tr-TR" b="1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75781" name="Line 7"/>
          <p:cNvSpPr>
            <a:spLocks noChangeShapeType="1"/>
          </p:cNvSpPr>
          <p:nvPr/>
        </p:nvSpPr>
        <p:spPr bwMode="auto">
          <a:xfrm>
            <a:off x="5194301" y="3357563"/>
            <a:ext cx="15081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2" name="Line 9"/>
          <p:cNvSpPr>
            <a:spLocks noChangeShapeType="1"/>
          </p:cNvSpPr>
          <p:nvPr/>
        </p:nvSpPr>
        <p:spPr bwMode="auto">
          <a:xfrm>
            <a:off x="8121650" y="3429000"/>
            <a:ext cx="674688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onlar">
  <a:themeElements>
    <a:clrScheme name="Balonlar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onla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onlar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onlar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onlar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Microsoft Office PowerPoint</Application>
  <PresentationFormat>Geniş ekran</PresentationFormat>
  <Paragraphs>228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Verdana</vt:lpstr>
      <vt:lpstr>Wingdings</vt:lpstr>
      <vt:lpstr>Balonlar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Silentall.Com | ronaldinho424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Yakup ASLAN</dc:creator>
  <cp:lastModifiedBy>Yakup ASLAN</cp:lastModifiedBy>
  <cp:revision>2</cp:revision>
  <dcterms:created xsi:type="dcterms:W3CDTF">2020-03-19T14:01:32Z</dcterms:created>
  <dcterms:modified xsi:type="dcterms:W3CDTF">2020-03-19T14:04:33Z</dcterms:modified>
</cp:coreProperties>
</file>