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1742615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2" y="234"/>
              <a:ext cx="1858" cy="3625"/>
              <a:chOff x="3009" y="778"/>
              <a:chExt cx="1858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7" y="1800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6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8" y="975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4" y="2207"/>
                <a:ext cx="102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3" y="132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08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42" y="127"/>
              <a:ext cx="356" cy="608"/>
              <a:chOff x="1728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8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7" y="3309"/>
              <a:ext cx="500" cy="503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5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70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16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29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3249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3274647" y="596900"/>
            <a:ext cx="8256954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23249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3319586" y="4279900"/>
            <a:ext cx="8194431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6754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71BFA3D-6B11-45BF-8780-EDC33B6A1B82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603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A75BE64-B72A-4F3E-817A-9B4AAEE0DFA7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05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5293" y="103189"/>
            <a:ext cx="2747108" cy="59531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90061" y="103189"/>
            <a:ext cx="8057662" cy="59531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B385979-AF50-4CE1-833C-4CA84BC3B7C7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802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1742615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2" y="234"/>
              <a:ext cx="1858" cy="3625"/>
              <a:chOff x="3009" y="778"/>
              <a:chExt cx="1858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7" y="1800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6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8" y="975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4" y="2207"/>
                <a:ext cx="102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3" y="132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08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42" y="127"/>
              <a:ext cx="356" cy="608"/>
              <a:chOff x="1728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8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7" y="3309"/>
              <a:ext cx="500" cy="503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5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70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16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29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3249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3274647" y="596900"/>
            <a:ext cx="8256954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23249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3319586" y="4279900"/>
            <a:ext cx="8194431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6754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71BFA3D-6B11-45BF-8780-EDC33B6A1B82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 smtClean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8952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E83CC09-1CC4-400E-B7BD-7EF6FDA2A86A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 smtClean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3125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247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247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1DA28E5-DE1A-42B1-BFEC-896AE31D1A0C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 smtClean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6259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92615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89785" y="1600201"/>
            <a:ext cx="5392615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11FF9DF-CCC8-4C88-A831-7FAE406512C8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 smtClean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056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75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75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693" y="1535113"/>
            <a:ext cx="53887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693" y="2174875"/>
            <a:ext cx="53887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6BC5B58-86A8-47C8-9292-66B0D72E5EEF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 smtClean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79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171A1E-76F4-4299-A6A9-91B2CBAF355A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 smtClean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4931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FC45FBB-31E6-44DB-AAC9-B252D167308E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 smtClean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4314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247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7385" y="273051"/>
            <a:ext cx="681501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1435101"/>
            <a:ext cx="401124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2A86F80-FF4C-4A6A-8560-BB10B1711818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 smtClean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410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E83CC09-1CC4-400E-B7BD-7EF6FDA2A86A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0135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554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554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554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3DF649-88FF-4060-9375-A18EC7349E6D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 smtClean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5722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A75BE64-B72A-4F3E-817A-9B4AAEE0DFA7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 smtClean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4750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5293" y="103189"/>
            <a:ext cx="2747108" cy="59531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90061" y="103189"/>
            <a:ext cx="8057662" cy="59531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B385979-AF50-4CE1-833C-4CA84BC3B7C7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 smtClean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762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247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247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1DA28E5-DE1A-42B1-BFEC-896AE31D1A0C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774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92615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89785" y="1600201"/>
            <a:ext cx="5392615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11FF9DF-CCC8-4C88-A831-7FAE406512C8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067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75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75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693" y="1535113"/>
            <a:ext cx="53887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693" y="2174875"/>
            <a:ext cx="53887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6BC5B58-86A8-47C8-9292-66B0D72E5EEF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311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171A1E-76F4-4299-A6A9-91B2CBAF355A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372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FC45FBB-31E6-44DB-AAC9-B252D167308E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796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247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7385" y="273051"/>
            <a:ext cx="681501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1435101"/>
            <a:ext cx="401124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2A86F80-FF4C-4A6A-8560-BB10B1711818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190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554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554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554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3DF649-88FF-4060-9375-A18EC7349E6D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443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9770" y="1"/>
            <a:ext cx="3776785" cy="6856413"/>
            <a:chOff x="-5" y="0"/>
            <a:chExt cx="1785" cy="4319"/>
          </a:xfrm>
        </p:grpSpPr>
        <p:sp>
          <p:nvSpPr>
            <p:cNvPr id="231427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231429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30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31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31432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231434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35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36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37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38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231440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r-TR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6699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31441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r-TR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6699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31442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8" y="1721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r-TR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6699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231444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45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46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231448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49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50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231452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53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54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31455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56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57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58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59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60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61" name="Freeform 37"/>
            <p:cNvSpPr>
              <a:spLocks/>
            </p:cNvSpPr>
            <p:nvPr/>
          </p:nvSpPr>
          <p:spPr bwMode="ltGray">
            <a:xfrm>
              <a:off x="0" y="3239"/>
              <a:ext cx="499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62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63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64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65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66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67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68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3146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590062" y="103188"/>
            <a:ext cx="10992338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23147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675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23147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23147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5648" y="6243638"/>
            <a:ext cx="284675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Verdan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999D60B-745F-4F4E-ABB5-DD105C61B231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081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9770" y="1"/>
            <a:ext cx="3776785" cy="6856413"/>
            <a:chOff x="-5" y="0"/>
            <a:chExt cx="1785" cy="4319"/>
          </a:xfrm>
        </p:grpSpPr>
        <p:sp>
          <p:nvSpPr>
            <p:cNvPr id="231427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231429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30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31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31432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231434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35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36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37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38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231440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r-TR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6699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31441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r-TR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6699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31442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8" y="1721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r-TR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6699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231444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45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46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231448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49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50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231452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53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454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>
                  <a:ln>
                    <a:noFill/>
                  </a:ln>
                  <a:solidFill>
                    <a:srgbClr val="006699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31455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56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57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58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59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60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61" name="Freeform 37"/>
            <p:cNvSpPr>
              <a:spLocks/>
            </p:cNvSpPr>
            <p:nvPr/>
          </p:nvSpPr>
          <p:spPr bwMode="ltGray">
            <a:xfrm>
              <a:off x="0" y="3239"/>
              <a:ext cx="499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62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63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64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65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66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67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1468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3146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590062" y="103188"/>
            <a:ext cx="10992338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23147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675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23147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6699"/>
              </a:solidFill>
            </a:endParaRPr>
          </a:p>
        </p:txBody>
      </p:sp>
      <p:sp>
        <p:nvSpPr>
          <p:cNvPr id="23147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5648" y="6243638"/>
            <a:ext cx="284675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Verdan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999D60B-745F-4F4E-ABB5-DD105C61B231}" type="slidenum">
              <a:rPr lang="tr-TR" altLang="tr-TR" smtClean="0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 smtClean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198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5"/>
          <p:cNvSpPr txBox="1">
            <a:spLocks noChangeArrowheads="1"/>
          </p:cNvSpPr>
          <p:nvPr/>
        </p:nvSpPr>
        <p:spPr bwMode="auto">
          <a:xfrm>
            <a:off x="1143000" y="188913"/>
            <a:ext cx="43053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800" b="1">
                <a:solidFill>
                  <a:srgbClr val="FF0000"/>
                </a:solidFill>
              </a:rPr>
              <a:t>VI.ENZİM KİNETİĞİ</a:t>
            </a:r>
          </a:p>
        </p:txBody>
      </p:sp>
      <p:sp>
        <p:nvSpPr>
          <p:cNvPr id="52227" name="Text Box 6"/>
          <p:cNvSpPr txBox="1">
            <a:spLocks noChangeArrowheads="1"/>
          </p:cNvSpPr>
          <p:nvPr/>
        </p:nvSpPr>
        <p:spPr bwMode="auto">
          <a:xfrm flipH="1">
            <a:off x="2009775" y="857251"/>
            <a:ext cx="795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altLang="tr-TR" sz="1800">
              <a:solidFill>
                <a:srgbClr val="006699"/>
              </a:solidFill>
              <a:latin typeface="Arial" panose="020B0604020202020204" pitchFamily="34" charset="0"/>
            </a:endParaRPr>
          </a:p>
        </p:txBody>
      </p:sp>
      <p:sp>
        <p:nvSpPr>
          <p:cNvPr id="52228" name="Text Box 7"/>
          <p:cNvSpPr txBox="1">
            <a:spLocks noChangeArrowheads="1"/>
          </p:cNvSpPr>
          <p:nvPr/>
        </p:nvSpPr>
        <p:spPr bwMode="auto">
          <a:xfrm>
            <a:off x="1820863" y="333376"/>
            <a:ext cx="79740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altLang="tr-TR" sz="1800">
              <a:solidFill>
                <a:srgbClr val="006699"/>
              </a:solidFill>
              <a:latin typeface="Arial" panose="020B0604020202020204" pitchFamily="34" charset="0"/>
            </a:endParaRPr>
          </a:p>
        </p:txBody>
      </p:sp>
      <p:sp>
        <p:nvSpPr>
          <p:cNvPr id="52229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1343026" y="908050"/>
            <a:ext cx="9705975" cy="576103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tabLst>
                <a:tab pos="450850" algn="l"/>
              </a:tabLst>
            </a:pPr>
            <a:r>
              <a:rPr lang="tr-TR" altLang="tr-TR" sz="2400" b="1">
                <a:solidFill>
                  <a:srgbClr val="FF0066"/>
                </a:solidFill>
                <a:latin typeface="Times New Roman" panose="02020603050405020304" pitchFamily="18" charset="0"/>
              </a:rPr>
              <a:t>Reaksiyon Hızı (v):</a:t>
            </a:r>
          </a:p>
          <a:p>
            <a:pPr marL="0" indent="0" eaLnBrk="1" hangingPunct="1">
              <a:lnSpc>
                <a:spcPct val="90000"/>
              </a:lnSpc>
              <a:buNone/>
              <a:tabLst>
                <a:tab pos="450850" algn="l"/>
              </a:tabLst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Enzim etkisiyle birim zamanda kaybolan substrat miktarı veya </a:t>
            </a:r>
          </a:p>
          <a:p>
            <a:pPr marL="0" indent="0" eaLnBrk="1" hangingPunct="1">
              <a:lnSpc>
                <a:spcPct val="90000"/>
              </a:lnSpc>
              <a:buNone/>
              <a:tabLst>
                <a:tab pos="450850" algn="l"/>
              </a:tabLst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oluşan ürün miktarı ile ölçülür.</a:t>
            </a:r>
          </a:p>
          <a:p>
            <a:pPr marL="0" indent="0" eaLnBrk="1" hangingPunct="1">
              <a:lnSpc>
                <a:spcPct val="90000"/>
              </a:lnSpc>
              <a:buNone/>
              <a:tabLst>
                <a:tab pos="450850" algn="l"/>
              </a:tabLst>
            </a:pPr>
            <a:endParaRPr lang="tr-TR" altLang="tr-TR" sz="2400" b="1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  <a:tabLst>
                <a:tab pos="450850" algn="l"/>
              </a:tabLst>
            </a:pPr>
            <a:r>
              <a:rPr lang="tr-TR" altLang="tr-TR" sz="2400" b="1">
                <a:solidFill>
                  <a:srgbClr val="FF0066"/>
                </a:solidFill>
                <a:latin typeface="Times New Roman" panose="02020603050405020304" pitchFamily="18" charset="0"/>
              </a:rPr>
              <a:t>Enzim Moleküler Aktivitesi:</a:t>
            </a:r>
            <a:r>
              <a:rPr lang="tr-TR" altLang="tr-TR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None/>
              <a:tabLst>
                <a:tab pos="450850" algn="l"/>
              </a:tabLst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Optimum reaksiyon şartlarında, 1 molekül enzim tarafından 1 dakikada </a:t>
            </a:r>
          </a:p>
          <a:p>
            <a:pPr marL="0" indent="0" eaLnBrk="1" hangingPunct="1">
              <a:lnSpc>
                <a:spcPct val="90000"/>
              </a:lnSpc>
              <a:buNone/>
              <a:tabLst>
                <a:tab pos="450850" algn="l"/>
              </a:tabLst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ürüne dönüşen substrat miktarıdır.</a:t>
            </a:r>
          </a:p>
          <a:p>
            <a:pPr marL="0" indent="0" eaLnBrk="1" hangingPunct="1">
              <a:lnSpc>
                <a:spcPct val="90000"/>
              </a:lnSpc>
              <a:buNone/>
              <a:tabLst>
                <a:tab pos="450850" algn="l"/>
              </a:tabLst>
            </a:pPr>
            <a:endParaRPr lang="tr-TR" altLang="tr-TR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  <a:tabLst>
                <a:tab pos="450850" algn="l"/>
              </a:tabLst>
            </a:pPr>
            <a:r>
              <a:rPr lang="tr-TR" altLang="tr-TR" sz="2400" b="1">
                <a:solidFill>
                  <a:srgbClr val="FF0066"/>
                </a:solidFill>
                <a:latin typeface="Times New Roman" panose="02020603050405020304" pitchFamily="18" charset="0"/>
              </a:rPr>
              <a:t>Spesifik Enzim Aktivitesi:</a:t>
            </a:r>
          </a:p>
          <a:p>
            <a:pPr marL="0" indent="0" eaLnBrk="1" hangingPunct="1">
              <a:lnSpc>
                <a:spcPct val="90000"/>
              </a:lnSpc>
              <a:buNone/>
              <a:tabLst>
                <a:tab pos="450850" algn="l"/>
              </a:tabLst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mg protein başına düşen enzim ünite sayısıdır.</a:t>
            </a:r>
          </a:p>
          <a:p>
            <a:pPr marL="0" indent="0" eaLnBrk="1" hangingPunct="1">
              <a:lnSpc>
                <a:spcPct val="90000"/>
              </a:lnSpc>
              <a:buNone/>
              <a:tabLst>
                <a:tab pos="450850" algn="l"/>
              </a:tabLst>
            </a:pPr>
            <a:endParaRPr lang="tr-TR" altLang="tr-TR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  <a:tabLst>
                <a:tab pos="450850" algn="l"/>
              </a:tabLst>
            </a:pPr>
            <a:r>
              <a:rPr lang="tr-TR" altLang="tr-TR" sz="2400" b="1">
                <a:solidFill>
                  <a:srgbClr val="FF0066"/>
                </a:solidFill>
                <a:latin typeface="Times New Roman" panose="02020603050405020304" pitchFamily="18" charset="0"/>
              </a:rPr>
              <a:t>Enzim Ünitesi:</a:t>
            </a:r>
            <a:r>
              <a:rPr lang="tr-TR" altLang="tr-TR" sz="24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None/>
              <a:tabLst>
                <a:tab pos="450850" algn="l"/>
              </a:tabLst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Optimal şartlarda, 1 dakikada 1 mikromol (</a:t>
            </a:r>
            <a:r>
              <a:rPr lang="el-G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mol) substratı ürüne </a:t>
            </a:r>
          </a:p>
          <a:p>
            <a:pPr marL="0" indent="0" eaLnBrk="1" hangingPunct="1">
              <a:lnSpc>
                <a:spcPct val="90000"/>
              </a:lnSpc>
              <a:buNone/>
              <a:tabLst>
                <a:tab pos="450850" algn="l"/>
              </a:tabLst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dönüştüren enzim miktarıdır.</a:t>
            </a:r>
            <a:endParaRPr lang="el-GR" altLang="tr-TR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03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"/>
            <a:ext cx="9410700" cy="65246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Enzim a’nın küçük K</a:t>
            </a:r>
            <a:r>
              <a:rPr lang="tr-TR" altLang="tr-TR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m 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‘i, enzimin substrata ilgisinin yüksek olduğunu yansıtır.</a:t>
            </a:r>
          </a:p>
          <a:p>
            <a:pPr eaLnBrk="1" hangingPunct="1">
              <a:lnSpc>
                <a:spcPct val="90000"/>
              </a:lnSpc>
              <a:buClr>
                <a:srgbClr val="FF3399"/>
              </a:buClr>
              <a:buFont typeface="Wingdings" panose="05000000000000000000" pitchFamily="2" charset="2"/>
              <a:buChar char="§"/>
            </a:pPr>
            <a:r>
              <a:rPr lang="tr-TR" altLang="tr-TR" sz="2400">
                <a:solidFill>
                  <a:srgbClr val="FF3399"/>
                </a:solidFill>
                <a:latin typeface="Times New Roman" panose="02020603050405020304" pitchFamily="18" charset="0"/>
              </a:rPr>
              <a:t>Enzim b’nin</a:t>
            </a:r>
            <a:r>
              <a:rPr lang="tr-TR" altLang="tr-TR" sz="2400">
                <a:latin typeface="Times New Roman" panose="02020603050405020304" pitchFamily="18" charset="0"/>
              </a:rPr>
              <a:t> 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büyük K</a:t>
            </a:r>
            <a:r>
              <a:rPr lang="tr-TR" altLang="tr-TR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m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’i, enzimin substrata olan ilgisinin az olduğunu yansıtır.</a:t>
            </a:r>
          </a:p>
        </p:txBody>
      </p:sp>
      <p:sp>
        <p:nvSpPr>
          <p:cNvPr id="61443" name="Line 6"/>
          <p:cNvSpPr>
            <a:spLocks noChangeShapeType="1"/>
          </p:cNvSpPr>
          <p:nvPr/>
        </p:nvSpPr>
        <p:spPr bwMode="auto">
          <a:xfrm flipV="1">
            <a:off x="2424113" y="836613"/>
            <a:ext cx="0" cy="338455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44" name="Line 7"/>
          <p:cNvSpPr>
            <a:spLocks noChangeShapeType="1"/>
          </p:cNvSpPr>
          <p:nvPr/>
        </p:nvSpPr>
        <p:spPr bwMode="auto">
          <a:xfrm>
            <a:off x="2424113" y="4221163"/>
            <a:ext cx="3600450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45" name="Text Box 8"/>
          <p:cNvSpPr txBox="1">
            <a:spLocks noChangeArrowheads="1"/>
          </p:cNvSpPr>
          <p:nvPr/>
        </p:nvSpPr>
        <p:spPr bwMode="auto">
          <a:xfrm>
            <a:off x="5889625" y="3860800"/>
            <a:ext cx="782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tr-TR" b="1">
                <a:solidFill>
                  <a:srgbClr val="0000FF"/>
                </a:solidFill>
                <a:cs typeface="Times New Roman" panose="02020603050405020304" pitchFamily="18" charset="0"/>
              </a:rPr>
              <a:t>[</a:t>
            </a:r>
            <a:r>
              <a:rPr lang="tr-TR" altLang="tr-TR" b="1">
                <a:solidFill>
                  <a:srgbClr val="0000FF"/>
                </a:solidFill>
                <a:cs typeface="Times New Roman" panose="02020603050405020304" pitchFamily="18" charset="0"/>
              </a:rPr>
              <a:t>S</a:t>
            </a:r>
            <a:r>
              <a:rPr lang="en-US" altLang="tr-TR" b="1">
                <a:solidFill>
                  <a:srgbClr val="0000FF"/>
                </a:solidFill>
                <a:cs typeface="Times New Roman" panose="02020603050405020304" pitchFamily="18" charset="0"/>
              </a:rPr>
              <a:t>]</a:t>
            </a:r>
          </a:p>
        </p:txBody>
      </p:sp>
      <p:sp>
        <p:nvSpPr>
          <p:cNvPr id="61446" name="Text Box 10"/>
          <p:cNvSpPr txBox="1">
            <a:spLocks noChangeArrowheads="1"/>
          </p:cNvSpPr>
          <p:nvPr/>
        </p:nvSpPr>
        <p:spPr bwMode="auto">
          <a:xfrm>
            <a:off x="1790701" y="42545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V</a:t>
            </a:r>
          </a:p>
        </p:txBody>
      </p:sp>
      <p:sp>
        <p:nvSpPr>
          <p:cNvPr id="61447" name="Freeform 13"/>
          <p:cNvSpPr>
            <a:spLocks/>
          </p:cNvSpPr>
          <p:nvPr/>
        </p:nvSpPr>
        <p:spPr bwMode="auto">
          <a:xfrm>
            <a:off x="2424114" y="1844676"/>
            <a:ext cx="3240087" cy="2411413"/>
          </a:xfrm>
          <a:custGeom>
            <a:avLst/>
            <a:gdLst>
              <a:gd name="T0" fmla="*/ 0 w 2041"/>
              <a:gd name="T1" fmla="*/ 2411413 h 1519"/>
              <a:gd name="T2" fmla="*/ 647700 w 2041"/>
              <a:gd name="T3" fmla="*/ 395288 h 1519"/>
              <a:gd name="T4" fmla="*/ 3240087 w 2041"/>
              <a:gd name="T5" fmla="*/ 34925 h 1519"/>
              <a:gd name="T6" fmla="*/ 0 60000 65536"/>
              <a:gd name="T7" fmla="*/ 0 60000 65536"/>
              <a:gd name="T8" fmla="*/ 0 60000 65536"/>
              <a:gd name="T9" fmla="*/ 0 w 2041"/>
              <a:gd name="T10" fmla="*/ 0 h 1519"/>
              <a:gd name="T11" fmla="*/ 2041 w 2041"/>
              <a:gd name="T12" fmla="*/ 1519 h 151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41" h="1519">
                <a:moveTo>
                  <a:pt x="0" y="1519"/>
                </a:moveTo>
                <a:cubicBezTo>
                  <a:pt x="34" y="1008"/>
                  <a:pt x="68" y="498"/>
                  <a:pt x="408" y="249"/>
                </a:cubicBezTo>
                <a:cubicBezTo>
                  <a:pt x="748" y="0"/>
                  <a:pt x="1769" y="60"/>
                  <a:pt x="2041" y="22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6699"/>
              </a:solidFill>
            </a:endParaRPr>
          </a:p>
        </p:txBody>
      </p:sp>
      <p:sp>
        <p:nvSpPr>
          <p:cNvPr id="61448" name="Freeform 14"/>
          <p:cNvSpPr>
            <a:spLocks/>
          </p:cNvSpPr>
          <p:nvPr/>
        </p:nvSpPr>
        <p:spPr bwMode="auto">
          <a:xfrm>
            <a:off x="2424114" y="1916114"/>
            <a:ext cx="3240087" cy="2232025"/>
          </a:xfrm>
          <a:custGeom>
            <a:avLst/>
            <a:gdLst>
              <a:gd name="T0" fmla="*/ 0 w 2041"/>
              <a:gd name="T1" fmla="*/ 2232025 h 1406"/>
              <a:gd name="T2" fmla="*/ 1368425 w 2041"/>
              <a:gd name="T3" fmla="*/ 431800 h 1406"/>
              <a:gd name="T4" fmla="*/ 3240087 w 2041"/>
              <a:gd name="T5" fmla="*/ 0 h 1406"/>
              <a:gd name="T6" fmla="*/ 0 60000 65536"/>
              <a:gd name="T7" fmla="*/ 0 60000 65536"/>
              <a:gd name="T8" fmla="*/ 0 60000 65536"/>
              <a:gd name="T9" fmla="*/ 0 w 2041"/>
              <a:gd name="T10" fmla="*/ 0 h 1406"/>
              <a:gd name="T11" fmla="*/ 2041 w 2041"/>
              <a:gd name="T12" fmla="*/ 1406 h 14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41" h="1406">
                <a:moveTo>
                  <a:pt x="0" y="1406"/>
                </a:moveTo>
                <a:cubicBezTo>
                  <a:pt x="261" y="956"/>
                  <a:pt x="522" y="506"/>
                  <a:pt x="862" y="272"/>
                </a:cubicBezTo>
                <a:cubicBezTo>
                  <a:pt x="1202" y="38"/>
                  <a:pt x="1845" y="45"/>
                  <a:pt x="2041" y="0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6699"/>
              </a:solidFill>
            </a:endParaRPr>
          </a:p>
        </p:txBody>
      </p:sp>
      <p:sp>
        <p:nvSpPr>
          <p:cNvPr id="61449" name="Text Box 15"/>
          <p:cNvSpPr txBox="1">
            <a:spLocks noChangeArrowheads="1"/>
          </p:cNvSpPr>
          <p:nvPr/>
        </p:nvSpPr>
        <p:spPr bwMode="auto">
          <a:xfrm>
            <a:off x="3625850" y="157638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61450" name="Text Box 16"/>
          <p:cNvSpPr txBox="1">
            <a:spLocks noChangeArrowheads="1"/>
          </p:cNvSpPr>
          <p:nvPr/>
        </p:nvSpPr>
        <p:spPr bwMode="auto">
          <a:xfrm>
            <a:off x="4119563" y="2152650"/>
            <a:ext cx="354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61451" name="Line 17"/>
          <p:cNvSpPr>
            <a:spLocks noChangeShapeType="1"/>
          </p:cNvSpPr>
          <p:nvPr/>
        </p:nvSpPr>
        <p:spPr bwMode="auto">
          <a:xfrm>
            <a:off x="2424113" y="2997200"/>
            <a:ext cx="215900" cy="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52" name="Line 19"/>
          <p:cNvSpPr>
            <a:spLocks noChangeShapeType="1"/>
          </p:cNvSpPr>
          <p:nvPr/>
        </p:nvSpPr>
        <p:spPr bwMode="auto">
          <a:xfrm>
            <a:off x="2640014" y="2997200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53" name="Line 20"/>
          <p:cNvSpPr>
            <a:spLocks noChangeShapeType="1"/>
          </p:cNvSpPr>
          <p:nvPr/>
        </p:nvSpPr>
        <p:spPr bwMode="auto">
          <a:xfrm>
            <a:off x="2640013" y="2997201"/>
            <a:ext cx="0" cy="1223963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54" name="Line 21"/>
          <p:cNvSpPr>
            <a:spLocks noChangeShapeType="1"/>
          </p:cNvSpPr>
          <p:nvPr/>
        </p:nvSpPr>
        <p:spPr bwMode="auto">
          <a:xfrm>
            <a:off x="3143250" y="2997201"/>
            <a:ext cx="0" cy="1223963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55" name="Text Box 22"/>
          <p:cNvSpPr txBox="1">
            <a:spLocks noChangeArrowheads="1"/>
          </p:cNvSpPr>
          <p:nvPr/>
        </p:nvSpPr>
        <p:spPr bwMode="auto">
          <a:xfrm>
            <a:off x="2279651" y="4217989"/>
            <a:ext cx="720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sz="2000" b="1">
                <a:solidFill>
                  <a:srgbClr val="000000"/>
                </a:solidFill>
              </a:rPr>
              <a:t>K</a:t>
            </a:r>
            <a:r>
              <a:rPr lang="tr-TR" altLang="tr-TR" sz="2000" b="1" baseline="-25000">
                <a:solidFill>
                  <a:srgbClr val="000000"/>
                </a:solidFill>
              </a:rPr>
              <a:t>ma</a:t>
            </a:r>
            <a:endParaRPr lang="tr-TR" altLang="tr-TR" sz="2000" b="1">
              <a:solidFill>
                <a:srgbClr val="000000"/>
              </a:solidFill>
            </a:endParaRPr>
          </a:p>
        </p:txBody>
      </p:sp>
      <p:sp>
        <p:nvSpPr>
          <p:cNvPr id="61456" name="Text Box 23"/>
          <p:cNvSpPr txBox="1">
            <a:spLocks noChangeArrowheads="1"/>
          </p:cNvSpPr>
          <p:nvPr/>
        </p:nvSpPr>
        <p:spPr bwMode="auto">
          <a:xfrm>
            <a:off x="2855913" y="4221163"/>
            <a:ext cx="792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FF0000"/>
                </a:solidFill>
              </a:rPr>
              <a:t>K</a:t>
            </a:r>
            <a:r>
              <a:rPr lang="tr-TR" altLang="tr-TR" b="1" baseline="-25000">
                <a:solidFill>
                  <a:srgbClr val="FF0000"/>
                </a:solidFill>
              </a:rPr>
              <a:t>mb</a:t>
            </a:r>
            <a:endParaRPr lang="tr-TR" altLang="tr-TR" b="1">
              <a:solidFill>
                <a:srgbClr val="FF0000"/>
              </a:solidFill>
            </a:endParaRPr>
          </a:p>
        </p:txBody>
      </p:sp>
      <p:sp>
        <p:nvSpPr>
          <p:cNvPr id="61457" name="Text Box 24"/>
          <p:cNvSpPr txBox="1">
            <a:spLocks noChangeArrowheads="1"/>
          </p:cNvSpPr>
          <p:nvPr/>
        </p:nvSpPr>
        <p:spPr bwMode="auto">
          <a:xfrm>
            <a:off x="1602624" y="2778125"/>
            <a:ext cx="77938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sz="2000" b="1">
                <a:solidFill>
                  <a:srgbClr val="000000"/>
                </a:solidFill>
              </a:rPr>
              <a:t>V</a:t>
            </a:r>
            <a:r>
              <a:rPr lang="tr-TR" altLang="tr-TR" sz="2000" b="1" baseline="-25000">
                <a:solidFill>
                  <a:srgbClr val="000000"/>
                </a:solidFill>
              </a:rPr>
              <a:t>MAX</a:t>
            </a:r>
            <a:endParaRPr lang="tr-TR" altLang="tr-TR" sz="2000" b="1">
              <a:solidFill>
                <a:srgbClr val="000000"/>
              </a:solidFill>
            </a:endParaRPr>
          </a:p>
        </p:txBody>
      </p:sp>
      <p:sp>
        <p:nvSpPr>
          <p:cNvPr id="61458" name="Line 25"/>
          <p:cNvSpPr>
            <a:spLocks noChangeShapeType="1"/>
          </p:cNvSpPr>
          <p:nvPr/>
        </p:nvSpPr>
        <p:spPr bwMode="auto">
          <a:xfrm>
            <a:off x="1774826" y="32131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59" name="Text Box 26"/>
          <p:cNvSpPr txBox="1">
            <a:spLocks noChangeArrowheads="1"/>
          </p:cNvSpPr>
          <p:nvPr/>
        </p:nvSpPr>
        <p:spPr bwMode="auto">
          <a:xfrm>
            <a:off x="1770063" y="32337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sz="1800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61460" name="Text Box 28"/>
          <p:cNvSpPr txBox="1">
            <a:spLocks noChangeArrowheads="1"/>
          </p:cNvSpPr>
          <p:nvPr/>
        </p:nvSpPr>
        <p:spPr bwMode="auto">
          <a:xfrm>
            <a:off x="1631951" y="1844676"/>
            <a:ext cx="7921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sz="1800" b="1">
                <a:solidFill>
                  <a:srgbClr val="000000"/>
                </a:solidFill>
              </a:rPr>
              <a:t>V</a:t>
            </a:r>
            <a:r>
              <a:rPr lang="tr-TR" altLang="tr-TR" sz="1800" b="1" baseline="-25000">
                <a:solidFill>
                  <a:srgbClr val="000000"/>
                </a:solidFill>
              </a:rPr>
              <a:t>MAX</a:t>
            </a:r>
            <a:endParaRPr lang="tr-TR" altLang="tr-TR" sz="1800" b="1">
              <a:solidFill>
                <a:srgbClr val="000000"/>
              </a:solidFill>
            </a:endParaRPr>
          </a:p>
        </p:txBody>
      </p:sp>
      <p:sp>
        <p:nvSpPr>
          <p:cNvPr id="61461" name="Text Box 29"/>
          <p:cNvSpPr txBox="1">
            <a:spLocks noChangeArrowheads="1"/>
          </p:cNvSpPr>
          <p:nvPr/>
        </p:nvSpPr>
        <p:spPr bwMode="auto">
          <a:xfrm rot="16200000">
            <a:off x="280989" y="2544764"/>
            <a:ext cx="2524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sz="2000">
                <a:solidFill>
                  <a:srgbClr val="000000"/>
                </a:solidFill>
              </a:rPr>
              <a:t>Reaksiyon hızı</a:t>
            </a:r>
          </a:p>
        </p:txBody>
      </p:sp>
    </p:spTree>
    <p:extLst>
      <p:ext uri="{BB962C8B-B14F-4D97-AF65-F5344CB8AC3E}">
        <p14:creationId xmlns:p14="http://schemas.microsoft.com/office/powerpoint/2010/main" val="249654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0"/>
            <a:ext cx="9906000" cy="6669088"/>
          </a:xfrm>
        </p:spPr>
        <p:txBody>
          <a:bodyPr/>
          <a:lstStyle/>
          <a:p>
            <a:pPr eaLnBrk="1" hangingPunct="1">
              <a:buFontTx/>
              <a:buNone/>
            </a:pPr>
            <a:endParaRPr lang="tr-TR" altLang="tr-TR" sz="2400">
              <a:latin typeface="Times New Roman" panose="02020603050405020304" pitchFamily="18" charset="0"/>
            </a:endParaRPr>
          </a:p>
        </p:txBody>
      </p:sp>
      <p:sp>
        <p:nvSpPr>
          <p:cNvPr id="62467" name="Line 7"/>
          <p:cNvSpPr>
            <a:spLocks noChangeShapeType="1"/>
          </p:cNvSpPr>
          <p:nvPr/>
        </p:nvSpPr>
        <p:spPr bwMode="auto">
          <a:xfrm flipV="1">
            <a:off x="3863975" y="1125539"/>
            <a:ext cx="0" cy="3743325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468" name="Line 8"/>
          <p:cNvSpPr>
            <a:spLocks noChangeShapeType="1"/>
          </p:cNvSpPr>
          <p:nvPr/>
        </p:nvSpPr>
        <p:spPr bwMode="auto">
          <a:xfrm>
            <a:off x="3863976" y="4868863"/>
            <a:ext cx="3744913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469" name="Freeform 9"/>
          <p:cNvSpPr>
            <a:spLocks/>
          </p:cNvSpPr>
          <p:nvPr/>
        </p:nvSpPr>
        <p:spPr bwMode="auto">
          <a:xfrm>
            <a:off x="3863976" y="1941513"/>
            <a:ext cx="3527425" cy="2927350"/>
          </a:xfrm>
          <a:custGeom>
            <a:avLst/>
            <a:gdLst>
              <a:gd name="T0" fmla="*/ 0 w 2222"/>
              <a:gd name="T1" fmla="*/ 2927350 h 1844"/>
              <a:gd name="T2" fmla="*/ 936625 w 2222"/>
              <a:gd name="T3" fmla="*/ 479425 h 1844"/>
              <a:gd name="T4" fmla="*/ 3527425 w 2222"/>
              <a:gd name="T5" fmla="*/ 47625 h 1844"/>
              <a:gd name="T6" fmla="*/ 0 60000 65536"/>
              <a:gd name="T7" fmla="*/ 0 60000 65536"/>
              <a:gd name="T8" fmla="*/ 0 60000 65536"/>
              <a:gd name="T9" fmla="*/ 0 w 2222"/>
              <a:gd name="T10" fmla="*/ 0 h 1844"/>
              <a:gd name="T11" fmla="*/ 2222 w 2222"/>
              <a:gd name="T12" fmla="*/ 1844 h 18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22" h="1844">
                <a:moveTo>
                  <a:pt x="0" y="1844"/>
                </a:moveTo>
                <a:cubicBezTo>
                  <a:pt x="110" y="1224"/>
                  <a:pt x="220" y="604"/>
                  <a:pt x="590" y="302"/>
                </a:cubicBezTo>
                <a:cubicBezTo>
                  <a:pt x="960" y="0"/>
                  <a:pt x="1950" y="75"/>
                  <a:pt x="2222" y="30"/>
                </a:cubicBezTo>
              </a:path>
            </a:pathLst>
          </a:custGeom>
          <a:noFill/>
          <a:ln w="28575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6699"/>
              </a:solidFill>
            </a:endParaRPr>
          </a:p>
        </p:txBody>
      </p:sp>
      <p:sp>
        <p:nvSpPr>
          <p:cNvPr id="62470" name="Line 10"/>
          <p:cNvSpPr>
            <a:spLocks noChangeShapeType="1"/>
          </p:cNvSpPr>
          <p:nvPr/>
        </p:nvSpPr>
        <p:spPr bwMode="auto">
          <a:xfrm>
            <a:off x="3863975" y="3500438"/>
            <a:ext cx="287338" cy="0"/>
          </a:xfrm>
          <a:prstGeom prst="line">
            <a:avLst/>
          </a:prstGeom>
          <a:noFill/>
          <a:ln w="1905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471" name="Line 11"/>
          <p:cNvSpPr>
            <a:spLocks noChangeShapeType="1"/>
          </p:cNvSpPr>
          <p:nvPr/>
        </p:nvSpPr>
        <p:spPr bwMode="auto">
          <a:xfrm>
            <a:off x="4151313" y="3500439"/>
            <a:ext cx="0" cy="1368425"/>
          </a:xfrm>
          <a:prstGeom prst="line">
            <a:avLst/>
          </a:prstGeom>
          <a:noFill/>
          <a:ln w="1905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472" name="Line 12"/>
          <p:cNvSpPr>
            <a:spLocks noChangeShapeType="1"/>
          </p:cNvSpPr>
          <p:nvPr/>
        </p:nvSpPr>
        <p:spPr bwMode="auto">
          <a:xfrm flipV="1">
            <a:off x="3863975" y="1989139"/>
            <a:ext cx="3455988" cy="71437"/>
          </a:xfrm>
          <a:prstGeom prst="line">
            <a:avLst/>
          </a:prstGeom>
          <a:noFill/>
          <a:ln w="1905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473" name="Text Box 13"/>
          <p:cNvSpPr txBox="1">
            <a:spLocks noChangeArrowheads="1"/>
          </p:cNvSpPr>
          <p:nvPr/>
        </p:nvSpPr>
        <p:spPr bwMode="auto">
          <a:xfrm>
            <a:off x="2982913" y="3068639"/>
            <a:ext cx="8810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00"/>
                </a:solidFill>
              </a:rPr>
              <a:t>V</a:t>
            </a:r>
            <a:r>
              <a:rPr lang="tr-TR" altLang="tr-TR" b="1" baseline="-25000">
                <a:solidFill>
                  <a:srgbClr val="000000"/>
                </a:solidFill>
              </a:rPr>
              <a:t>max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 baseline="-25000">
                <a:solidFill>
                  <a:srgbClr val="000000"/>
                </a:solidFill>
              </a:rPr>
              <a:t>2</a:t>
            </a:r>
            <a:endParaRPr lang="tr-TR" altLang="tr-TR" b="1">
              <a:solidFill>
                <a:srgbClr val="000000"/>
              </a:solidFill>
            </a:endParaRPr>
          </a:p>
        </p:txBody>
      </p:sp>
      <p:sp>
        <p:nvSpPr>
          <p:cNvPr id="62474" name="Line 14"/>
          <p:cNvSpPr>
            <a:spLocks noChangeShapeType="1"/>
          </p:cNvSpPr>
          <p:nvPr/>
        </p:nvSpPr>
        <p:spPr bwMode="auto">
          <a:xfrm>
            <a:off x="3071813" y="3573463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475" name="Text Box 15"/>
          <p:cNvSpPr txBox="1">
            <a:spLocks noChangeArrowheads="1"/>
          </p:cNvSpPr>
          <p:nvPr/>
        </p:nvSpPr>
        <p:spPr bwMode="auto">
          <a:xfrm>
            <a:off x="3005138" y="1720850"/>
            <a:ext cx="709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00"/>
                </a:solidFill>
              </a:rPr>
              <a:t>v</a:t>
            </a:r>
            <a:r>
              <a:rPr lang="tr-TR" altLang="tr-TR" b="1" baseline="-25000">
                <a:solidFill>
                  <a:srgbClr val="000000"/>
                </a:solidFill>
              </a:rPr>
              <a:t>max</a:t>
            </a:r>
            <a:endParaRPr lang="tr-TR" altLang="tr-TR" b="1">
              <a:solidFill>
                <a:srgbClr val="000000"/>
              </a:solidFill>
            </a:endParaRPr>
          </a:p>
        </p:txBody>
      </p:sp>
      <p:sp>
        <p:nvSpPr>
          <p:cNvPr id="62476" name="Text Box 16"/>
          <p:cNvSpPr txBox="1">
            <a:spLocks noChangeArrowheads="1"/>
          </p:cNvSpPr>
          <p:nvPr/>
        </p:nvSpPr>
        <p:spPr bwMode="auto">
          <a:xfrm>
            <a:off x="3775075" y="4818063"/>
            <a:ext cx="73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00"/>
                </a:solidFill>
              </a:rPr>
              <a:t>K</a:t>
            </a:r>
            <a:r>
              <a:rPr lang="tr-TR" altLang="tr-TR" b="1" baseline="-25000">
                <a:solidFill>
                  <a:srgbClr val="000000"/>
                </a:solidFill>
              </a:rPr>
              <a:t>m</a:t>
            </a:r>
            <a:endParaRPr lang="tr-TR" altLang="tr-TR" b="1">
              <a:solidFill>
                <a:srgbClr val="000000"/>
              </a:solidFill>
            </a:endParaRPr>
          </a:p>
        </p:txBody>
      </p:sp>
      <p:sp>
        <p:nvSpPr>
          <p:cNvPr id="62477" name="Text Box 17"/>
          <p:cNvSpPr txBox="1">
            <a:spLocks noChangeArrowheads="1"/>
          </p:cNvSpPr>
          <p:nvPr/>
        </p:nvSpPr>
        <p:spPr bwMode="auto">
          <a:xfrm>
            <a:off x="7402513" y="4602163"/>
            <a:ext cx="925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tr-TR" b="1">
                <a:solidFill>
                  <a:srgbClr val="0000FF"/>
                </a:solidFill>
                <a:cs typeface="Times New Roman" panose="02020603050405020304" pitchFamily="18" charset="0"/>
              </a:rPr>
              <a:t>[</a:t>
            </a:r>
            <a:r>
              <a:rPr lang="tr-TR" altLang="tr-TR" b="1">
                <a:solidFill>
                  <a:srgbClr val="0000FF"/>
                </a:solidFill>
                <a:cs typeface="Times New Roman" panose="02020603050405020304" pitchFamily="18" charset="0"/>
              </a:rPr>
              <a:t>S</a:t>
            </a:r>
            <a:r>
              <a:rPr lang="en-US" altLang="tr-TR" b="1">
                <a:solidFill>
                  <a:srgbClr val="0000FF"/>
                </a:solidFill>
                <a:cs typeface="Times New Roman" panose="02020603050405020304" pitchFamily="18" charset="0"/>
              </a:rPr>
              <a:t>]</a:t>
            </a:r>
          </a:p>
        </p:txBody>
      </p:sp>
      <p:sp>
        <p:nvSpPr>
          <p:cNvPr id="62478" name="Text Box 18"/>
          <p:cNvSpPr txBox="1">
            <a:spLocks noChangeArrowheads="1"/>
          </p:cNvSpPr>
          <p:nvPr/>
        </p:nvSpPr>
        <p:spPr bwMode="auto">
          <a:xfrm>
            <a:off x="7967663" y="188914"/>
            <a:ext cx="2881312" cy="2867025"/>
          </a:xfrm>
          <a:prstGeom prst="rect">
            <a:avLst/>
          </a:prstGeom>
          <a:solidFill>
            <a:schemeClr val="accent2"/>
          </a:solidFill>
          <a:ln w="31750" cap="rnd">
            <a:solidFill>
              <a:srgbClr val="FF6600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sz="2000">
                <a:solidFill>
                  <a:srgbClr val="0000FF"/>
                </a:solidFill>
              </a:rPr>
              <a:t>Yüksek substrat konsantrasyonlarında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tr-TR" sz="2000">
                <a:solidFill>
                  <a:srgbClr val="0000FF"/>
                </a:solidFill>
              </a:rPr>
              <a:t>[</a:t>
            </a:r>
            <a:r>
              <a:rPr lang="tr-TR" altLang="tr-TR" sz="2000">
                <a:solidFill>
                  <a:srgbClr val="0000FF"/>
                </a:solidFill>
              </a:rPr>
              <a:t>S</a:t>
            </a:r>
            <a:r>
              <a:rPr lang="en-US" altLang="tr-TR" sz="2000">
                <a:solidFill>
                  <a:srgbClr val="0000FF"/>
                </a:solidFill>
              </a:rPr>
              <a:t>]</a:t>
            </a:r>
            <a:r>
              <a:rPr lang="tr-TR" altLang="tr-TR" sz="2000" b="1">
                <a:solidFill>
                  <a:srgbClr val="0000FF"/>
                </a:solidFill>
              </a:rPr>
              <a:t> &gt; </a:t>
            </a:r>
            <a:r>
              <a:rPr lang="tr-TR" altLang="tr-TR" sz="2000">
                <a:solidFill>
                  <a:srgbClr val="0000FF"/>
                </a:solidFill>
              </a:rPr>
              <a:t>K</a:t>
            </a:r>
            <a:r>
              <a:rPr lang="tr-TR" altLang="tr-TR" sz="2000" baseline="-25000">
                <a:solidFill>
                  <a:srgbClr val="0000FF"/>
                </a:solidFill>
              </a:rPr>
              <a:t>m</a:t>
            </a:r>
            <a:r>
              <a:rPr lang="tr-TR" altLang="tr-TR" sz="2000">
                <a:solidFill>
                  <a:srgbClr val="0000FF"/>
                </a:solidFill>
              </a:rPr>
              <a:t> reaksiyon hızı sıfırıncı basamaktır-yani, substrat konsantrasyonundan bağımsız ve sabittir.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sz="2000">
                <a:solidFill>
                  <a:srgbClr val="0000FF"/>
                </a:solidFill>
              </a:rPr>
              <a:t> </a:t>
            </a:r>
            <a:endParaRPr lang="en-US" altLang="tr-TR" sz="2000">
              <a:solidFill>
                <a:srgbClr val="0000FF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sz="200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62479" name="Line 19"/>
          <p:cNvSpPr>
            <a:spLocks noChangeShapeType="1"/>
          </p:cNvSpPr>
          <p:nvPr/>
        </p:nvSpPr>
        <p:spPr bwMode="auto">
          <a:xfrm flipH="1">
            <a:off x="6888163" y="620713"/>
            <a:ext cx="1223962" cy="1223962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480" name="Text Box 20"/>
          <p:cNvSpPr txBox="1">
            <a:spLocks noChangeArrowheads="1"/>
          </p:cNvSpPr>
          <p:nvPr/>
        </p:nvSpPr>
        <p:spPr bwMode="auto">
          <a:xfrm>
            <a:off x="1143000" y="3716338"/>
            <a:ext cx="2216150" cy="2559050"/>
          </a:xfrm>
          <a:prstGeom prst="rect">
            <a:avLst/>
          </a:prstGeom>
          <a:solidFill>
            <a:schemeClr val="accent2"/>
          </a:solidFill>
          <a:ln w="28575" cap="rnd">
            <a:solidFill>
              <a:srgbClr val="FF6600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sz="2000">
                <a:solidFill>
                  <a:srgbClr val="0000FF"/>
                </a:solidFill>
              </a:rPr>
              <a:t>Düşük substrat konsantrasyonunda </a:t>
            </a:r>
            <a:r>
              <a:rPr lang="en-US" altLang="tr-TR" sz="2000">
                <a:solidFill>
                  <a:srgbClr val="0000FF"/>
                </a:solidFill>
                <a:cs typeface="Times New Roman" panose="02020603050405020304" pitchFamily="18" charset="0"/>
              </a:rPr>
              <a:t>[</a:t>
            </a:r>
            <a:r>
              <a:rPr lang="tr-TR" altLang="tr-TR" sz="2000">
                <a:solidFill>
                  <a:srgbClr val="0000FF"/>
                </a:solidFill>
                <a:cs typeface="Times New Roman" panose="02020603050405020304" pitchFamily="18" charset="0"/>
              </a:rPr>
              <a:t>S</a:t>
            </a:r>
            <a:r>
              <a:rPr lang="en-US" altLang="tr-TR" sz="2000">
                <a:solidFill>
                  <a:srgbClr val="0000FF"/>
                </a:solidFill>
                <a:cs typeface="Times New Roman" panose="02020603050405020304" pitchFamily="18" charset="0"/>
              </a:rPr>
              <a:t>]</a:t>
            </a:r>
            <a:r>
              <a:rPr lang="tr-TR" altLang="tr-TR" sz="2000">
                <a:solidFill>
                  <a:srgbClr val="0000FF"/>
                </a:solidFill>
                <a:cs typeface="Times New Roman" panose="02020603050405020304" pitchFamily="18" charset="0"/>
              </a:rPr>
              <a:t> &lt; K</a:t>
            </a:r>
            <a:r>
              <a:rPr lang="tr-TR" altLang="tr-TR" sz="2000" baseline="-25000">
                <a:solidFill>
                  <a:srgbClr val="0000FF"/>
                </a:solidFill>
                <a:cs typeface="Times New Roman" panose="02020603050405020304" pitchFamily="18" charset="0"/>
              </a:rPr>
              <a:t>m, </a:t>
            </a:r>
            <a:r>
              <a:rPr lang="tr-TR" altLang="tr-TR" sz="2000">
                <a:solidFill>
                  <a:srgbClr val="0000FF"/>
                </a:solidFill>
                <a:cs typeface="Times New Roman" panose="02020603050405020304" pitchFamily="18" charset="0"/>
              </a:rPr>
              <a:t>, reaksiyon hızı birinci basmaktır-yani, substrat konsantrasyonuyla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sz="2000">
                <a:solidFill>
                  <a:srgbClr val="0000FF"/>
                </a:solidFill>
                <a:cs typeface="Times New Roman" panose="02020603050405020304" pitchFamily="18" charset="0"/>
              </a:rPr>
              <a:t>orantılıdır.</a:t>
            </a:r>
            <a:endParaRPr lang="en-US" altLang="tr-TR" sz="2000">
              <a:solidFill>
                <a:srgbClr val="0000FF"/>
              </a:solidFill>
              <a:cs typeface="Times New Roman" panose="02020603050405020304" pitchFamily="18" charset="0"/>
            </a:endParaRPr>
          </a:p>
        </p:txBody>
      </p:sp>
      <p:sp>
        <p:nvSpPr>
          <p:cNvPr id="62481" name="Text Box 21"/>
          <p:cNvSpPr txBox="1">
            <a:spLocks noChangeArrowheads="1"/>
          </p:cNvSpPr>
          <p:nvPr/>
        </p:nvSpPr>
        <p:spPr bwMode="auto">
          <a:xfrm>
            <a:off x="3575050" y="4652963"/>
            <a:ext cx="241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o</a:t>
            </a:r>
          </a:p>
        </p:txBody>
      </p:sp>
      <p:sp>
        <p:nvSpPr>
          <p:cNvPr id="62482" name="Line 23"/>
          <p:cNvSpPr>
            <a:spLocks noChangeShapeType="1"/>
          </p:cNvSpPr>
          <p:nvPr/>
        </p:nvSpPr>
        <p:spPr bwMode="auto">
          <a:xfrm>
            <a:off x="3143251" y="4076701"/>
            <a:ext cx="504825" cy="792163"/>
          </a:xfrm>
          <a:prstGeom prst="line">
            <a:avLst/>
          </a:prstGeom>
          <a:noFill/>
          <a:ln w="793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483" name="Text Box 24"/>
          <p:cNvSpPr txBox="1">
            <a:spLocks noChangeArrowheads="1"/>
          </p:cNvSpPr>
          <p:nvPr/>
        </p:nvSpPr>
        <p:spPr bwMode="auto">
          <a:xfrm>
            <a:off x="3287713" y="5537201"/>
            <a:ext cx="7416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tr-TR" b="1">
                <a:solidFill>
                  <a:srgbClr val="FF3399"/>
                </a:solidFill>
                <a:cs typeface="Times New Roman" panose="02020603050405020304" pitchFamily="18" charset="0"/>
              </a:rPr>
              <a:t>[</a:t>
            </a:r>
            <a:r>
              <a:rPr lang="tr-TR" altLang="tr-TR" b="1">
                <a:solidFill>
                  <a:srgbClr val="FF3399"/>
                </a:solidFill>
                <a:cs typeface="Times New Roman" panose="02020603050405020304" pitchFamily="18" charset="0"/>
              </a:rPr>
              <a:t>S</a:t>
            </a:r>
            <a:r>
              <a:rPr lang="en-US" altLang="tr-TR" b="1">
                <a:solidFill>
                  <a:srgbClr val="FF3399"/>
                </a:solidFill>
                <a:cs typeface="Times New Roman" panose="02020603050405020304" pitchFamily="18" charset="0"/>
              </a:rPr>
              <a:t>]</a:t>
            </a:r>
            <a:r>
              <a:rPr lang="tr-TR" altLang="tr-TR" b="1">
                <a:solidFill>
                  <a:srgbClr val="FF3399"/>
                </a:solidFill>
                <a:cs typeface="Times New Roman" panose="02020603050405020304" pitchFamily="18" charset="0"/>
              </a:rPr>
              <a:t>= K</a:t>
            </a:r>
            <a:r>
              <a:rPr lang="tr-TR" altLang="tr-TR" b="1" baseline="-25000">
                <a:solidFill>
                  <a:srgbClr val="FF3399"/>
                </a:solidFill>
                <a:cs typeface="Times New Roman" panose="02020603050405020304" pitchFamily="18" charset="0"/>
              </a:rPr>
              <a:t>m </a:t>
            </a:r>
            <a:r>
              <a:rPr lang="tr-TR" altLang="tr-TR" b="1">
                <a:solidFill>
                  <a:srgbClr val="FF3399"/>
                </a:solidFill>
                <a:cs typeface="Times New Roman" panose="02020603050405020304" pitchFamily="18" charset="0"/>
              </a:rPr>
              <a:t>:</a:t>
            </a:r>
            <a:r>
              <a:rPr lang="tr-TR" altLang="tr-TR">
                <a:solidFill>
                  <a:srgbClr val="0000FF"/>
                </a:solidFill>
                <a:cs typeface="Times New Roman" panose="02020603050405020304" pitchFamily="18" charset="0"/>
              </a:rPr>
              <a:t> Substrat </a:t>
            </a:r>
            <a:r>
              <a:rPr lang="tr-TR" altLang="tr-TR">
                <a:solidFill>
                  <a:srgbClr val="0000FF"/>
                </a:solidFill>
              </a:rPr>
              <a:t>K</a:t>
            </a:r>
            <a:r>
              <a:rPr lang="tr-TR" altLang="tr-TR" baseline="-25000">
                <a:solidFill>
                  <a:srgbClr val="0000FF"/>
                </a:solidFill>
              </a:rPr>
              <a:t>m</a:t>
            </a:r>
            <a:r>
              <a:rPr lang="tr-TR" altLang="tr-TR">
                <a:solidFill>
                  <a:srgbClr val="0000FF"/>
                </a:solidFill>
              </a:rPr>
              <a:t>değerine eşitse, </a:t>
            </a:r>
            <a:r>
              <a:rPr lang="tr-TR" altLang="tr-TR" b="1">
                <a:solidFill>
                  <a:srgbClr val="FF6600"/>
                </a:solidFill>
              </a:rPr>
              <a:t>başlangıç hızı,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FF6600"/>
                </a:solidFill>
              </a:rPr>
              <a:t>maksimal hızın yarısına eşittir.</a:t>
            </a:r>
            <a:r>
              <a:rPr lang="tr-TR" altLang="tr-TR">
                <a:solidFill>
                  <a:srgbClr val="00CCFF"/>
                </a:solidFill>
              </a:rPr>
              <a:t>   </a:t>
            </a:r>
            <a:endParaRPr lang="en-US" altLang="tr-TR">
              <a:solidFill>
                <a:srgbClr val="00CCFF"/>
              </a:solidFill>
              <a:cs typeface="Times New Roman" panose="02020603050405020304" pitchFamily="18" charset="0"/>
            </a:endParaRPr>
          </a:p>
        </p:txBody>
      </p:sp>
      <p:sp>
        <p:nvSpPr>
          <p:cNvPr id="62484" name="Text Box 26"/>
          <p:cNvSpPr txBox="1">
            <a:spLocks noChangeArrowheads="1"/>
          </p:cNvSpPr>
          <p:nvPr/>
        </p:nvSpPr>
        <p:spPr bwMode="auto">
          <a:xfrm>
            <a:off x="8956676" y="5969000"/>
            <a:ext cx="760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V</a:t>
            </a:r>
            <a:r>
              <a:rPr lang="tr-TR" altLang="tr-TR" b="1" baseline="-25000">
                <a:solidFill>
                  <a:srgbClr val="0000FF"/>
                </a:solidFill>
              </a:rPr>
              <a:t>i </a:t>
            </a:r>
            <a:r>
              <a:rPr lang="tr-TR" altLang="tr-TR" b="1">
                <a:solidFill>
                  <a:srgbClr val="0000FF"/>
                </a:solidFill>
              </a:rPr>
              <a:t>=</a:t>
            </a:r>
            <a:r>
              <a:rPr lang="tr-TR" altLang="tr-TR">
                <a:solidFill>
                  <a:srgbClr val="006699"/>
                </a:solidFill>
              </a:rPr>
              <a:t> </a:t>
            </a:r>
          </a:p>
        </p:txBody>
      </p:sp>
      <p:sp>
        <p:nvSpPr>
          <p:cNvPr id="62485" name="Line 27"/>
          <p:cNvSpPr>
            <a:spLocks noChangeShapeType="1"/>
          </p:cNvSpPr>
          <p:nvPr/>
        </p:nvSpPr>
        <p:spPr bwMode="auto">
          <a:xfrm>
            <a:off x="9767888" y="6237288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486" name="Text Box 28"/>
          <p:cNvSpPr txBox="1">
            <a:spLocks noChangeArrowheads="1"/>
          </p:cNvSpPr>
          <p:nvPr/>
        </p:nvSpPr>
        <p:spPr bwMode="auto">
          <a:xfrm>
            <a:off x="9693294" y="5805489"/>
            <a:ext cx="78418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V</a:t>
            </a:r>
            <a:r>
              <a:rPr lang="tr-TR" altLang="tr-TR" b="1" baseline="-25000">
                <a:solidFill>
                  <a:srgbClr val="0000FF"/>
                </a:solidFill>
              </a:rPr>
              <a:t>max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 baseline="-25000">
                <a:solidFill>
                  <a:srgbClr val="0000FF"/>
                </a:solidFill>
              </a:rPr>
              <a:t> 2</a:t>
            </a:r>
            <a:endParaRPr lang="tr-TR" altLang="tr-TR" b="1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84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6714" y="333375"/>
            <a:ext cx="8918575" cy="61912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800">
                <a:solidFill>
                  <a:srgbClr val="0000FF"/>
                </a:solidFill>
                <a:latin typeface="Times New Roman" panose="02020603050405020304" pitchFamily="18" charset="0"/>
              </a:rPr>
              <a:t> Belirli bir andaki kataliz hızı: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800">
                <a:solidFill>
                  <a:srgbClr val="0000FF"/>
                </a:solidFill>
                <a:latin typeface="Times New Roman" panose="02020603050405020304" pitchFamily="18" charset="0"/>
              </a:rPr>
              <a:t>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800" b="1">
                <a:solidFill>
                  <a:srgbClr val="0000FF"/>
                </a:solidFill>
                <a:latin typeface="Times New Roman" panose="02020603050405020304" pitchFamily="18" charset="0"/>
              </a:rPr>
              <a:t>V</a:t>
            </a:r>
            <a:r>
              <a:rPr lang="tr-TR" altLang="tr-TR" sz="2800" b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o </a:t>
            </a:r>
            <a:r>
              <a:rPr lang="tr-TR" altLang="tr-TR" sz="2800" b="1">
                <a:solidFill>
                  <a:srgbClr val="0000FF"/>
                </a:solidFill>
                <a:latin typeface="Times New Roman" panose="02020603050405020304" pitchFamily="18" charset="0"/>
              </a:rPr>
              <a:t>=                                             </a:t>
            </a:r>
            <a:r>
              <a:rPr lang="tr-TR" altLang="tr-TR" sz="2800" b="1">
                <a:solidFill>
                  <a:srgbClr val="FF0066"/>
                </a:solidFill>
                <a:latin typeface="Times New Roman" panose="02020603050405020304" pitchFamily="18" charset="0"/>
              </a:rPr>
              <a:t>Michaelis-Menten Eşitliği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800" b="1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tr-TR" altLang="tr-TR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Michaelis-Menten denklemi </a:t>
            </a:r>
            <a:r>
              <a:rPr lang="tr-TR" altLang="tr-TR" sz="2400">
                <a:solidFill>
                  <a:srgbClr val="0000FF"/>
                </a:solidFill>
                <a:latin typeface="Times New Roman" panose="02020603050405020304" pitchFamily="18" charset="0"/>
              </a:rPr>
              <a:t>hiperbolik bir eğrinin denklemidir.</a:t>
            </a:r>
          </a:p>
          <a:p>
            <a:pPr eaLnBrk="1" hangingPunct="1">
              <a:lnSpc>
                <a:spcPct val="90000"/>
              </a:lnSpc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tr-TR" altLang="tr-TR" sz="240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tr-TR" altLang="tr-TR" sz="2400">
                <a:solidFill>
                  <a:srgbClr val="0000FF"/>
                </a:solidFill>
                <a:latin typeface="Times New Roman" panose="02020603050405020304" pitchFamily="18" charset="0"/>
              </a:rPr>
              <a:t>Bu denklem tersine çevrildiğinde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r-TR" altLang="tr-TR" sz="2400" b="1">
                <a:solidFill>
                  <a:srgbClr val="FF3399"/>
                </a:solidFill>
                <a:latin typeface="Times New Roman" panose="02020603050405020304" pitchFamily="18" charset="0"/>
              </a:rPr>
              <a:t>düz eğri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r-TR" altLang="tr-TR" sz="2400">
                <a:solidFill>
                  <a:srgbClr val="0000FF"/>
                </a:solidFill>
                <a:latin typeface="Times New Roman" panose="02020603050405020304" pitchFamily="18" charset="0"/>
              </a:rPr>
              <a:t>elde edilir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buClr>
                <a:srgbClr val="FF0066"/>
              </a:buClr>
              <a:buFont typeface="Wingdings" panose="05000000000000000000" pitchFamily="2" charset="2"/>
              <a:buNone/>
            </a:pPr>
            <a:endParaRPr lang="tr-TR" altLang="tr-TR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Düz eğrinin (doğru) çizilmesi ile K</a:t>
            </a:r>
            <a:r>
              <a:rPr lang="tr-TR" altLang="tr-TR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m 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ve V</a:t>
            </a:r>
            <a:r>
              <a:rPr lang="tr-TR" altLang="tr-TR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MAX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 değerlerinin duyarlı </a:t>
            </a:r>
          </a:p>
          <a:p>
            <a:pPr eaLnBrk="1" hangingPunct="1">
              <a:lnSpc>
                <a:spcPct val="90000"/>
              </a:lnSpc>
              <a:buClr>
                <a:srgbClr val="FF0066"/>
              </a:buClr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     bir biçimde belirlenmesi kolaylaşmaktadır.</a:t>
            </a:r>
          </a:p>
          <a:p>
            <a:pPr eaLnBrk="1" hangingPunct="1">
              <a:lnSpc>
                <a:spcPct val="90000"/>
              </a:lnSpc>
              <a:buClr>
                <a:srgbClr val="FF0066"/>
              </a:buClr>
              <a:buFont typeface="Wingdings" panose="05000000000000000000" pitchFamily="2" charset="2"/>
              <a:buNone/>
            </a:pPr>
            <a:endParaRPr lang="tr-TR" altLang="tr-TR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Bu doğru ayrıca enzim inhibitörlerinin etki mekanizmalarının saptanmasında da kullanılır</a:t>
            </a:r>
            <a:r>
              <a:rPr lang="tr-TR" altLang="tr-TR" sz="280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63491" name="Line 4"/>
          <p:cNvSpPr>
            <a:spLocks noChangeShapeType="1"/>
          </p:cNvSpPr>
          <p:nvPr/>
        </p:nvSpPr>
        <p:spPr bwMode="auto">
          <a:xfrm>
            <a:off x="2562226" y="1484313"/>
            <a:ext cx="18907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492" name="Text Box 5"/>
          <p:cNvSpPr txBox="1">
            <a:spLocks noChangeArrowheads="1"/>
          </p:cNvSpPr>
          <p:nvPr/>
        </p:nvSpPr>
        <p:spPr bwMode="auto">
          <a:xfrm>
            <a:off x="2724150" y="1052513"/>
            <a:ext cx="1644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 b="1">
                <a:solidFill>
                  <a:srgbClr val="0000FF"/>
                </a:solidFill>
                <a:latin typeface="Arial" panose="020B0604020202020204" pitchFamily="34" charset="0"/>
              </a:rPr>
              <a:t>V</a:t>
            </a:r>
            <a:r>
              <a:rPr lang="tr-TR" altLang="tr-TR" sz="1800" b="1" baseline="-25000">
                <a:solidFill>
                  <a:srgbClr val="0000FF"/>
                </a:solidFill>
                <a:latin typeface="Arial" panose="020B0604020202020204" pitchFamily="34" charset="0"/>
              </a:rPr>
              <a:t>MAX    </a:t>
            </a:r>
            <a:r>
              <a:rPr lang="en-US" altLang="tr-TR" sz="1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tr-TR" altLang="tr-TR" sz="1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tr-TR" sz="1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</p:txBody>
      </p:sp>
      <p:sp>
        <p:nvSpPr>
          <p:cNvPr id="63493" name="Text Box 7"/>
          <p:cNvSpPr txBox="1">
            <a:spLocks noChangeArrowheads="1"/>
          </p:cNvSpPr>
          <p:nvPr/>
        </p:nvSpPr>
        <p:spPr bwMode="auto">
          <a:xfrm>
            <a:off x="2397125" y="1484313"/>
            <a:ext cx="18875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altLang="tr-TR" sz="1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tr-TR" altLang="tr-TR" sz="1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tr-TR" sz="1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tr-TR" altLang="tr-TR" sz="1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K</a:t>
            </a:r>
            <a:r>
              <a:rPr lang="tr-TR" altLang="tr-TR" sz="1800" b="1" baseline="-25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en-US" altLang="tr-TR" sz="18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494" name="Rectangle 9"/>
          <p:cNvSpPr>
            <a:spLocks noChangeArrowheads="1"/>
          </p:cNvSpPr>
          <p:nvPr/>
        </p:nvSpPr>
        <p:spPr bwMode="auto">
          <a:xfrm>
            <a:off x="1703388" y="908051"/>
            <a:ext cx="2736850" cy="1274763"/>
          </a:xfrm>
          <a:prstGeom prst="rect">
            <a:avLst/>
          </a:prstGeom>
          <a:noFill/>
          <a:ln w="63500" cap="rnd">
            <a:solidFill>
              <a:srgbClr val="FF3399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6699"/>
              </a:solidFill>
            </a:endParaRPr>
          </a:p>
        </p:txBody>
      </p:sp>
      <p:sp>
        <p:nvSpPr>
          <p:cNvPr id="63495" name="AutoShape 10"/>
          <p:cNvSpPr>
            <a:spLocks noChangeArrowheads="1"/>
          </p:cNvSpPr>
          <p:nvPr/>
        </p:nvSpPr>
        <p:spPr bwMode="auto">
          <a:xfrm>
            <a:off x="5159376" y="1341439"/>
            <a:ext cx="976313" cy="287337"/>
          </a:xfrm>
          <a:prstGeom prst="leftArrow">
            <a:avLst>
              <a:gd name="adj1" fmla="val 50000"/>
              <a:gd name="adj2" fmla="val 84945"/>
            </a:avLst>
          </a:prstGeom>
          <a:solidFill>
            <a:srgbClr val="FF3399"/>
          </a:solidFill>
          <a:ln w="28575">
            <a:solidFill>
              <a:srgbClr val="0000FF"/>
            </a:solidFill>
            <a:prstDash val="sysDot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89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3026" y="260350"/>
            <a:ext cx="9210675" cy="659765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tr-TR" altLang="tr-TR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    1</a:t>
            </a:r>
          </a:p>
          <a:p>
            <a:pPr eaLnBrk="1" hangingPunct="1">
              <a:buFontTx/>
              <a:buNone/>
            </a:pPr>
            <a:r>
              <a:rPr lang="tr-TR" altLang="tr-TR" sz="2000" b="1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</a:p>
        </p:txBody>
      </p:sp>
      <p:sp>
        <p:nvSpPr>
          <p:cNvPr id="64515" name="Line 4"/>
          <p:cNvSpPr>
            <a:spLocks noChangeShapeType="1"/>
          </p:cNvSpPr>
          <p:nvPr/>
        </p:nvSpPr>
        <p:spPr bwMode="auto">
          <a:xfrm>
            <a:off x="1992313" y="1412875"/>
            <a:ext cx="4318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16" name="Text Box 6"/>
          <p:cNvSpPr txBox="1">
            <a:spLocks noChangeArrowheads="1"/>
          </p:cNvSpPr>
          <p:nvPr/>
        </p:nvSpPr>
        <p:spPr bwMode="auto">
          <a:xfrm>
            <a:off x="1919288" y="1052514"/>
            <a:ext cx="6477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6699"/>
                </a:solidFill>
              </a:rPr>
              <a:t>  </a:t>
            </a:r>
            <a:r>
              <a:rPr lang="tr-TR" altLang="tr-TR" b="1">
                <a:solidFill>
                  <a:srgbClr val="0000FF"/>
                </a:solidFill>
              </a:rPr>
              <a:t>V</a:t>
            </a:r>
            <a:r>
              <a:rPr lang="tr-TR" altLang="tr-TR" b="1" baseline="-25000">
                <a:solidFill>
                  <a:srgbClr val="0000FF"/>
                </a:solidFill>
              </a:rPr>
              <a:t>o</a:t>
            </a:r>
            <a:endParaRPr lang="tr-TR" altLang="tr-TR" b="1">
              <a:solidFill>
                <a:srgbClr val="0000FF"/>
              </a:solidFill>
            </a:endParaRPr>
          </a:p>
        </p:txBody>
      </p:sp>
      <p:sp>
        <p:nvSpPr>
          <p:cNvPr id="64517" name="Line 7"/>
          <p:cNvSpPr>
            <a:spLocks noChangeShapeType="1"/>
          </p:cNvSpPr>
          <p:nvPr/>
        </p:nvSpPr>
        <p:spPr bwMode="auto">
          <a:xfrm>
            <a:off x="2566988" y="1341438"/>
            <a:ext cx="144462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18" name="Line 8"/>
          <p:cNvSpPr>
            <a:spLocks noChangeShapeType="1"/>
          </p:cNvSpPr>
          <p:nvPr/>
        </p:nvSpPr>
        <p:spPr bwMode="auto">
          <a:xfrm>
            <a:off x="2566988" y="1412875"/>
            <a:ext cx="144462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19" name="Text Box 9"/>
          <p:cNvSpPr txBox="1">
            <a:spLocks noChangeArrowheads="1"/>
          </p:cNvSpPr>
          <p:nvPr/>
        </p:nvSpPr>
        <p:spPr bwMode="auto">
          <a:xfrm>
            <a:off x="2855913" y="857250"/>
            <a:ext cx="1511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K</a:t>
            </a:r>
            <a:r>
              <a:rPr lang="tr-TR" altLang="tr-TR" b="1" baseline="-25000">
                <a:solidFill>
                  <a:srgbClr val="0000FF"/>
                </a:solidFill>
              </a:rPr>
              <a:t>m  </a:t>
            </a:r>
            <a:r>
              <a:rPr lang="tr-TR" altLang="tr-TR" b="1">
                <a:solidFill>
                  <a:srgbClr val="0000FF"/>
                </a:solidFill>
              </a:rPr>
              <a:t>+ </a:t>
            </a:r>
            <a:r>
              <a:rPr lang="en-US" altLang="tr-TR" b="1">
                <a:solidFill>
                  <a:srgbClr val="0000FF"/>
                </a:solidFill>
                <a:cs typeface="Times New Roman" panose="02020603050405020304" pitchFamily="18" charset="0"/>
              </a:rPr>
              <a:t>[</a:t>
            </a:r>
            <a:r>
              <a:rPr lang="tr-TR" altLang="tr-TR" b="1">
                <a:solidFill>
                  <a:srgbClr val="0000FF"/>
                </a:solidFill>
                <a:cs typeface="Times New Roman" panose="02020603050405020304" pitchFamily="18" charset="0"/>
              </a:rPr>
              <a:t>S</a:t>
            </a:r>
            <a:r>
              <a:rPr lang="en-US" altLang="tr-TR" b="1">
                <a:solidFill>
                  <a:srgbClr val="0000FF"/>
                </a:solidFill>
                <a:cs typeface="Times New Roman" panose="02020603050405020304" pitchFamily="18" charset="0"/>
              </a:rPr>
              <a:t>]</a:t>
            </a:r>
          </a:p>
        </p:txBody>
      </p:sp>
      <p:sp>
        <p:nvSpPr>
          <p:cNvPr id="64520" name="Line 10"/>
          <p:cNvSpPr>
            <a:spLocks noChangeShapeType="1"/>
          </p:cNvSpPr>
          <p:nvPr/>
        </p:nvSpPr>
        <p:spPr bwMode="auto">
          <a:xfrm>
            <a:off x="2927351" y="1412875"/>
            <a:ext cx="1223963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21" name="Text Box 11"/>
          <p:cNvSpPr txBox="1">
            <a:spLocks noChangeArrowheads="1"/>
          </p:cNvSpPr>
          <p:nvPr/>
        </p:nvSpPr>
        <p:spPr bwMode="auto">
          <a:xfrm>
            <a:off x="2711450" y="1412876"/>
            <a:ext cx="172878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V</a:t>
            </a:r>
            <a:r>
              <a:rPr lang="tr-TR" altLang="tr-TR" b="1" baseline="-25000">
                <a:solidFill>
                  <a:srgbClr val="0000FF"/>
                </a:solidFill>
              </a:rPr>
              <a:t>MAX</a:t>
            </a:r>
            <a:r>
              <a:rPr lang="tr-TR" altLang="tr-TR" b="1">
                <a:solidFill>
                  <a:srgbClr val="0000FF"/>
                </a:solidFill>
              </a:rPr>
              <a:t>  </a:t>
            </a:r>
            <a:r>
              <a:rPr lang="tr-TR" altLang="tr-TR">
                <a:solidFill>
                  <a:srgbClr val="006699"/>
                </a:solidFill>
              </a:rPr>
              <a:t> </a:t>
            </a:r>
            <a:r>
              <a:rPr lang="en-US" altLang="tr-TR" b="1">
                <a:solidFill>
                  <a:srgbClr val="0000FF"/>
                </a:solidFill>
              </a:rPr>
              <a:t>[</a:t>
            </a:r>
            <a:r>
              <a:rPr lang="tr-TR" altLang="tr-TR" b="1">
                <a:solidFill>
                  <a:srgbClr val="0000FF"/>
                </a:solidFill>
              </a:rPr>
              <a:t>S</a:t>
            </a:r>
            <a:r>
              <a:rPr lang="en-US" altLang="tr-TR" b="1">
                <a:solidFill>
                  <a:srgbClr val="0000FF"/>
                </a:solidFill>
              </a:rPr>
              <a:t>]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6699"/>
              </a:solidFill>
            </a:endParaRPr>
          </a:p>
        </p:txBody>
      </p:sp>
      <p:sp>
        <p:nvSpPr>
          <p:cNvPr id="64522" name="Text Box 12"/>
          <p:cNvSpPr txBox="1">
            <a:spLocks noChangeArrowheads="1"/>
          </p:cNvSpPr>
          <p:nvPr/>
        </p:nvSpPr>
        <p:spPr bwMode="auto">
          <a:xfrm>
            <a:off x="1966913" y="215265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64523" name="Line 13"/>
          <p:cNvSpPr>
            <a:spLocks noChangeShapeType="1"/>
          </p:cNvSpPr>
          <p:nvPr/>
        </p:nvSpPr>
        <p:spPr bwMode="auto">
          <a:xfrm>
            <a:off x="1919289" y="2565400"/>
            <a:ext cx="35877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24" name="Text Box 14"/>
          <p:cNvSpPr txBox="1">
            <a:spLocks noChangeArrowheads="1"/>
          </p:cNvSpPr>
          <p:nvPr/>
        </p:nvSpPr>
        <p:spPr bwMode="auto">
          <a:xfrm>
            <a:off x="1847851" y="2513013"/>
            <a:ext cx="576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V</a:t>
            </a:r>
            <a:r>
              <a:rPr lang="tr-TR" altLang="tr-TR" b="1" baseline="-25000">
                <a:solidFill>
                  <a:srgbClr val="0000FF"/>
                </a:solidFill>
              </a:rPr>
              <a:t>o</a:t>
            </a:r>
            <a:endParaRPr lang="tr-TR" altLang="tr-TR" b="1">
              <a:solidFill>
                <a:srgbClr val="0000FF"/>
              </a:solidFill>
            </a:endParaRPr>
          </a:p>
        </p:txBody>
      </p:sp>
      <p:sp>
        <p:nvSpPr>
          <p:cNvPr id="64525" name="Line 15"/>
          <p:cNvSpPr>
            <a:spLocks noChangeShapeType="1"/>
          </p:cNvSpPr>
          <p:nvPr/>
        </p:nvSpPr>
        <p:spPr bwMode="auto">
          <a:xfrm>
            <a:off x="2495551" y="2492375"/>
            <a:ext cx="144463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26" name="Line 16"/>
          <p:cNvSpPr>
            <a:spLocks noChangeShapeType="1"/>
          </p:cNvSpPr>
          <p:nvPr/>
        </p:nvSpPr>
        <p:spPr bwMode="auto">
          <a:xfrm>
            <a:off x="2495551" y="2565400"/>
            <a:ext cx="144463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27" name="Text Box 17"/>
          <p:cNvSpPr txBox="1">
            <a:spLocks noChangeArrowheads="1"/>
          </p:cNvSpPr>
          <p:nvPr/>
        </p:nvSpPr>
        <p:spPr bwMode="auto">
          <a:xfrm>
            <a:off x="2851150" y="2009775"/>
            <a:ext cx="590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K</a:t>
            </a:r>
            <a:r>
              <a:rPr lang="tr-TR" altLang="tr-TR" b="1" baseline="-25000">
                <a:solidFill>
                  <a:srgbClr val="0000FF"/>
                </a:solidFill>
              </a:rPr>
              <a:t>m</a:t>
            </a:r>
            <a:endParaRPr lang="tr-TR" altLang="tr-TR" b="1">
              <a:solidFill>
                <a:srgbClr val="0000FF"/>
              </a:solidFill>
            </a:endParaRPr>
          </a:p>
        </p:txBody>
      </p:sp>
      <p:sp>
        <p:nvSpPr>
          <p:cNvPr id="64528" name="Text Box 19"/>
          <p:cNvSpPr txBox="1">
            <a:spLocks noChangeArrowheads="1"/>
          </p:cNvSpPr>
          <p:nvPr/>
        </p:nvSpPr>
        <p:spPr bwMode="auto">
          <a:xfrm>
            <a:off x="2640013" y="2492375"/>
            <a:ext cx="1439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V</a:t>
            </a:r>
            <a:r>
              <a:rPr lang="tr-TR" altLang="tr-TR" b="1" baseline="-25000">
                <a:solidFill>
                  <a:srgbClr val="0000FF"/>
                </a:solidFill>
              </a:rPr>
              <a:t>MAX </a:t>
            </a:r>
            <a:r>
              <a:rPr lang="en-US" altLang="tr-TR" b="1">
                <a:solidFill>
                  <a:srgbClr val="0000FF"/>
                </a:solidFill>
              </a:rPr>
              <a:t>[</a:t>
            </a:r>
            <a:r>
              <a:rPr lang="tr-TR" altLang="tr-TR" b="1">
                <a:solidFill>
                  <a:srgbClr val="0000FF"/>
                </a:solidFill>
              </a:rPr>
              <a:t>S</a:t>
            </a:r>
            <a:r>
              <a:rPr lang="en-US" altLang="tr-TR" b="1">
                <a:solidFill>
                  <a:srgbClr val="0000FF"/>
                </a:solidFill>
              </a:rPr>
              <a:t>]</a:t>
            </a:r>
            <a:r>
              <a:rPr lang="tr-TR" altLang="tr-TR" b="1" baseline="-2500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64529" name="Line 20"/>
          <p:cNvSpPr>
            <a:spLocks noChangeShapeType="1"/>
          </p:cNvSpPr>
          <p:nvPr/>
        </p:nvSpPr>
        <p:spPr bwMode="auto">
          <a:xfrm>
            <a:off x="2782889" y="2565400"/>
            <a:ext cx="115252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30" name="Text Box 21"/>
          <p:cNvSpPr txBox="1">
            <a:spLocks noChangeArrowheads="1"/>
          </p:cNvSpPr>
          <p:nvPr/>
        </p:nvSpPr>
        <p:spPr bwMode="auto">
          <a:xfrm>
            <a:off x="4008439" y="2349500"/>
            <a:ext cx="357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64531" name="Text Box 23"/>
          <p:cNvSpPr txBox="1">
            <a:spLocks noChangeArrowheads="1"/>
          </p:cNvSpPr>
          <p:nvPr/>
        </p:nvSpPr>
        <p:spPr bwMode="auto">
          <a:xfrm>
            <a:off x="4440238" y="2060575"/>
            <a:ext cx="576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tr-TR" b="1">
                <a:solidFill>
                  <a:srgbClr val="0000FF"/>
                </a:solidFill>
              </a:rPr>
              <a:t>[</a:t>
            </a:r>
            <a:r>
              <a:rPr lang="tr-TR" altLang="tr-TR" b="1">
                <a:solidFill>
                  <a:srgbClr val="0000FF"/>
                </a:solidFill>
              </a:rPr>
              <a:t>S</a:t>
            </a:r>
            <a:r>
              <a:rPr lang="en-US" altLang="tr-TR" b="1">
                <a:solidFill>
                  <a:srgbClr val="0000FF"/>
                </a:solidFill>
              </a:rPr>
              <a:t>]</a:t>
            </a:r>
            <a:endParaRPr lang="tr-TR" altLang="tr-TR" b="1">
              <a:solidFill>
                <a:srgbClr val="0000FF"/>
              </a:solidFill>
            </a:endParaRPr>
          </a:p>
        </p:txBody>
      </p:sp>
      <p:sp>
        <p:nvSpPr>
          <p:cNvPr id="64532" name="Line 24"/>
          <p:cNvSpPr>
            <a:spLocks noChangeShapeType="1"/>
          </p:cNvSpPr>
          <p:nvPr/>
        </p:nvSpPr>
        <p:spPr bwMode="auto">
          <a:xfrm>
            <a:off x="4367214" y="2565400"/>
            <a:ext cx="865187" cy="0"/>
          </a:xfrm>
          <a:prstGeom prst="line">
            <a:avLst/>
          </a:prstGeom>
          <a:noFill/>
          <a:ln w="1905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33" name="Text Box 25"/>
          <p:cNvSpPr txBox="1">
            <a:spLocks noChangeArrowheads="1"/>
          </p:cNvSpPr>
          <p:nvPr/>
        </p:nvSpPr>
        <p:spPr bwMode="auto">
          <a:xfrm>
            <a:off x="4224338" y="2492375"/>
            <a:ext cx="1439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V</a:t>
            </a:r>
            <a:r>
              <a:rPr lang="tr-TR" altLang="tr-TR" b="1" baseline="-25000">
                <a:solidFill>
                  <a:srgbClr val="0000FF"/>
                </a:solidFill>
              </a:rPr>
              <a:t>MAX</a:t>
            </a:r>
            <a:r>
              <a:rPr lang="tr-TR" altLang="tr-TR" b="1">
                <a:solidFill>
                  <a:srgbClr val="0000FF"/>
                </a:solidFill>
              </a:rPr>
              <a:t> </a:t>
            </a:r>
            <a:r>
              <a:rPr lang="en-US" altLang="tr-TR" b="1">
                <a:solidFill>
                  <a:srgbClr val="0000FF"/>
                </a:solidFill>
              </a:rPr>
              <a:t>[</a:t>
            </a:r>
            <a:r>
              <a:rPr lang="tr-TR" altLang="tr-TR" b="1">
                <a:solidFill>
                  <a:srgbClr val="0000FF"/>
                </a:solidFill>
              </a:rPr>
              <a:t>S</a:t>
            </a:r>
            <a:r>
              <a:rPr lang="en-US" altLang="tr-TR" b="1">
                <a:solidFill>
                  <a:srgbClr val="0000FF"/>
                </a:solidFill>
              </a:rPr>
              <a:t>]</a:t>
            </a:r>
            <a:endParaRPr lang="tr-TR" altLang="tr-TR" b="1">
              <a:solidFill>
                <a:srgbClr val="0000FF"/>
              </a:solidFill>
            </a:endParaRPr>
          </a:p>
        </p:txBody>
      </p:sp>
      <p:sp>
        <p:nvSpPr>
          <p:cNvPr id="64534" name="Text Box 26"/>
          <p:cNvSpPr txBox="1">
            <a:spLocks noChangeArrowheads="1"/>
          </p:cNvSpPr>
          <p:nvPr/>
        </p:nvSpPr>
        <p:spPr bwMode="auto">
          <a:xfrm>
            <a:off x="1824038" y="37893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64535" name="Line 27"/>
          <p:cNvSpPr>
            <a:spLocks noChangeShapeType="1"/>
          </p:cNvSpPr>
          <p:nvPr/>
        </p:nvSpPr>
        <p:spPr bwMode="auto">
          <a:xfrm>
            <a:off x="1774825" y="4292600"/>
            <a:ext cx="433388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36" name="Text Box 28"/>
          <p:cNvSpPr txBox="1">
            <a:spLocks noChangeArrowheads="1"/>
          </p:cNvSpPr>
          <p:nvPr/>
        </p:nvSpPr>
        <p:spPr bwMode="auto">
          <a:xfrm>
            <a:off x="1703388" y="4221163"/>
            <a:ext cx="576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V</a:t>
            </a:r>
            <a:r>
              <a:rPr lang="tr-TR" altLang="tr-TR" b="1" baseline="-25000">
                <a:solidFill>
                  <a:srgbClr val="0000FF"/>
                </a:solidFill>
              </a:rPr>
              <a:t>o</a:t>
            </a:r>
            <a:endParaRPr lang="tr-TR" altLang="tr-TR" b="1">
              <a:solidFill>
                <a:srgbClr val="0000FF"/>
              </a:solidFill>
            </a:endParaRPr>
          </a:p>
        </p:txBody>
      </p:sp>
      <p:sp>
        <p:nvSpPr>
          <p:cNvPr id="64537" name="Line 29"/>
          <p:cNvSpPr>
            <a:spLocks noChangeShapeType="1"/>
          </p:cNvSpPr>
          <p:nvPr/>
        </p:nvSpPr>
        <p:spPr bwMode="auto">
          <a:xfrm>
            <a:off x="2351088" y="4221163"/>
            <a:ext cx="2159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38" name="Line 30"/>
          <p:cNvSpPr>
            <a:spLocks noChangeShapeType="1"/>
          </p:cNvSpPr>
          <p:nvPr/>
        </p:nvSpPr>
        <p:spPr bwMode="auto">
          <a:xfrm>
            <a:off x="2351088" y="4292600"/>
            <a:ext cx="2159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39" name="Text Box 31"/>
          <p:cNvSpPr txBox="1">
            <a:spLocks noChangeArrowheads="1"/>
          </p:cNvSpPr>
          <p:nvPr/>
        </p:nvSpPr>
        <p:spPr bwMode="auto">
          <a:xfrm>
            <a:off x="2640014" y="3736975"/>
            <a:ext cx="719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K</a:t>
            </a:r>
            <a:r>
              <a:rPr lang="tr-TR" altLang="tr-TR" b="1" baseline="-25000">
                <a:solidFill>
                  <a:srgbClr val="0000FF"/>
                </a:solidFill>
              </a:rPr>
              <a:t>m</a:t>
            </a:r>
            <a:endParaRPr lang="tr-TR" altLang="tr-TR" b="1">
              <a:solidFill>
                <a:srgbClr val="0000FF"/>
              </a:solidFill>
            </a:endParaRPr>
          </a:p>
        </p:txBody>
      </p:sp>
      <p:sp>
        <p:nvSpPr>
          <p:cNvPr id="64540" name="Line 32"/>
          <p:cNvSpPr>
            <a:spLocks noChangeShapeType="1"/>
          </p:cNvSpPr>
          <p:nvPr/>
        </p:nvSpPr>
        <p:spPr bwMode="auto">
          <a:xfrm>
            <a:off x="2711451" y="4292600"/>
            <a:ext cx="576263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41" name="Text Box 33"/>
          <p:cNvSpPr txBox="1">
            <a:spLocks noChangeArrowheads="1"/>
          </p:cNvSpPr>
          <p:nvPr/>
        </p:nvSpPr>
        <p:spPr bwMode="auto">
          <a:xfrm>
            <a:off x="2566989" y="4292600"/>
            <a:ext cx="93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V</a:t>
            </a:r>
            <a:r>
              <a:rPr lang="tr-TR" altLang="tr-TR" b="1" baseline="-25000">
                <a:solidFill>
                  <a:srgbClr val="0000FF"/>
                </a:solidFill>
              </a:rPr>
              <a:t>MAX</a:t>
            </a:r>
            <a:endParaRPr lang="tr-TR" altLang="tr-TR" b="1">
              <a:solidFill>
                <a:srgbClr val="0000FF"/>
              </a:solidFill>
            </a:endParaRPr>
          </a:p>
        </p:txBody>
      </p:sp>
      <p:sp>
        <p:nvSpPr>
          <p:cNvPr id="64542" name="Text Box 34"/>
          <p:cNvSpPr txBox="1">
            <a:spLocks noChangeArrowheads="1"/>
          </p:cNvSpPr>
          <p:nvPr/>
        </p:nvSpPr>
        <p:spPr bwMode="auto">
          <a:xfrm>
            <a:off x="3517901" y="4005263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X</a:t>
            </a:r>
          </a:p>
        </p:txBody>
      </p:sp>
      <p:sp>
        <p:nvSpPr>
          <p:cNvPr id="64543" name="Text Box 35"/>
          <p:cNvSpPr txBox="1">
            <a:spLocks noChangeArrowheads="1"/>
          </p:cNvSpPr>
          <p:nvPr/>
        </p:nvSpPr>
        <p:spPr bwMode="auto">
          <a:xfrm>
            <a:off x="4127500" y="37893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64544" name="Line 36"/>
          <p:cNvSpPr>
            <a:spLocks noChangeShapeType="1"/>
          </p:cNvSpPr>
          <p:nvPr/>
        </p:nvSpPr>
        <p:spPr bwMode="auto">
          <a:xfrm>
            <a:off x="4079875" y="4292600"/>
            <a:ext cx="503238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45" name="Text Box 37"/>
          <p:cNvSpPr txBox="1">
            <a:spLocks noChangeArrowheads="1"/>
          </p:cNvSpPr>
          <p:nvPr/>
        </p:nvSpPr>
        <p:spPr bwMode="auto">
          <a:xfrm>
            <a:off x="3935413" y="4241800"/>
            <a:ext cx="792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tr-TR" b="1">
                <a:solidFill>
                  <a:srgbClr val="0000FF"/>
                </a:solidFill>
              </a:rPr>
              <a:t>[</a:t>
            </a:r>
            <a:r>
              <a:rPr lang="tr-TR" altLang="tr-TR" b="1">
                <a:solidFill>
                  <a:srgbClr val="0000FF"/>
                </a:solidFill>
              </a:rPr>
              <a:t>S</a:t>
            </a:r>
            <a:r>
              <a:rPr lang="en-US" altLang="tr-TR" b="1">
                <a:solidFill>
                  <a:srgbClr val="0000FF"/>
                </a:solidFill>
              </a:rPr>
              <a:t>]</a:t>
            </a:r>
            <a:endParaRPr lang="tr-TR" altLang="tr-TR" b="1">
              <a:solidFill>
                <a:srgbClr val="0000FF"/>
              </a:solidFill>
            </a:endParaRPr>
          </a:p>
        </p:txBody>
      </p:sp>
      <p:sp>
        <p:nvSpPr>
          <p:cNvPr id="64546" name="Text Box 38"/>
          <p:cNvSpPr txBox="1">
            <a:spLocks noChangeArrowheads="1"/>
          </p:cNvSpPr>
          <p:nvPr/>
        </p:nvSpPr>
        <p:spPr bwMode="auto">
          <a:xfrm>
            <a:off x="4692341" y="4025901"/>
            <a:ext cx="3593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64547" name="Text Box 39"/>
          <p:cNvSpPr txBox="1">
            <a:spLocks noChangeArrowheads="1"/>
          </p:cNvSpPr>
          <p:nvPr/>
        </p:nvSpPr>
        <p:spPr bwMode="auto">
          <a:xfrm>
            <a:off x="5097463" y="3810000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6699"/>
                </a:solidFill>
              </a:rPr>
              <a:t> </a:t>
            </a:r>
            <a:r>
              <a:rPr lang="tr-TR" altLang="tr-TR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64548" name="Line 40"/>
          <p:cNvSpPr>
            <a:spLocks noChangeShapeType="1"/>
          </p:cNvSpPr>
          <p:nvPr/>
        </p:nvSpPr>
        <p:spPr bwMode="auto">
          <a:xfrm>
            <a:off x="5159375" y="4292600"/>
            <a:ext cx="4318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49" name="Text Box 41"/>
          <p:cNvSpPr txBox="1">
            <a:spLocks noChangeArrowheads="1"/>
          </p:cNvSpPr>
          <p:nvPr/>
        </p:nvSpPr>
        <p:spPr bwMode="auto">
          <a:xfrm>
            <a:off x="4872039" y="4292600"/>
            <a:ext cx="93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V</a:t>
            </a:r>
            <a:r>
              <a:rPr lang="tr-TR" altLang="tr-TR" b="1" baseline="-25000">
                <a:solidFill>
                  <a:srgbClr val="0000FF"/>
                </a:solidFill>
              </a:rPr>
              <a:t>MAX</a:t>
            </a:r>
            <a:endParaRPr lang="tr-TR" altLang="tr-TR" b="1">
              <a:solidFill>
                <a:srgbClr val="0000FF"/>
              </a:solidFill>
            </a:endParaRPr>
          </a:p>
        </p:txBody>
      </p:sp>
      <p:sp>
        <p:nvSpPr>
          <p:cNvPr id="64550" name="Rectangle 43"/>
          <p:cNvSpPr>
            <a:spLocks noChangeArrowheads="1"/>
          </p:cNvSpPr>
          <p:nvPr/>
        </p:nvSpPr>
        <p:spPr bwMode="auto">
          <a:xfrm>
            <a:off x="1558925" y="3716338"/>
            <a:ext cx="4249738" cy="1225550"/>
          </a:xfrm>
          <a:prstGeom prst="rect">
            <a:avLst/>
          </a:prstGeom>
          <a:noFill/>
          <a:ln w="76200" cap="rnd">
            <a:solidFill>
              <a:srgbClr val="FF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6699"/>
              </a:solidFill>
            </a:endParaRPr>
          </a:p>
        </p:txBody>
      </p:sp>
      <p:sp>
        <p:nvSpPr>
          <p:cNvPr id="64551" name="Line 44"/>
          <p:cNvSpPr>
            <a:spLocks noChangeShapeType="1"/>
          </p:cNvSpPr>
          <p:nvPr/>
        </p:nvSpPr>
        <p:spPr bwMode="auto">
          <a:xfrm>
            <a:off x="1631951" y="573405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52" name="Text Box 45"/>
          <p:cNvSpPr txBox="1">
            <a:spLocks noChangeArrowheads="1"/>
          </p:cNvSpPr>
          <p:nvPr/>
        </p:nvSpPr>
        <p:spPr bwMode="auto">
          <a:xfrm>
            <a:off x="2039938" y="92868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64553" name="Text Box 46"/>
          <p:cNvSpPr txBox="1">
            <a:spLocks noChangeArrowheads="1"/>
          </p:cNvSpPr>
          <p:nvPr/>
        </p:nvSpPr>
        <p:spPr bwMode="auto">
          <a:xfrm>
            <a:off x="1487488" y="5681663"/>
            <a:ext cx="576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tr-TR" b="1">
                <a:solidFill>
                  <a:srgbClr val="0000FF"/>
                </a:solidFill>
              </a:rPr>
              <a:t>[</a:t>
            </a:r>
            <a:r>
              <a:rPr lang="tr-TR" altLang="tr-TR" b="1">
                <a:solidFill>
                  <a:srgbClr val="0000FF"/>
                </a:solidFill>
              </a:rPr>
              <a:t>S</a:t>
            </a:r>
            <a:r>
              <a:rPr lang="en-US" altLang="tr-TR" b="1">
                <a:solidFill>
                  <a:srgbClr val="0000FF"/>
                </a:solidFill>
              </a:rPr>
              <a:t>]</a:t>
            </a:r>
            <a:endParaRPr lang="tr-TR" altLang="tr-TR" b="1">
              <a:solidFill>
                <a:srgbClr val="0000FF"/>
              </a:solidFill>
            </a:endParaRPr>
          </a:p>
        </p:txBody>
      </p:sp>
      <p:sp>
        <p:nvSpPr>
          <p:cNvPr id="64554" name="Text Box 48"/>
          <p:cNvSpPr txBox="1">
            <a:spLocks noChangeArrowheads="1"/>
          </p:cNvSpPr>
          <p:nvPr/>
        </p:nvSpPr>
        <p:spPr bwMode="auto">
          <a:xfrm>
            <a:off x="2495550" y="5373689"/>
            <a:ext cx="6238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sz="20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64555" name="Line 49"/>
          <p:cNvSpPr>
            <a:spLocks noChangeShapeType="1"/>
          </p:cNvSpPr>
          <p:nvPr/>
        </p:nvSpPr>
        <p:spPr bwMode="auto">
          <a:xfrm>
            <a:off x="2640013" y="5734050"/>
            <a:ext cx="360362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56" name="Text Box 50"/>
          <p:cNvSpPr txBox="1">
            <a:spLocks noChangeArrowheads="1"/>
          </p:cNvSpPr>
          <p:nvPr/>
        </p:nvSpPr>
        <p:spPr bwMode="auto">
          <a:xfrm>
            <a:off x="2495550" y="5734050"/>
            <a:ext cx="64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V</a:t>
            </a:r>
            <a:r>
              <a:rPr lang="tr-TR" altLang="tr-TR" b="1" baseline="-25000">
                <a:solidFill>
                  <a:srgbClr val="0000FF"/>
                </a:solidFill>
              </a:rPr>
              <a:t>o</a:t>
            </a:r>
            <a:endParaRPr lang="tr-TR" altLang="tr-TR" b="1">
              <a:solidFill>
                <a:srgbClr val="0000FF"/>
              </a:solidFill>
            </a:endParaRPr>
          </a:p>
        </p:txBody>
      </p:sp>
      <p:sp>
        <p:nvSpPr>
          <p:cNvPr id="64557" name="Text Box 51"/>
          <p:cNvSpPr txBox="1">
            <a:spLocks noChangeArrowheads="1"/>
          </p:cNvSpPr>
          <p:nvPr/>
        </p:nvSpPr>
        <p:spPr bwMode="auto">
          <a:xfrm>
            <a:off x="1703388" y="5445125"/>
            <a:ext cx="917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6699"/>
                </a:solidFill>
              </a:rPr>
              <a:t>     </a:t>
            </a:r>
            <a:r>
              <a:rPr lang="tr-TR" altLang="tr-TR" b="1">
                <a:solidFill>
                  <a:srgbClr val="0000FF"/>
                </a:solidFill>
              </a:rPr>
              <a:t>arasında bir grafik çizilirse, doğrunun y eksenini </a:t>
            </a:r>
          </a:p>
        </p:txBody>
      </p:sp>
      <p:sp>
        <p:nvSpPr>
          <p:cNvPr id="64558" name="Text Box 52"/>
          <p:cNvSpPr txBox="1">
            <a:spLocks noChangeArrowheads="1"/>
          </p:cNvSpPr>
          <p:nvPr/>
        </p:nvSpPr>
        <p:spPr bwMode="auto">
          <a:xfrm>
            <a:off x="1966913" y="5465763"/>
            <a:ext cx="487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ile</a:t>
            </a:r>
          </a:p>
        </p:txBody>
      </p:sp>
      <p:sp>
        <p:nvSpPr>
          <p:cNvPr id="64559" name="Text Box 53"/>
          <p:cNvSpPr txBox="1">
            <a:spLocks noChangeArrowheads="1"/>
          </p:cNvSpPr>
          <p:nvPr/>
        </p:nvSpPr>
        <p:spPr bwMode="auto">
          <a:xfrm>
            <a:off x="9840913" y="5249863"/>
            <a:ext cx="64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64560" name="Line 54"/>
          <p:cNvSpPr>
            <a:spLocks noChangeShapeType="1"/>
          </p:cNvSpPr>
          <p:nvPr/>
        </p:nvSpPr>
        <p:spPr bwMode="auto">
          <a:xfrm>
            <a:off x="9912350" y="5734050"/>
            <a:ext cx="4318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61" name="Text Box 55"/>
          <p:cNvSpPr txBox="1">
            <a:spLocks noChangeArrowheads="1"/>
          </p:cNvSpPr>
          <p:nvPr/>
        </p:nvSpPr>
        <p:spPr bwMode="auto">
          <a:xfrm>
            <a:off x="9625013" y="5734051"/>
            <a:ext cx="1136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sz="2000" b="1">
                <a:solidFill>
                  <a:srgbClr val="0000FF"/>
                </a:solidFill>
              </a:rPr>
              <a:t>V</a:t>
            </a:r>
            <a:r>
              <a:rPr lang="tr-TR" altLang="tr-TR" sz="2000" b="1" baseline="-25000">
                <a:solidFill>
                  <a:srgbClr val="0000FF"/>
                </a:solidFill>
              </a:rPr>
              <a:t>MAX</a:t>
            </a:r>
            <a:endParaRPr lang="tr-TR" altLang="tr-TR" sz="2000" b="1">
              <a:solidFill>
                <a:srgbClr val="0000FF"/>
              </a:solidFill>
            </a:endParaRPr>
          </a:p>
        </p:txBody>
      </p:sp>
      <p:sp>
        <p:nvSpPr>
          <p:cNvPr id="64562" name="Text Box 56"/>
          <p:cNvSpPr txBox="1">
            <a:spLocks noChangeArrowheads="1"/>
          </p:cNvSpPr>
          <p:nvPr/>
        </p:nvSpPr>
        <p:spPr bwMode="auto">
          <a:xfrm>
            <a:off x="10502900" y="5394325"/>
            <a:ext cx="260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,</a:t>
            </a:r>
          </a:p>
        </p:txBody>
      </p:sp>
      <p:sp>
        <p:nvSpPr>
          <p:cNvPr id="64563" name="Text Box 57"/>
          <p:cNvSpPr txBox="1">
            <a:spLocks noChangeArrowheads="1"/>
          </p:cNvSpPr>
          <p:nvPr/>
        </p:nvSpPr>
        <p:spPr bwMode="auto">
          <a:xfrm>
            <a:off x="1143001" y="6165850"/>
            <a:ext cx="7616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 x eksenini ise -</a:t>
            </a:r>
          </a:p>
        </p:txBody>
      </p:sp>
      <p:sp>
        <p:nvSpPr>
          <p:cNvPr id="64564" name="Text Box 58"/>
          <p:cNvSpPr txBox="1">
            <a:spLocks noChangeArrowheads="1"/>
          </p:cNvSpPr>
          <p:nvPr/>
        </p:nvSpPr>
        <p:spPr bwMode="auto">
          <a:xfrm>
            <a:off x="6024563" y="6021388"/>
            <a:ext cx="311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64565" name="Line 59"/>
          <p:cNvSpPr>
            <a:spLocks noChangeShapeType="1"/>
          </p:cNvSpPr>
          <p:nvPr/>
        </p:nvSpPr>
        <p:spPr bwMode="auto">
          <a:xfrm>
            <a:off x="6024564" y="6453188"/>
            <a:ext cx="35877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66" name="Text Box 60"/>
          <p:cNvSpPr txBox="1">
            <a:spLocks noChangeArrowheads="1"/>
          </p:cNvSpPr>
          <p:nvPr/>
        </p:nvSpPr>
        <p:spPr bwMode="auto">
          <a:xfrm>
            <a:off x="5808663" y="6461126"/>
            <a:ext cx="86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sz="2000" b="1">
                <a:solidFill>
                  <a:srgbClr val="0000FF"/>
                </a:solidFill>
              </a:rPr>
              <a:t>K</a:t>
            </a:r>
            <a:r>
              <a:rPr lang="tr-TR" altLang="tr-TR" sz="2000" b="1" baseline="-25000">
                <a:solidFill>
                  <a:srgbClr val="0000FF"/>
                </a:solidFill>
              </a:rPr>
              <a:t>m</a:t>
            </a:r>
            <a:endParaRPr lang="tr-TR" altLang="tr-TR" sz="2000" b="1">
              <a:solidFill>
                <a:srgbClr val="0000FF"/>
              </a:solidFill>
            </a:endParaRPr>
          </a:p>
        </p:txBody>
      </p:sp>
      <p:sp>
        <p:nvSpPr>
          <p:cNvPr id="64567" name="Text Box 61"/>
          <p:cNvSpPr txBox="1">
            <a:spLocks noChangeArrowheads="1"/>
          </p:cNvSpPr>
          <p:nvPr/>
        </p:nvSpPr>
        <p:spPr bwMode="auto">
          <a:xfrm>
            <a:off x="5591175" y="6184900"/>
            <a:ext cx="525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6699"/>
                </a:solidFill>
              </a:rPr>
              <a:t> </a:t>
            </a:r>
            <a:r>
              <a:rPr lang="tr-TR" altLang="tr-TR" b="1">
                <a:solidFill>
                  <a:srgbClr val="0000FF"/>
                </a:solidFill>
              </a:rPr>
              <a:t>değerinde kestiği görülür.</a:t>
            </a:r>
          </a:p>
        </p:txBody>
      </p:sp>
      <p:sp>
        <p:nvSpPr>
          <p:cNvPr id="64568" name="Text Box 62"/>
          <p:cNvSpPr txBox="1">
            <a:spLocks noChangeArrowheads="1"/>
          </p:cNvSpPr>
          <p:nvPr/>
        </p:nvSpPr>
        <p:spPr bwMode="auto">
          <a:xfrm>
            <a:off x="1143000" y="5013325"/>
            <a:ext cx="408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FF3399"/>
                </a:solidFill>
              </a:rPr>
              <a:t>Doğru denklemi   y = ax +b</a:t>
            </a:r>
          </a:p>
        </p:txBody>
      </p:sp>
      <p:sp>
        <p:nvSpPr>
          <p:cNvPr id="64569" name="AutoShape 63"/>
          <p:cNvSpPr>
            <a:spLocks noChangeArrowheads="1"/>
          </p:cNvSpPr>
          <p:nvPr/>
        </p:nvSpPr>
        <p:spPr bwMode="auto">
          <a:xfrm>
            <a:off x="6527800" y="3789363"/>
            <a:ext cx="831850" cy="431800"/>
          </a:xfrm>
          <a:prstGeom prst="leftArrow">
            <a:avLst>
              <a:gd name="adj1" fmla="val 50000"/>
              <a:gd name="adj2" fmla="val 48162"/>
            </a:avLst>
          </a:prstGeom>
          <a:solidFill>
            <a:srgbClr val="FF6600"/>
          </a:solidFill>
          <a:ln w="31750" cap="rnd">
            <a:solidFill>
              <a:srgbClr val="0000FF"/>
            </a:solidFill>
            <a:prstDash val="sysDot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6699"/>
              </a:solidFill>
            </a:endParaRPr>
          </a:p>
        </p:txBody>
      </p:sp>
      <p:sp>
        <p:nvSpPr>
          <p:cNvPr id="64570" name="Text Box 64"/>
          <p:cNvSpPr txBox="1">
            <a:spLocks noChangeArrowheads="1"/>
          </p:cNvSpPr>
          <p:nvPr/>
        </p:nvSpPr>
        <p:spPr bwMode="auto">
          <a:xfrm>
            <a:off x="7535864" y="3521076"/>
            <a:ext cx="351313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FF3399"/>
                </a:solidFill>
              </a:rPr>
              <a:t>Lineweaver-Burk eğrisi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FF3399"/>
                </a:solidFill>
              </a:rPr>
              <a:t>denklemi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b="1">
                <a:solidFill>
                  <a:srgbClr val="0000FF"/>
                </a:solidFill>
              </a:rPr>
              <a:t>(Çift-resiprok eğrisi)</a:t>
            </a:r>
          </a:p>
        </p:txBody>
      </p:sp>
    </p:spTree>
    <p:extLst>
      <p:ext uri="{BB962C8B-B14F-4D97-AF65-F5344CB8AC3E}">
        <p14:creationId xmlns:p14="http://schemas.microsoft.com/office/powerpoint/2010/main" val="158046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622426" y="103188"/>
            <a:ext cx="8931275" cy="228600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/>
              <a:t> 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6714" y="333375"/>
            <a:ext cx="8918575" cy="57229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z="2400" b="1">
                <a:solidFill>
                  <a:srgbClr val="0000FF"/>
                </a:solidFill>
              </a:rPr>
              <a:t>Lineweaver-Burk çift-resiprok Eğrisi</a:t>
            </a:r>
          </a:p>
        </p:txBody>
      </p:sp>
      <p:sp>
        <p:nvSpPr>
          <p:cNvPr id="65540" name="Line 6"/>
          <p:cNvSpPr>
            <a:spLocks noChangeShapeType="1"/>
          </p:cNvSpPr>
          <p:nvPr/>
        </p:nvSpPr>
        <p:spPr bwMode="auto">
          <a:xfrm>
            <a:off x="2068513" y="5661025"/>
            <a:ext cx="7726362" cy="0"/>
          </a:xfrm>
          <a:prstGeom prst="line">
            <a:avLst/>
          </a:prstGeom>
          <a:noFill/>
          <a:ln w="444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5541" name="Line 7"/>
          <p:cNvSpPr>
            <a:spLocks noChangeShapeType="1"/>
          </p:cNvSpPr>
          <p:nvPr/>
        </p:nvSpPr>
        <p:spPr bwMode="auto">
          <a:xfrm flipV="1">
            <a:off x="3794125" y="1484313"/>
            <a:ext cx="0" cy="4176712"/>
          </a:xfrm>
          <a:prstGeom prst="line">
            <a:avLst/>
          </a:prstGeom>
          <a:noFill/>
          <a:ln w="444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5542" name="Line 8"/>
          <p:cNvSpPr>
            <a:spLocks noChangeShapeType="1"/>
          </p:cNvSpPr>
          <p:nvPr/>
        </p:nvSpPr>
        <p:spPr bwMode="auto">
          <a:xfrm flipV="1">
            <a:off x="2314576" y="1916113"/>
            <a:ext cx="6494463" cy="3744912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5543" name="Text Box 9"/>
          <p:cNvSpPr txBox="1">
            <a:spLocks noChangeArrowheads="1"/>
          </p:cNvSpPr>
          <p:nvPr/>
        </p:nvSpPr>
        <p:spPr bwMode="auto">
          <a:xfrm>
            <a:off x="3375025" y="836614"/>
            <a:ext cx="5095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000" b="1">
                <a:solidFill>
                  <a:srgbClr val="FF0066"/>
                </a:solidFill>
                <a:latin typeface="Arial" panose="020B0604020202020204" pitchFamily="34" charset="0"/>
              </a:rPr>
              <a:t>1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000" b="1">
                <a:solidFill>
                  <a:srgbClr val="FF0066"/>
                </a:solidFill>
                <a:latin typeface="Arial" panose="020B0604020202020204" pitchFamily="34" charset="0"/>
              </a:rPr>
              <a:t>V</a:t>
            </a:r>
            <a:r>
              <a:rPr lang="tr-TR" altLang="tr-TR" sz="2000" b="1" baseline="-25000">
                <a:solidFill>
                  <a:srgbClr val="FF0066"/>
                </a:solidFill>
                <a:latin typeface="Arial" panose="020B0604020202020204" pitchFamily="34" charset="0"/>
              </a:rPr>
              <a:t>0</a:t>
            </a:r>
            <a:endParaRPr lang="tr-TR" altLang="tr-TR" sz="2000" b="1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65544" name="Line 10"/>
          <p:cNvSpPr>
            <a:spLocks noChangeShapeType="1"/>
          </p:cNvSpPr>
          <p:nvPr/>
        </p:nvSpPr>
        <p:spPr bwMode="auto">
          <a:xfrm>
            <a:off x="3546475" y="1196975"/>
            <a:ext cx="2476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5545" name="Text Box 11"/>
          <p:cNvSpPr txBox="1">
            <a:spLocks noChangeArrowheads="1"/>
          </p:cNvSpPr>
          <p:nvPr/>
        </p:nvSpPr>
        <p:spPr bwMode="auto">
          <a:xfrm>
            <a:off x="3794126" y="4652963"/>
            <a:ext cx="8239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 b="1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 b="1">
                <a:solidFill>
                  <a:srgbClr val="FF0000"/>
                </a:solidFill>
                <a:latin typeface="Arial" panose="020B0604020202020204" pitchFamily="34" charset="0"/>
              </a:rPr>
              <a:t>V</a:t>
            </a:r>
            <a:r>
              <a:rPr lang="tr-TR" altLang="tr-TR" sz="1800" b="1" baseline="-25000">
                <a:solidFill>
                  <a:srgbClr val="FF0000"/>
                </a:solidFill>
                <a:latin typeface="Arial" panose="020B0604020202020204" pitchFamily="34" charset="0"/>
              </a:rPr>
              <a:t>MAX</a:t>
            </a:r>
            <a:endParaRPr lang="tr-TR" altLang="tr-TR" sz="1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5546" name="Line 15"/>
          <p:cNvSpPr>
            <a:spLocks noChangeShapeType="1"/>
          </p:cNvSpPr>
          <p:nvPr/>
        </p:nvSpPr>
        <p:spPr bwMode="auto">
          <a:xfrm>
            <a:off x="3959226" y="4941888"/>
            <a:ext cx="57467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5547" name="Text Box 16"/>
          <p:cNvSpPr txBox="1">
            <a:spLocks noChangeArrowheads="1"/>
          </p:cNvSpPr>
          <p:nvPr/>
        </p:nvSpPr>
        <p:spPr bwMode="auto">
          <a:xfrm>
            <a:off x="1574800" y="5681663"/>
            <a:ext cx="8763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 b="1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 b="1">
                <a:solidFill>
                  <a:srgbClr val="FF0000"/>
                </a:solidFill>
                <a:latin typeface="Arial" panose="020B0604020202020204" pitchFamily="34" charset="0"/>
              </a:rPr>
              <a:t> K</a:t>
            </a:r>
            <a:r>
              <a:rPr lang="tr-TR" altLang="tr-TR" sz="1800" b="1" baseline="-25000">
                <a:solidFill>
                  <a:srgbClr val="FF0000"/>
                </a:solidFill>
                <a:latin typeface="Arial" panose="020B0604020202020204" pitchFamily="34" charset="0"/>
              </a:rPr>
              <a:t>m</a:t>
            </a:r>
            <a:endParaRPr lang="tr-TR" altLang="tr-TR" sz="1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5548" name="Line 20"/>
          <p:cNvSpPr>
            <a:spLocks noChangeShapeType="1"/>
          </p:cNvSpPr>
          <p:nvPr/>
        </p:nvSpPr>
        <p:spPr bwMode="auto">
          <a:xfrm>
            <a:off x="1847851" y="6021388"/>
            <a:ext cx="493713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5549" name="Line 23"/>
          <p:cNvSpPr>
            <a:spLocks noChangeShapeType="1"/>
          </p:cNvSpPr>
          <p:nvPr/>
        </p:nvSpPr>
        <p:spPr bwMode="auto">
          <a:xfrm>
            <a:off x="1492250" y="6021388"/>
            <a:ext cx="1651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5550" name="Text Box 26"/>
          <p:cNvSpPr txBox="1">
            <a:spLocks noChangeArrowheads="1"/>
          </p:cNvSpPr>
          <p:nvPr/>
        </p:nvSpPr>
        <p:spPr bwMode="auto">
          <a:xfrm>
            <a:off x="9879013" y="5537200"/>
            <a:ext cx="488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 b="1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tr-TR" sz="1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tr-TR" altLang="tr-TR" sz="1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tr-TR" sz="1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</p:txBody>
      </p:sp>
      <p:sp>
        <p:nvSpPr>
          <p:cNvPr id="65551" name="Line 29"/>
          <p:cNvSpPr>
            <a:spLocks noChangeShapeType="1"/>
          </p:cNvSpPr>
          <p:nvPr/>
        </p:nvSpPr>
        <p:spPr bwMode="auto">
          <a:xfrm>
            <a:off x="9959976" y="5876925"/>
            <a:ext cx="328613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5552" name="Text Box 36"/>
          <p:cNvSpPr txBox="1">
            <a:spLocks noChangeArrowheads="1"/>
          </p:cNvSpPr>
          <p:nvPr/>
        </p:nvSpPr>
        <p:spPr bwMode="auto">
          <a:xfrm>
            <a:off x="7081839" y="2781300"/>
            <a:ext cx="16906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>
                <a:solidFill>
                  <a:srgbClr val="FF0000"/>
                </a:solidFill>
                <a:latin typeface="Arial" panose="020B0604020202020204" pitchFamily="34" charset="0"/>
              </a:rPr>
              <a:t>           </a:t>
            </a:r>
            <a:r>
              <a:rPr lang="tr-TR" altLang="tr-TR" sz="1800" b="1">
                <a:solidFill>
                  <a:srgbClr val="FF0000"/>
                </a:solidFill>
                <a:latin typeface="Arial" panose="020B0604020202020204" pitchFamily="34" charset="0"/>
              </a:rPr>
              <a:t>K</a:t>
            </a:r>
            <a:r>
              <a:rPr lang="tr-TR" altLang="tr-TR" sz="1800" b="1" baseline="-25000">
                <a:solidFill>
                  <a:srgbClr val="FF0000"/>
                </a:solidFill>
                <a:latin typeface="Arial" panose="020B0604020202020204" pitchFamily="34" charset="0"/>
              </a:rPr>
              <a:t>m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 b="1" baseline="-25000">
                <a:solidFill>
                  <a:srgbClr val="FF0000"/>
                </a:solidFill>
                <a:latin typeface="Arial" panose="020B0604020202020204" pitchFamily="34" charset="0"/>
              </a:rPr>
              <a:t>                   </a:t>
            </a:r>
            <a:r>
              <a:rPr lang="tr-TR" altLang="tr-TR" sz="1800" b="1">
                <a:solidFill>
                  <a:srgbClr val="FF0000"/>
                </a:solidFill>
                <a:latin typeface="Arial" panose="020B0604020202020204" pitchFamily="34" charset="0"/>
              </a:rPr>
              <a:t>V</a:t>
            </a:r>
            <a:r>
              <a:rPr lang="tr-TR" altLang="tr-TR" sz="1800" b="1" baseline="-25000">
                <a:solidFill>
                  <a:srgbClr val="FF0000"/>
                </a:solidFill>
                <a:latin typeface="Arial" panose="020B0604020202020204" pitchFamily="34" charset="0"/>
              </a:rPr>
              <a:t>MAX</a:t>
            </a:r>
            <a:endParaRPr lang="tr-TR" altLang="tr-TR" sz="1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5553" name="Line 37"/>
          <p:cNvSpPr>
            <a:spLocks noChangeShapeType="1"/>
          </p:cNvSpPr>
          <p:nvPr/>
        </p:nvSpPr>
        <p:spPr bwMode="auto">
          <a:xfrm>
            <a:off x="8151814" y="3141663"/>
            <a:ext cx="40957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5554" name="Line 38"/>
          <p:cNvSpPr>
            <a:spLocks noChangeShapeType="1"/>
          </p:cNvSpPr>
          <p:nvPr/>
        </p:nvSpPr>
        <p:spPr bwMode="auto">
          <a:xfrm>
            <a:off x="8809038" y="3068638"/>
            <a:ext cx="80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5555" name="Line 40"/>
          <p:cNvSpPr>
            <a:spLocks noChangeShapeType="1"/>
          </p:cNvSpPr>
          <p:nvPr/>
        </p:nvSpPr>
        <p:spPr bwMode="auto">
          <a:xfrm>
            <a:off x="8809039" y="3141663"/>
            <a:ext cx="84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5556" name="Text Box 44"/>
          <p:cNvSpPr txBox="1">
            <a:spLocks noChangeArrowheads="1"/>
          </p:cNvSpPr>
          <p:nvPr/>
        </p:nvSpPr>
        <p:spPr bwMode="auto">
          <a:xfrm>
            <a:off x="8347075" y="2873376"/>
            <a:ext cx="1250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>
                <a:solidFill>
                  <a:srgbClr val="006699"/>
                </a:solidFill>
                <a:latin typeface="Arial" panose="020B0604020202020204" pitchFamily="34" charset="0"/>
              </a:rPr>
              <a:t>     </a:t>
            </a:r>
            <a:r>
              <a:rPr lang="tr-TR" altLang="tr-TR" sz="1800">
                <a:solidFill>
                  <a:srgbClr val="FF0066"/>
                </a:solidFill>
                <a:latin typeface="Arial" panose="020B0604020202020204" pitchFamily="34" charset="0"/>
              </a:rPr>
              <a:t>   </a:t>
            </a:r>
            <a:r>
              <a:rPr lang="tr-TR" altLang="tr-TR" sz="1800" b="1">
                <a:solidFill>
                  <a:srgbClr val="FF0066"/>
                </a:solidFill>
                <a:latin typeface="Arial" panose="020B0604020202020204" pitchFamily="34" charset="0"/>
              </a:rPr>
              <a:t>Eğim</a:t>
            </a:r>
          </a:p>
        </p:txBody>
      </p:sp>
      <p:sp>
        <p:nvSpPr>
          <p:cNvPr id="65557" name="Text Box 45"/>
          <p:cNvSpPr txBox="1">
            <a:spLocks noChangeArrowheads="1"/>
          </p:cNvSpPr>
          <p:nvPr/>
        </p:nvSpPr>
        <p:spPr bwMode="auto">
          <a:xfrm>
            <a:off x="3532188" y="4087814"/>
            <a:ext cx="4762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sz="6000" b="1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65558" name="Text Box 46"/>
          <p:cNvSpPr txBox="1">
            <a:spLocks noChangeArrowheads="1"/>
          </p:cNvSpPr>
          <p:nvPr/>
        </p:nvSpPr>
        <p:spPr bwMode="auto">
          <a:xfrm>
            <a:off x="2092325" y="4953001"/>
            <a:ext cx="3746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sz="6000" b="1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094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57351" y="1268413"/>
            <a:ext cx="8920163" cy="50403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z="2400">
                <a:solidFill>
                  <a:srgbClr val="0000FF"/>
                </a:solidFill>
                <a:latin typeface="Times New Roman" panose="02020603050405020304" pitchFamily="18" charset="0"/>
              </a:rPr>
              <a:t>     </a:t>
            </a:r>
            <a:endParaRPr lang="tr-TR" altLang="tr-TR" sz="2400" b="1" baseline="-250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66"/>
              </a:buClr>
              <a:buFont typeface="Wingdings" panose="05000000000000000000" pitchFamily="2" charset="2"/>
              <a:buNone/>
            </a:pPr>
            <a:r>
              <a:rPr lang="tr-TR" altLang="tr-TR" sz="2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altLang="tr-TR" sz="2400" b="1" baseline="-250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tr-TR" altLang="tr-TR" sz="2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Değerinin Bilinmesinin Önemi</a:t>
            </a:r>
          </a:p>
          <a:p>
            <a:pPr eaLnBrk="1" hangingPunct="1">
              <a:buClr>
                <a:srgbClr val="FF0066"/>
              </a:buClr>
              <a:buFont typeface="Wingdings" panose="05000000000000000000" pitchFamily="2" charset="2"/>
              <a:buNone/>
            </a:pPr>
            <a:endParaRPr lang="tr-TR" altLang="tr-TR" sz="240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Enzimlerin Saflaştırılması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Dokularda enzim aktivitesinin saptanması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İlaç imalatında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Enzim inhibitörlerinin belirlenmesi</a:t>
            </a:r>
          </a:p>
          <a:p>
            <a:pPr eaLnBrk="1" hangingPunct="1">
              <a:buFontTx/>
              <a:buNone/>
            </a:pPr>
            <a:endParaRPr lang="tr-TR" altLang="tr-TR" sz="240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tr-TR" altLang="tr-TR" sz="240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tr-TR" altLang="tr-TR" sz="2400" baseline="-250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tr-TR" altLang="tr-TR" sz="2400" baseline="-250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tr-TR" sz="24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563" name="Line 10"/>
          <p:cNvSpPr>
            <a:spLocks noChangeShapeType="1"/>
          </p:cNvSpPr>
          <p:nvPr/>
        </p:nvSpPr>
        <p:spPr bwMode="auto">
          <a:xfrm>
            <a:off x="3713163" y="6921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92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6714" y="260350"/>
            <a:ext cx="8918575" cy="63373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tr-TR" altLang="tr-TR" sz="2400">
                <a:solidFill>
                  <a:srgbClr val="0000FF"/>
                </a:solidFill>
                <a:latin typeface="Times New Roman" panose="02020603050405020304" pitchFamily="18" charset="0"/>
              </a:rPr>
              <a:t>Enzimlerin katalizledikleri reaksiyonlarda genel kimyasal reaksiyon </a:t>
            </a:r>
          </a:p>
          <a:p>
            <a:pPr marL="0" indent="0" eaLnBrk="1" hangingPunct="1">
              <a:buNone/>
            </a:pPr>
            <a:r>
              <a:rPr lang="tr-TR" altLang="tr-TR" sz="2400">
                <a:solidFill>
                  <a:srgbClr val="0000FF"/>
                </a:solidFill>
                <a:latin typeface="Times New Roman" panose="02020603050405020304" pitchFamily="18" charset="0"/>
              </a:rPr>
              <a:t>kinetikleri geçerlidir.</a:t>
            </a:r>
          </a:p>
          <a:p>
            <a:pPr marL="0" indent="0" eaLnBrk="1" hangingPunct="1">
              <a:buNone/>
            </a:pPr>
            <a:r>
              <a:rPr lang="tr-TR" altLang="tr-TR" sz="2400" b="1">
                <a:solidFill>
                  <a:srgbClr val="00FF00"/>
                </a:solidFill>
                <a:latin typeface="Times New Roman" panose="02020603050405020304" pitchFamily="18" charset="0"/>
              </a:rPr>
              <a:t>Michaelis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 ve </a:t>
            </a:r>
            <a:r>
              <a:rPr lang="tr-TR" altLang="tr-TR" sz="2400" b="1">
                <a:solidFill>
                  <a:srgbClr val="00FF00"/>
                </a:solidFill>
                <a:latin typeface="Times New Roman" panose="02020603050405020304" pitchFamily="18" charset="0"/>
              </a:rPr>
              <a:t>Menten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 isimli araştırmacılar, enzimlerle gerçekleşen reaksiyonlar için basit bir tanımlama yapmışlardır.</a:t>
            </a:r>
          </a:p>
          <a:p>
            <a:pPr marL="0" indent="0" eaLnBrk="1" hangingPunct="1">
              <a:buNone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Enzim kinetiklerinin kantitatif analizleri için geliştirilen bu model, tek </a:t>
            </a:r>
          </a:p>
          <a:p>
            <a:pPr marL="0" indent="0" eaLnBrk="1" hangingPunct="1">
              <a:buNone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substratlı reaksiyonlar için geçerlidir.</a:t>
            </a:r>
          </a:p>
          <a:p>
            <a:pPr marL="0" indent="0" eaLnBrk="1" hangingPunct="1">
              <a:buNone/>
            </a:pPr>
            <a:endParaRPr lang="tr-TR" altLang="tr-TR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E  + S              ES              E  + Ü</a:t>
            </a:r>
          </a:p>
          <a:p>
            <a:pPr marL="0" indent="0" eaLnBrk="1" hangingPunct="1">
              <a:buNone/>
            </a:pPr>
            <a:endParaRPr lang="tr-TR" altLang="tr-TR" sz="240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tr-TR" sz="240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r>
              <a:rPr lang="tr-TR" altLang="tr-TR" sz="2400">
                <a:solidFill>
                  <a:srgbClr val="FF0066"/>
                </a:solidFill>
                <a:latin typeface="Times New Roman" panose="02020603050405020304" pitchFamily="18" charset="0"/>
              </a:rPr>
              <a:t>k</a:t>
            </a:r>
            <a:r>
              <a:rPr lang="tr-TR" altLang="tr-TR" sz="2400" baseline="-25000">
                <a:solidFill>
                  <a:srgbClr val="FF0066"/>
                </a:solidFill>
                <a:latin typeface="Times New Roman" panose="02020603050405020304" pitchFamily="18" charset="0"/>
              </a:rPr>
              <a:t>1</a:t>
            </a:r>
            <a:r>
              <a:rPr lang="tr-TR" altLang="tr-TR" sz="2400">
                <a:solidFill>
                  <a:srgbClr val="FF0066"/>
                </a:solidFill>
                <a:latin typeface="Times New Roman" panose="02020603050405020304" pitchFamily="18" charset="0"/>
              </a:rPr>
              <a:t>, k</a:t>
            </a:r>
            <a:r>
              <a:rPr lang="tr-TR" altLang="tr-TR" sz="2400" baseline="-25000">
                <a:solidFill>
                  <a:srgbClr val="FF0066"/>
                </a:solidFill>
                <a:latin typeface="Times New Roman" panose="02020603050405020304" pitchFamily="18" charset="0"/>
              </a:rPr>
              <a:t>2</a:t>
            </a:r>
            <a:r>
              <a:rPr lang="tr-TR" altLang="tr-TR" sz="2400">
                <a:solidFill>
                  <a:srgbClr val="FF0066"/>
                </a:solidFill>
                <a:latin typeface="Times New Roman" panose="02020603050405020304" pitchFamily="18" charset="0"/>
              </a:rPr>
              <a:t> ve k</a:t>
            </a:r>
            <a:r>
              <a:rPr lang="tr-TR" altLang="tr-TR" sz="2400" baseline="-25000">
                <a:solidFill>
                  <a:srgbClr val="FF0066"/>
                </a:solidFill>
                <a:latin typeface="Times New Roman" panose="02020603050405020304" pitchFamily="18" charset="0"/>
              </a:rPr>
              <a:t>3 </a:t>
            </a:r>
            <a:r>
              <a:rPr lang="tr-TR" altLang="tr-TR" sz="2400">
                <a:solidFill>
                  <a:srgbClr val="FF0066"/>
                </a:solidFill>
                <a:latin typeface="Times New Roman" panose="02020603050405020304" pitchFamily="18" charset="0"/>
              </a:rPr>
              <a:t>:  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reaksiyonların hız sabitleri</a:t>
            </a:r>
          </a:p>
          <a:p>
            <a:pPr marL="0" indent="0" eaLnBrk="1" hangingPunct="1">
              <a:buNone/>
            </a:pPr>
            <a:endParaRPr lang="tr-TR" altLang="tr-TR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251" name="Line 5"/>
          <p:cNvSpPr>
            <a:spLocks noChangeShapeType="1"/>
          </p:cNvSpPr>
          <p:nvPr/>
        </p:nvSpPr>
        <p:spPr bwMode="auto">
          <a:xfrm>
            <a:off x="3713163" y="2997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252" name="Line 8"/>
          <p:cNvSpPr>
            <a:spLocks noChangeShapeType="1"/>
          </p:cNvSpPr>
          <p:nvPr/>
        </p:nvSpPr>
        <p:spPr bwMode="auto">
          <a:xfrm flipH="1">
            <a:off x="2566989" y="3573463"/>
            <a:ext cx="739775" cy="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253" name="Text Box 9"/>
          <p:cNvSpPr txBox="1">
            <a:spLocks noChangeArrowheads="1"/>
          </p:cNvSpPr>
          <p:nvPr/>
        </p:nvSpPr>
        <p:spPr bwMode="auto">
          <a:xfrm rot="10800000" flipV="1">
            <a:off x="2640014" y="3067051"/>
            <a:ext cx="7191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>
                <a:solidFill>
                  <a:srgbClr val="006699"/>
                </a:solidFill>
                <a:latin typeface="Arial" panose="020B0604020202020204" pitchFamily="34" charset="0"/>
              </a:rPr>
              <a:t> </a:t>
            </a:r>
            <a:r>
              <a:rPr lang="tr-TR" altLang="tr-TR" sz="1800" b="1">
                <a:solidFill>
                  <a:srgbClr val="006699"/>
                </a:solidFill>
                <a:latin typeface="Arial" panose="020B0604020202020204" pitchFamily="34" charset="0"/>
              </a:rPr>
              <a:t> </a:t>
            </a:r>
            <a:r>
              <a:rPr lang="tr-TR" altLang="tr-TR" sz="1800" b="1">
                <a:solidFill>
                  <a:srgbClr val="FF0066"/>
                </a:solidFill>
                <a:latin typeface="Arial" panose="020B0604020202020204" pitchFamily="34" charset="0"/>
              </a:rPr>
              <a:t>k</a:t>
            </a:r>
            <a:r>
              <a:rPr lang="tr-TR" altLang="tr-TR" sz="1800" b="1" baseline="-25000">
                <a:solidFill>
                  <a:srgbClr val="FF0066"/>
                </a:solidFill>
                <a:latin typeface="Arial" panose="020B0604020202020204" pitchFamily="34" charset="0"/>
              </a:rPr>
              <a:t>1</a:t>
            </a:r>
            <a:endParaRPr lang="tr-TR" altLang="tr-TR" sz="1800" b="1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53254" name="Text Box 12"/>
          <p:cNvSpPr txBox="1">
            <a:spLocks noChangeArrowheads="1"/>
          </p:cNvSpPr>
          <p:nvPr/>
        </p:nvSpPr>
        <p:spPr bwMode="auto">
          <a:xfrm rot="10800000" flipV="1">
            <a:off x="2711450" y="3640138"/>
            <a:ext cx="6048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 b="1">
                <a:solidFill>
                  <a:srgbClr val="FF0066"/>
                </a:solidFill>
                <a:latin typeface="Arial" panose="020B0604020202020204" pitchFamily="34" charset="0"/>
              </a:rPr>
              <a:t>k</a:t>
            </a:r>
            <a:r>
              <a:rPr lang="tr-TR" altLang="tr-TR" sz="1800" b="1" baseline="-25000">
                <a:solidFill>
                  <a:srgbClr val="FF0066"/>
                </a:solidFill>
                <a:latin typeface="Arial" panose="020B0604020202020204" pitchFamily="34" charset="0"/>
              </a:rPr>
              <a:t>2</a:t>
            </a:r>
            <a:endParaRPr lang="tr-TR" altLang="tr-TR" sz="1800" b="1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53255" name="Line 13"/>
          <p:cNvSpPr>
            <a:spLocks noChangeShapeType="1"/>
          </p:cNvSpPr>
          <p:nvPr/>
        </p:nvSpPr>
        <p:spPr bwMode="auto">
          <a:xfrm>
            <a:off x="4008438" y="3500438"/>
            <a:ext cx="823912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256" name="Text Box 14"/>
          <p:cNvSpPr txBox="1">
            <a:spLocks noChangeArrowheads="1"/>
          </p:cNvSpPr>
          <p:nvPr/>
        </p:nvSpPr>
        <p:spPr bwMode="auto">
          <a:xfrm>
            <a:off x="3935413" y="3068638"/>
            <a:ext cx="10080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 b="1">
                <a:solidFill>
                  <a:srgbClr val="FF0066"/>
                </a:solidFill>
                <a:latin typeface="Arial" panose="020B0604020202020204" pitchFamily="34" charset="0"/>
              </a:rPr>
              <a:t>k</a:t>
            </a:r>
            <a:r>
              <a:rPr lang="tr-TR" altLang="tr-TR" sz="1800" b="1" baseline="-25000">
                <a:solidFill>
                  <a:srgbClr val="FF0066"/>
                </a:solidFill>
                <a:latin typeface="Arial" panose="020B0604020202020204" pitchFamily="34" charset="0"/>
              </a:rPr>
              <a:t>3</a:t>
            </a:r>
            <a:endParaRPr lang="tr-TR" altLang="tr-TR" sz="1800" b="1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53257" name="Line 15"/>
          <p:cNvSpPr>
            <a:spLocks noChangeShapeType="1"/>
          </p:cNvSpPr>
          <p:nvPr/>
        </p:nvSpPr>
        <p:spPr bwMode="auto">
          <a:xfrm>
            <a:off x="2640013" y="3429000"/>
            <a:ext cx="741362" cy="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46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8300" y="549275"/>
            <a:ext cx="8915400" cy="55070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Tersinir olarak sabit bir hızla  </a:t>
            </a:r>
            <a:r>
              <a:rPr lang="tr-TR" altLang="tr-TR" sz="2400" b="1">
                <a:solidFill>
                  <a:srgbClr val="FF00FF"/>
                </a:solidFill>
                <a:latin typeface="Times New Roman" panose="02020603050405020304" pitchFamily="18" charset="0"/>
              </a:rPr>
              <a:t>(k</a:t>
            </a:r>
            <a:r>
              <a:rPr lang="tr-TR" altLang="tr-TR" sz="2400" b="1" baseline="-25000">
                <a:solidFill>
                  <a:srgbClr val="FF00FF"/>
                </a:solidFill>
                <a:latin typeface="Times New Roman" panose="02020603050405020304" pitchFamily="18" charset="0"/>
              </a:rPr>
              <a:t>1</a:t>
            </a:r>
            <a:r>
              <a:rPr lang="tr-TR" altLang="tr-TR" sz="2400" b="1">
                <a:solidFill>
                  <a:srgbClr val="FF00FF"/>
                </a:solidFill>
                <a:latin typeface="Times New Roman" panose="02020603050405020304" pitchFamily="18" charset="0"/>
              </a:rPr>
              <a:t>)</a:t>
            </a:r>
            <a:r>
              <a:rPr lang="tr-TR" altLang="tr-TR" sz="240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substratla </a:t>
            </a:r>
            <a:r>
              <a:rPr lang="en-US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birleşen enzim </a:t>
            </a:r>
            <a:r>
              <a:rPr lang="en-US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önce enzim-substrat </a:t>
            </a:r>
            <a:r>
              <a:rPr lang="en-US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kompleksini oluşturur.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tr-TR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altLang="tr-TR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tr-TR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altLang="tr-TR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kompleksi daha sonra başlıca 2 akıbete uğrayabilir: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endParaRPr lang="tr-TR" altLang="tr-TR" sz="24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tr-TR" altLang="tr-TR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Sabit bir hızla </a:t>
            </a:r>
            <a:r>
              <a:rPr lang="tr-TR" altLang="tr-TR" sz="24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altLang="tr-TR" sz="2400" b="1">
                <a:solidFill>
                  <a:srgbClr val="FF00FF"/>
                </a:solidFill>
                <a:latin typeface="Times New Roman" panose="02020603050405020304" pitchFamily="18" charset="0"/>
              </a:rPr>
              <a:t>k</a:t>
            </a:r>
            <a:r>
              <a:rPr lang="tr-TR" altLang="tr-TR" sz="2400" b="1" baseline="-25000">
                <a:solidFill>
                  <a:srgbClr val="FF00FF"/>
                </a:solidFill>
                <a:latin typeface="Times New Roman" panose="02020603050405020304" pitchFamily="18" charset="0"/>
              </a:rPr>
              <a:t>2</a:t>
            </a:r>
            <a:r>
              <a:rPr lang="tr-TR" altLang="tr-TR" sz="2400" b="1">
                <a:solidFill>
                  <a:srgbClr val="FF00FF"/>
                </a:solidFill>
                <a:latin typeface="Times New Roman" panose="02020603050405020304" pitchFamily="18" charset="0"/>
              </a:rPr>
              <a:t>)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 yeniden E ve S’a dönüşür.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endParaRPr lang="tr-TR" altLang="tr-TR" sz="2400" b="1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tr-TR" altLang="tr-TR" sz="2400" b="1">
                <a:solidFill>
                  <a:srgbClr val="0000FF"/>
                </a:solidFill>
                <a:latin typeface="Times New Roman" panose="02020603050405020304" pitchFamily="18" charset="0"/>
              </a:rPr>
              <a:t>2. 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Yahut </a:t>
            </a:r>
            <a:r>
              <a:rPr lang="tr-TR" altLang="tr-TR" sz="2400" b="1">
                <a:solidFill>
                  <a:srgbClr val="FF00FF"/>
                </a:solidFill>
                <a:latin typeface="Times New Roman" panose="02020603050405020304" pitchFamily="18" charset="0"/>
              </a:rPr>
              <a:t>k</a:t>
            </a:r>
            <a:r>
              <a:rPr lang="tr-TR" altLang="tr-TR" sz="2400" b="1" baseline="-25000">
                <a:solidFill>
                  <a:srgbClr val="FF00FF"/>
                </a:solidFill>
                <a:latin typeface="Times New Roman" panose="02020603050405020304" pitchFamily="18" charset="0"/>
              </a:rPr>
              <a:t>3 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sabit hızıyla ürün </a:t>
            </a:r>
            <a:r>
              <a:rPr lang="en-US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en-US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oluşurken enzim de serbestleşerek ilk 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    yapısını kazanır.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400" b="1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 b="1">
                <a:solidFill>
                  <a:srgbClr val="0000FF"/>
                </a:solidFill>
                <a:latin typeface="Times New Roman" panose="02020603050405020304" pitchFamily="18" charset="0"/>
              </a:rPr>
              <a:t>ES oluşum hızı</a:t>
            </a:r>
            <a:r>
              <a:rPr lang="tr-TR" altLang="tr-TR" sz="2400">
                <a:solidFill>
                  <a:srgbClr val="0000FF"/>
                </a:solidFill>
                <a:latin typeface="Times New Roman" panose="02020603050405020304" pitchFamily="18" charset="0"/>
              </a:rPr>
              <a:t> =</a:t>
            </a:r>
            <a:r>
              <a:rPr lang="tr-TR" altLang="tr-TR" sz="2400">
                <a:latin typeface="Times New Roman" panose="02020603050405020304" pitchFamily="18" charset="0"/>
              </a:rPr>
              <a:t> 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k</a:t>
            </a:r>
            <a:r>
              <a:rPr lang="tr-TR" altLang="tr-TR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4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 yıkılım hızı</a:t>
            </a:r>
            <a:r>
              <a:rPr lang="tr-TR" altLang="tr-TR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k</a:t>
            </a:r>
            <a:r>
              <a:rPr lang="tr-TR" altLang="tr-TR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+k</a:t>
            </a:r>
            <a:r>
              <a:rPr lang="tr-TR" altLang="tr-TR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en-US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234652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6713" y="620713"/>
            <a:ext cx="9212262" cy="5903912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None/>
            </a:pPr>
            <a:r>
              <a:rPr lang="tr-TR" altLang="tr-TR" sz="2400">
                <a:solidFill>
                  <a:srgbClr val="0000FF"/>
                </a:solidFill>
                <a:latin typeface="Times New Roman" panose="02020603050405020304" pitchFamily="18" charset="0"/>
              </a:rPr>
              <a:t>Reaksiyon hızı ile substrat konsantrasyonu arasındaki ilişkiyi tanımlayan</a:t>
            </a:r>
          </a:p>
          <a:p>
            <a:pPr marL="609600" indent="-609600" eaLnBrk="1" hangingPunct="1">
              <a:lnSpc>
                <a:spcPct val="80000"/>
              </a:lnSpc>
              <a:buNone/>
            </a:pPr>
            <a:r>
              <a:rPr lang="tr-TR" altLang="tr-TR" sz="2400">
                <a:solidFill>
                  <a:srgbClr val="0000FF"/>
                </a:solidFill>
                <a:latin typeface="Times New Roman" panose="02020603050405020304" pitchFamily="18" charset="0"/>
              </a:rPr>
              <a:t>Michaelis-Menten denklemi kurulurken aşağıdaki varsayımlar gözönüne</a:t>
            </a:r>
          </a:p>
          <a:p>
            <a:pPr marL="609600" indent="-609600" eaLnBrk="1" hangingPunct="1">
              <a:lnSpc>
                <a:spcPct val="80000"/>
              </a:lnSpc>
              <a:buNone/>
            </a:pPr>
            <a:r>
              <a:rPr lang="tr-TR" altLang="tr-TR" sz="2400">
                <a:solidFill>
                  <a:srgbClr val="0000FF"/>
                </a:solidFill>
                <a:latin typeface="Times New Roman" panose="02020603050405020304" pitchFamily="18" charset="0"/>
              </a:rPr>
              <a:t>alınmıştır:</a:t>
            </a:r>
          </a:p>
          <a:p>
            <a:pPr marL="609600" indent="-609600" eaLnBrk="1" hangingPunct="1">
              <a:lnSpc>
                <a:spcPct val="80000"/>
              </a:lnSpc>
              <a:buNone/>
            </a:pPr>
            <a:endParaRPr lang="tr-TR" altLang="tr-TR" sz="240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None/>
            </a:pPr>
            <a:r>
              <a:rPr lang="tr-TR" altLang="tr-TR" sz="2400" b="1">
                <a:solidFill>
                  <a:srgbClr val="FF3399"/>
                </a:solidFill>
                <a:latin typeface="Times New Roman" panose="02020603050405020304" pitchFamily="18" charset="0"/>
              </a:rPr>
              <a:t>1. 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Substrat konsantrasyonu </a:t>
            </a:r>
            <a:r>
              <a:rPr lang="en-US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enzim konsantrasyonun </a:t>
            </a:r>
            <a:r>
              <a:rPr lang="en-US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’dan çok</a:t>
            </a:r>
          </a:p>
          <a:p>
            <a:pPr marL="609600" indent="-609600" eaLnBrk="1" hangingPunct="1">
              <a:lnSpc>
                <a:spcPct val="80000"/>
              </a:lnSpc>
              <a:buNone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daha fazladır. Böylece belirli bir zamanda enzime bağlı olan substrat</a:t>
            </a:r>
          </a:p>
          <a:p>
            <a:pPr marL="609600" indent="-609600" eaLnBrk="1" hangingPunct="1">
              <a:lnSpc>
                <a:spcPct val="80000"/>
              </a:lnSpc>
              <a:buNone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miktarı ihmal edilebilir.</a:t>
            </a:r>
          </a:p>
          <a:p>
            <a:pPr marL="609600" indent="-609600" eaLnBrk="1" hangingPunct="1">
              <a:lnSpc>
                <a:spcPct val="80000"/>
              </a:lnSpc>
              <a:buNone/>
            </a:pPr>
            <a:endParaRPr lang="tr-TR" altLang="tr-TR" sz="2400" b="1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None/>
            </a:pPr>
            <a:endParaRPr lang="tr-TR" altLang="tr-TR" sz="2400" b="1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None/>
            </a:pPr>
            <a:r>
              <a:rPr lang="tr-TR" altLang="tr-TR" sz="2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Reaksiyonun denge durumunda ES kompleksinin oluşum</a:t>
            </a:r>
            <a:r>
              <a:rPr lang="tr-TR" altLang="tr-TR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</a:p>
          <a:p>
            <a:pPr marL="609600" indent="-609600" eaLnBrk="1" hangingPunct="1">
              <a:lnSpc>
                <a:spcPct val="80000"/>
              </a:lnSpc>
              <a:buNone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yıkılım hızları biribirine eşittir.</a:t>
            </a:r>
          </a:p>
          <a:p>
            <a:pPr marL="609600" indent="-609600" eaLnBrk="1" hangingPunct="1">
              <a:lnSpc>
                <a:spcPct val="80000"/>
              </a:lnSpc>
              <a:buNone/>
            </a:pPr>
            <a:endParaRPr lang="tr-TR" altLang="tr-TR" sz="24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299" name="Text Box 6"/>
          <p:cNvSpPr txBox="1">
            <a:spLocks noChangeArrowheads="1"/>
          </p:cNvSpPr>
          <p:nvPr/>
        </p:nvSpPr>
        <p:spPr bwMode="auto">
          <a:xfrm>
            <a:off x="2890838" y="4724401"/>
            <a:ext cx="209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tr-TR" altLang="tr-TR" sz="1800">
              <a:solidFill>
                <a:srgbClr val="00669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68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8300" y="476251"/>
            <a:ext cx="8915400" cy="55800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Reaksiyonun denge durumunda :</a:t>
            </a:r>
          </a:p>
          <a:p>
            <a:pPr eaLnBrk="1" hangingPunct="1">
              <a:buFontTx/>
              <a:buNone/>
            </a:pPr>
            <a:r>
              <a:rPr lang="tr-TR" altLang="tr-TR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tr-TR" altLang="tr-TR" baseline="-25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tr-TR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altLang="tr-TR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tr-TR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altLang="tr-TR" sz="3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tr-TR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altLang="tr-TR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tr-TR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altLang="tr-TR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tr-TR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altLang="tr-TR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altLang="tr-TR" baseline="-25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k</a:t>
            </a:r>
            <a:r>
              <a:rPr lang="tr-TR" altLang="tr-TR" baseline="-25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tr-TR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altLang="tr-TR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tr-TR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altLang="tr-TR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tr-TR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altLang="tr-TR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altLang="tr-TR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</a:p>
          <a:p>
            <a:pPr eaLnBrk="1" hangingPunct="1">
              <a:buFontTx/>
              <a:buNone/>
            </a:pPr>
            <a:r>
              <a:rPr lang="tr-TR" altLang="tr-TR" baseline="-25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</a:p>
          <a:p>
            <a:pPr eaLnBrk="1" hangingPunct="1">
              <a:buFontTx/>
              <a:buNone/>
            </a:pPr>
            <a:r>
              <a:rPr lang="tr-TR" altLang="tr-TR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tr-TR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altLang="tr-TR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tr-TR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altLang="tr-TR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                                 </a:t>
            </a:r>
            <a:r>
              <a:rPr lang="tr-TR" altLang="tr-TR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</a:p>
          <a:p>
            <a:pPr eaLnBrk="1" hangingPunct="1">
              <a:buFontTx/>
              <a:buNone/>
            </a:pPr>
            <a:r>
              <a:rPr lang="tr-TR" altLang="tr-TR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altLang="tr-TR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tr-TR" altLang="tr-TR" smtClean="0"/>
          </a:p>
        </p:txBody>
      </p:sp>
      <p:sp>
        <p:nvSpPr>
          <p:cNvPr id="56323" name="Text Box 4"/>
          <p:cNvSpPr txBox="1">
            <a:spLocks noChangeArrowheads="1"/>
          </p:cNvSpPr>
          <p:nvPr/>
        </p:nvSpPr>
        <p:spPr bwMode="auto">
          <a:xfrm>
            <a:off x="3209925" y="1916113"/>
            <a:ext cx="102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tr-TR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tr-TR" altLang="tr-TR">
                <a:solidFill>
                  <a:srgbClr val="000000"/>
                </a:solidFill>
                <a:cs typeface="Times New Roman" panose="02020603050405020304" pitchFamily="18" charset="0"/>
              </a:rPr>
              <a:t>E</a:t>
            </a:r>
            <a:r>
              <a:rPr lang="en-US" altLang="tr-TR">
                <a:solidFill>
                  <a:srgbClr val="000000"/>
                </a:solidFill>
                <a:cs typeface="Times New Roman" panose="02020603050405020304" pitchFamily="18" charset="0"/>
              </a:rPr>
              <a:t>]</a:t>
            </a:r>
            <a:r>
              <a:rPr lang="tr-TR" altLang="tr-TR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tr-TR">
                <a:solidFill>
                  <a:srgbClr val="000000"/>
                </a:solidFill>
                <a:cs typeface="Times New Roman" panose="02020603050405020304" pitchFamily="18" charset="0"/>
              </a:rPr>
              <a:t>[</a:t>
            </a:r>
            <a:r>
              <a:rPr lang="tr-TR" altLang="tr-TR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tr-TR">
                <a:solidFill>
                  <a:srgbClr val="000000"/>
                </a:solidFill>
                <a:cs typeface="Times New Roman" panose="02020603050405020304" pitchFamily="18" charset="0"/>
              </a:rPr>
              <a:t>]</a:t>
            </a:r>
          </a:p>
        </p:txBody>
      </p:sp>
      <p:sp>
        <p:nvSpPr>
          <p:cNvPr id="56324" name="Line 5"/>
          <p:cNvSpPr>
            <a:spLocks noChangeShapeType="1"/>
          </p:cNvSpPr>
          <p:nvPr/>
        </p:nvSpPr>
        <p:spPr bwMode="auto">
          <a:xfrm>
            <a:off x="3216276" y="2420938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56325" name="Text Box 6"/>
          <p:cNvSpPr txBox="1">
            <a:spLocks noChangeArrowheads="1"/>
          </p:cNvSpPr>
          <p:nvPr/>
        </p:nvSpPr>
        <p:spPr bwMode="auto">
          <a:xfrm>
            <a:off x="3000376" y="2368550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0000"/>
                </a:solidFill>
              </a:rPr>
              <a:t> k</a:t>
            </a:r>
            <a:r>
              <a:rPr lang="tr-TR" altLang="tr-TR" baseline="-25000">
                <a:solidFill>
                  <a:srgbClr val="000000"/>
                </a:solidFill>
              </a:rPr>
              <a:t>2 </a:t>
            </a:r>
            <a:r>
              <a:rPr lang="en-US" altLang="tr-TR">
                <a:solidFill>
                  <a:srgbClr val="000000"/>
                </a:solidFill>
                <a:cs typeface="Times New Roman" panose="02020603050405020304" pitchFamily="18" charset="0"/>
              </a:rPr>
              <a:t>+</a:t>
            </a:r>
            <a:r>
              <a:rPr lang="tr-TR" altLang="tr-TR">
                <a:solidFill>
                  <a:srgbClr val="000000"/>
                </a:solidFill>
                <a:cs typeface="Times New Roman" panose="02020603050405020304" pitchFamily="18" charset="0"/>
              </a:rPr>
              <a:t> k</a:t>
            </a:r>
            <a:r>
              <a:rPr lang="tr-TR" altLang="tr-TR" baseline="-2500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endParaRPr lang="en-US" altLang="tr-TR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56326" name="Line 7"/>
          <p:cNvSpPr>
            <a:spLocks noChangeShapeType="1"/>
          </p:cNvSpPr>
          <p:nvPr/>
        </p:nvSpPr>
        <p:spPr bwMode="auto">
          <a:xfrm flipH="1">
            <a:off x="3935414" y="2565400"/>
            <a:ext cx="287337" cy="431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56327" name="Text Box 8"/>
          <p:cNvSpPr txBox="1">
            <a:spLocks noChangeArrowheads="1"/>
          </p:cNvSpPr>
          <p:nvPr/>
        </p:nvSpPr>
        <p:spPr bwMode="auto">
          <a:xfrm>
            <a:off x="3575050" y="2657475"/>
            <a:ext cx="1225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6699"/>
                </a:solidFill>
              </a:rPr>
              <a:t>  </a:t>
            </a:r>
            <a:r>
              <a:rPr lang="tr-TR" altLang="tr-TR">
                <a:solidFill>
                  <a:srgbClr val="000000"/>
                </a:solidFill>
              </a:rPr>
              <a:t>k</a:t>
            </a:r>
            <a:r>
              <a:rPr lang="tr-TR" altLang="tr-TR" baseline="-25000">
                <a:solidFill>
                  <a:srgbClr val="000000"/>
                </a:solidFill>
              </a:rPr>
              <a:t>1</a:t>
            </a: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6328" name="Text Box 9"/>
          <p:cNvSpPr txBox="1">
            <a:spLocks noChangeArrowheads="1"/>
          </p:cNvSpPr>
          <p:nvPr/>
        </p:nvSpPr>
        <p:spPr bwMode="auto">
          <a:xfrm>
            <a:off x="2279650" y="3736975"/>
            <a:ext cx="1512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0000"/>
                </a:solidFill>
              </a:rPr>
              <a:t>k</a:t>
            </a:r>
            <a:r>
              <a:rPr lang="tr-TR" altLang="tr-TR" baseline="-25000">
                <a:solidFill>
                  <a:srgbClr val="000000"/>
                </a:solidFill>
              </a:rPr>
              <a:t>2 </a:t>
            </a:r>
            <a:r>
              <a:rPr lang="en-US" altLang="tr-TR">
                <a:solidFill>
                  <a:srgbClr val="000000"/>
                </a:solidFill>
                <a:cs typeface="Times New Roman" panose="02020603050405020304" pitchFamily="18" charset="0"/>
              </a:rPr>
              <a:t>+</a:t>
            </a:r>
            <a:r>
              <a:rPr lang="tr-TR" altLang="tr-TR">
                <a:solidFill>
                  <a:srgbClr val="000000"/>
                </a:solidFill>
                <a:cs typeface="Times New Roman" panose="02020603050405020304" pitchFamily="18" charset="0"/>
              </a:rPr>
              <a:t> k</a:t>
            </a:r>
            <a:r>
              <a:rPr lang="tr-TR" altLang="tr-TR" baseline="-2500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endParaRPr lang="en-US" altLang="tr-TR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56329" name="Line 10"/>
          <p:cNvSpPr>
            <a:spLocks noChangeShapeType="1"/>
          </p:cNvSpPr>
          <p:nvPr/>
        </p:nvSpPr>
        <p:spPr bwMode="auto">
          <a:xfrm>
            <a:off x="2495551" y="4221163"/>
            <a:ext cx="10080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56330" name="Text Box 11"/>
          <p:cNvSpPr txBox="1">
            <a:spLocks noChangeArrowheads="1"/>
          </p:cNvSpPr>
          <p:nvPr/>
        </p:nvSpPr>
        <p:spPr bwMode="auto">
          <a:xfrm>
            <a:off x="2424114" y="4149725"/>
            <a:ext cx="935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6699"/>
                </a:solidFill>
              </a:rPr>
              <a:t>      </a:t>
            </a:r>
            <a:r>
              <a:rPr lang="tr-TR" altLang="tr-TR">
                <a:solidFill>
                  <a:srgbClr val="000000"/>
                </a:solidFill>
              </a:rPr>
              <a:t>k</a:t>
            </a:r>
            <a:r>
              <a:rPr lang="tr-TR" altLang="tr-TR" baseline="-25000">
                <a:solidFill>
                  <a:srgbClr val="000000"/>
                </a:solidFill>
              </a:rPr>
              <a:t>1</a:t>
            </a: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6331" name="Text Box 12"/>
          <p:cNvSpPr txBox="1">
            <a:spLocks noChangeArrowheads="1"/>
          </p:cNvSpPr>
          <p:nvPr/>
        </p:nvSpPr>
        <p:spPr bwMode="auto">
          <a:xfrm>
            <a:off x="1566863" y="3881438"/>
            <a:ext cx="563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0000"/>
                </a:solidFill>
              </a:rPr>
              <a:t>K</a:t>
            </a:r>
            <a:r>
              <a:rPr lang="tr-TR" altLang="tr-TR" baseline="-25000">
                <a:solidFill>
                  <a:srgbClr val="000000"/>
                </a:solidFill>
              </a:rPr>
              <a:t>m</a:t>
            </a: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6332" name="Line 13"/>
          <p:cNvSpPr>
            <a:spLocks noChangeShapeType="1"/>
          </p:cNvSpPr>
          <p:nvPr/>
        </p:nvSpPr>
        <p:spPr bwMode="auto">
          <a:xfrm>
            <a:off x="2279650" y="4149725"/>
            <a:ext cx="714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56333" name="Line 14"/>
          <p:cNvSpPr>
            <a:spLocks noChangeShapeType="1"/>
          </p:cNvSpPr>
          <p:nvPr/>
        </p:nvSpPr>
        <p:spPr bwMode="auto">
          <a:xfrm>
            <a:off x="2279650" y="4221163"/>
            <a:ext cx="714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60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333375"/>
            <a:ext cx="9906000" cy="57229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z="2800" b="1">
                <a:solidFill>
                  <a:srgbClr val="0000FF"/>
                </a:solidFill>
                <a:latin typeface="Times New Roman" panose="02020603050405020304" pitchFamily="18" charset="0"/>
              </a:rPr>
              <a:t>Michaelis-Menten denklemi </a:t>
            </a:r>
            <a:r>
              <a:rPr lang="tr-TR" altLang="tr-TR" sz="2800" b="1">
                <a:solidFill>
                  <a:srgbClr val="FF3399"/>
                </a:solidFill>
                <a:latin typeface="Times New Roman" panose="02020603050405020304" pitchFamily="18" charset="0"/>
              </a:rPr>
              <a:t>hiperbolik bir eğrinin</a:t>
            </a:r>
            <a:r>
              <a:rPr lang="tr-TR" altLang="tr-TR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denklemidir.</a:t>
            </a:r>
          </a:p>
        </p:txBody>
      </p:sp>
      <p:sp>
        <p:nvSpPr>
          <p:cNvPr id="57347" name="Line 5"/>
          <p:cNvSpPr>
            <a:spLocks noChangeShapeType="1"/>
          </p:cNvSpPr>
          <p:nvPr/>
        </p:nvSpPr>
        <p:spPr bwMode="auto">
          <a:xfrm flipV="1">
            <a:off x="2068513" y="1484314"/>
            <a:ext cx="0" cy="4465637"/>
          </a:xfrm>
          <a:prstGeom prst="line">
            <a:avLst/>
          </a:prstGeom>
          <a:noFill/>
          <a:ln w="444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57348" name="Line 6"/>
          <p:cNvSpPr>
            <a:spLocks noChangeShapeType="1"/>
          </p:cNvSpPr>
          <p:nvPr/>
        </p:nvSpPr>
        <p:spPr bwMode="auto">
          <a:xfrm>
            <a:off x="2068513" y="5949950"/>
            <a:ext cx="7232650" cy="0"/>
          </a:xfrm>
          <a:prstGeom prst="line">
            <a:avLst/>
          </a:prstGeom>
          <a:noFill/>
          <a:ln w="444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57349" name="Text Box 18"/>
          <p:cNvSpPr txBox="1">
            <a:spLocks noChangeArrowheads="1"/>
          </p:cNvSpPr>
          <p:nvPr/>
        </p:nvSpPr>
        <p:spPr bwMode="auto">
          <a:xfrm>
            <a:off x="2203451" y="5969001"/>
            <a:ext cx="1262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 b="1">
                <a:solidFill>
                  <a:srgbClr val="FF0000"/>
                </a:solidFill>
                <a:latin typeface="Arial" panose="020B0604020202020204" pitchFamily="34" charset="0"/>
              </a:rPr>
              <a:t>  </a:t>
            </a:r>
            <a:r>
              <a:rPr lang="tr-TR" altLang="tr-TR" sz="2000" b="1">
                <a:solidFill>
                  <a:srgbClr val="FF0000"/>
                </a:solidFill>
                <a:latin typeface="Arial" panose="020B0604020202020204" pitchFamily="34" charset="0"/>
              </a:rPr>
              <a:t>K</a:t>
            </a:r>
            <a:r>
              <a:rPr lang="tr-TR" altLang="tr-TR" sz="2000" b="1" baseline="-25000">
                <a:solidFill>
                  <a:srgbClr val="FF0000"/>
                </a:solidFill>
                <a:latin typeface="Arial" panose="020B0604020202020204" pitchFamily="34" charset="0"/>
              </a:rPr>
              <a:t>m</a:t>
            </a:r>
            <a:endParaRPr lang="tr-TR" altLang="tr-TR" sz="20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7350" name="Text Box 19"/>
          <p:cNvSpPr txBox="1">
            <a:spLocks noChangeArrowheads="1"/>
          </p:cNvSpPr>
          <p:nvPr/>
        </p:nvSpPr>
        <p:spPr bwMode="auto">
          <a:xfrm>
            <a:off x="9055100" y="5661026"/>
            <a:ext cx="1993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tr-TR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tr-TR" altLang="tr-TR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tr-TR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tr-TR" altLang="tr-TR" sz="1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(mol/L)</a:t>
            </a:r>
            <a:endParaRPr lang="en-US" altLang="tr-TR" sz="18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351" name="Freeform 29"/>
          <p:cNvSpPr>
            <a:spLocks/>
          </p:cNvSpPr>
          <p:nvPr/>
        </p:nvSpPr>
        <p:spPr bwMode="auto">
          <a:xfrm>
            <a:off x="2068513" y="2347914"/>
            <a:ext cx="6577012" cy="3602037"/>
          </a:xfrm>
          <a:custGeom>
            <a:avLst/>
            <a:gdLst>
              <a:gd name="T0" fmla="*/ 0 w 3629"/>
              <a:gd name="T1" fmla="*/ 3602037 h 2269"/>
              <a:gd name="T2" fmla="*/ 1892092 w 3629"/>
              <a:gd name="T3" fmla="*/ 576262 h 2269"/>
              <a:gd name="T4" fmla="*/ 6577012 w 3629"/>
              <a:gd name="T5" fmla="*/ 144462 h 2269"/>
              <a:gd name="T6" fmla="*/ 0 60000 65536"/>
              <a:gd name="T7" fmla="*/ 0 60000 65536"/>
              <a:gd name="T8" fmla="*/ 0 60000 65536"/>
              <a:gd name="T9" fmla="*/ 0 w 3629"/>
              <a:gd name="T10" fmla="*/ 0 h 2269"/>
              <a:gd name="T11" fmla="*/ 3629 w 3629"/>
              <a:gd name="T12" fmla="*/ 2269 h 22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29" h="2269">
                <a:moveTo>
                  <a:pt x="0" y="2269"/>
                </a:moveTo>
                <a:cubicBezTo>
                  <a:pt x="219" y="1497"/>
                  <a:pt x="439" y="726"/>
                  <a:pt x="1044" y="363"/>
                </a:cubicBezTo>
                <a:cubicBezTo>
                  <a:pt x="1649" y="0"/>
                  <a:pt x="3198" y="136"/>
                  <a:pt x="3629" y="91"/>
                </a:cubicBezTo>
              </a:path>
            </a:pathLst>
          </a:custGeom>
          <a:noFill/>
          <a:ln w="444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6699"/>
              </a:solidFill>
            </a:endParaRPr>
          </a:p>
        </p:txBody>
      </p:sp>
      <p:sp>
        <p:nvSpPr>
          <p:cNvPr id="57352" name="Text Box 32"/>
          <p:cNvSpPr txBox="1">
            <a:spLocks noChangeArrowheads="1"/>
          </p:cNvSpPr>
          <p:nvPr/>
        </p:nvSpPr>
        <p:spPr bwMode="auto">
          <a:xfrm>
            <a:off x="1622426" y="1119189"/>
            <a:ext cx="563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000" b="1">
                <a:solidFill>
                  <a:srgbClr val="FF0066"/>
                </a:solidFill>
                <a:latin typeface="Arial" panose="020B0604020202020204" pitchFamily="34" charset="0"/>
              </a:rPr>
              <a:t>   V</a:t>
            </a:r>
          </a:p>
        </p:txBody>
      </p:sp>
      <p:sp>
        <p:nvSpPr>
          <p:cNvPr id="57353" name="Line 33"/>
          <p:cNvSpPr>
            <a:spLocks noChangeShapeType="1"/>
          </p:cNvSpPr>
          <p:nvPr/>
        </p:nvSpPr>
        <p:spPr bwMode="auto">
          <a:xfrm flipV="1">
            <a:off x="2068513" y="2565400"/>
            <a:ext cx="3370262" cy="71438"/>
          </a:xfrm>
          <a:prstGeom prst="line">
            <a:avLst/>
          </a:prstGeom>
          <a:noFill/>
          <a:ln w="22225" cap="rnd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57354" name="Line 36"/>
          <p:cNvSpPr>
            <a:spLocks noChangeShapeType="1"/>
          </p:cNvSpPr>
          <p:nvPr/>
        </p:nvSpPr>
        <p:spPr bwMode="auto">
          <a:xfrm>
            <a:off x="2068514" y="4292600"/>
            <a:ext cx="655637" cy="0"/>
          </a:xfrm>
          <a:prstGeom prst="line">
            <a:avLst/>
          </a:prstGeom>
          <a:noFill/>
          <a:ln w="22225" cap="rnd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57355" name="Line 37"/>
          <p:cNvSpPr>
            <a:spLocks noChangeShapeType="1"/>
          </p:cNvSpPr>
          <p:nvPr/>
        </p:nvSpPr>
        <p:spPr bwMode="auto">
          <a:xfrm>
            <a:off x="2724150" y="4292600"/>
            <a:ext cx="0" cy="1657350"/>
          </a:xfrm>
          <a:prstGeom prst="line">
            <a:avLst/>
          </a:prstGeom>
          <a:noFill/>
          <a:ln w="22225" cap="rnd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57356" name="Text Box 38"/>
          <p:cNvSpPr txBox="1">
            <a:spLocks noChangeArrowheads="1"/>
          </p:cNvSpPr>
          <p:nvPr/>
        </p:nvSpPr>
        <p:spPr bwMode="auto">
          <a:xfrm>
            <a:off x="1143001" y="4005264"/>
            <a:ext cx="11715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000" b="1">
                <a:solidFill>
                  <a:srgbClr val="FF0066"/>
                </a:solidFill>
                <a:latin typeface="Arial" panose="020B0604020202020204" pitchFamily="34" charset="0"/>
              </a:rPr>
              <a:t>V</a:t>
            </a:r>
            <a:r>
              <a:rPr lang="tr-TR" altLang="tr-TR" sz="2000" b="1" baseline="-25000">
                <a:solidFill>
                  <a:srgbClr val="FF0066"/>
                </a:solidFill>
                <a:latin typeface="Arial" panose="020B0604020202020204" pitchFamily="34" charset="0"/>
              </a:rPr>
              <a:t>MAX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000" b="1" baseline="-25000">
                <a:solidFill>
                  <a:srgbClr val="FF0066"/>
                </a:solidFill>
                <a:latin typeface="Arial" panose="020B0604020202020204" pitchFamily="34" charset="0"/>
              </a:rPr>
              <a:t>2</a:t>
            </a:r>
            <a:endParaRPr lang="tr-TR" altLang="tr-TR" sz="2000" b="1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57357" name="Line 41"/>
          <p:cNvSpPr>
            <a:spLocks noChangeShapeType="1"/>
          </p:cNvSpPr>
          <p:nvPr/>
        </p:nvSpPr>
        <p:spPr bwMode="auto">
          <a:xfrm>
            <a:off x="1411289" y="4437063"/>
            <a:ext cx="574675" cy="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57358" name="Text Box 42"/>
          <p:cNvSpPr txBox="1">
            <a:spLocks noChangeArrowheads="1"/>
          </p:cNvSpPr>
          <p:nvPr/>
        </p:nvSpPr>
        <p:spPr bwMode="auto">
          <a:xfrm>
            <a:off x="1290888" y="2414588"/>
            <a:ext cx="7361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000" b="1">
                <a:solidFill>
                  <a:srgbClr val="FF0066"/>
                </a:solidFill>
                <a:latin typeface="Arial" panose="020B0604020202020204" pitchFamily="34" charset="0"/>
              </a:rPr>
              <a:t>V</a:t>
            </a:r>
            <a:r>
              <a:rPr lang="tr-TR" altLang="tr-TR" sz="2000" b="1" baseline="-25000">
                <a:solidFill>
                  <a:srgbClr val="FF0066"/>
                </a:solidFill>
                <a:latin typeface="Arial" panose="020B0604020202020204" pitchFamily="34" charset="0"/>
              </a:rPr>
              <a:t>MAX</a:t>
            </a:r>
            <a:endParaRPr lang="tr-TR" altLang="tr-TR" sz="2000" b="1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57359" name="Text Box 43"/>
          <p:cNvSpPr txBox="1">
            <a:spLocks noChangeArrowheads="1"/>
          </p:cNvSpPr>
          <p:nvPr/>
        </p:nvSpPr>
        <p:spPr bwMode="auto">
          <a:xfrm>
            <a:off x="1741489" y="5872164"/>
            <a:ext cx="325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000" b="1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57360" name="Text Box 44"/>
          <p:cNvSpPr txBox="1">
            <a:spLocks noChangeArrowheads="1"/>
          </p:cNvSpPr>
          <p:nvPr/>
        </p:nvSpPr>
        <p:spPr bwMode="auto">
          <a:xfrm rot="16048615" flipV="1">
            <a:off x="324644" y="3226594"/>
            <a:ext cx="19669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600" b="1">
                <a:solidFill>
                  <a:srgbClr val="0000FF"/>
                </a:solidFill>
                <a:latin typeface="Arial" panose="020B0604020202020204" pitchFamily="34" charset="0"/>
              </a:rPr>
              <a:t>Reaksiyon hızı</a:t>
            </a:r>
          </a:p>
        </p:txBody>
      </p:sp>
    </p:spTree>
    <p:extLst>
      <p:ext uri="{BB962C8B-B14F-4D97-AF65-F5344CB8AC3E}">
        <p14:creationId xmlns:p14="http://schemas.microsoft.com/office/powerpoint/2010/main" val="110209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92251" y="1989139"/>
            <a:ext cx="9331325" cy="4535487"/>
          </a:xfrm>
        </p:spPr>
        <p:txBody>
          <a:bodyPr/>
          <a:lstStyle/>
          <a:p>
            <a:pPr marL="271463" indent="-271463" eaLnBrk="1" hangingPunct="1">
              <a:buNone/>
            </a:pPr>
            <a:r>
              <a:rPr lang="tr-TR" altLang="tr-TR" sz="2800" b="1">
                <a:solidFill>
                  <a:srgbClr val="FF0066"/>
                </a:solidFill>
                <a:latin typeface="Times New Roman" panose="02020603050405020304" pitchFamily="18" charset="0"/>
              </a:rPr>
              <a:t>V</a:t>
            </a:r>
            <a:r>
              <a:rPr lang="tr-TR" altLang="tr-TR" sz="2800" b="1" baseline="-25000">
                <a:solidFill>
                  <a:srgbClr val="FF0066"/>
                </a:solidFill>
                <a:latin typeface="Times New Roman" panose="02020603050405020304" pitchFamily="18" charset="0"/>
              </a:rPr>
              <a:t>MAX </a:t>
            </a:r>
            <a:r>
              <a:rPr lang="tr-TR" altLang="tr-TR" sz="2800" b="1">
                <a:solidFill>
                  <a:srgbClr val="FF0066"/>
                </a:solidFill>
                <a:latin typeface="Times New Roman" panose="02020603050405020304" pitchFamily="18" charset="0"/>
              </a:rPr>
              <a:t>: </a:t>
            </a:r>
          </a:p>
          <a:p>
            <a:pPr marL="271463" indent="-271463" eaLnBrk="1" hangingPunct="1">
              <a:buClr>
                <a:srgbClr val="FF0000"/>
              </a:buClr>
            </a:pPr>
            <a:endParaRPr lang="tr-TR" altLang="tr-TR" sz="28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71463" indent="-271463" eaLnBrk="1" hangingPunct="1">
              <a:buClr>
                <a:srgbClr val="FF0000"/>
              </a:buClr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Katalizin ulaşabileceği en yüksek hız değeridir.</a:t>
            </a:r>
          </a:p>
          <a:p>
            <a:pPr marL="271463" indent="-271463" eaLnBrk="1" hangingPunct="1">
              <a:buClr>
                <a:srgbClr val="FF0000"/>
              </a:buClr>
            </a:pPr>
            <a:endParaRPr lang="tr-TR" altLang="tr-TR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71463" indent="-271463" eaLnBrk="1" hangingPunct="1">
              <a:buClr>
                <a:srgbClr val="FF0000"/>
              </a:buClr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Enzim bölgeleri substrat ile tam doygunluğa geçince </a:t>
            </a:r>
            <a:r>
              <a:rPr lang="tr-TR" altLang="tr-TR" sz="2400" b="1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r>
              <a:rPr lang="tr-TR" altLang="tr-TR" sz="2400" b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MAX</a:t>
            </a:r>
            <a:r>
              <a:rPr lang="tr-TR" altLang="tr-TR" sz="2400" b="1">
                <a:solidFill>
                  <a:srgbClr val="000000"/>
                </a:solidFill>
                <a:latin typeface="Times New Roman" panose="02020603050405020304" pitchFamily="18" charset="0"/>
              </a:rPr>
              <a:t>’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a      </a:t>
            </a:r>
          </a:p>
          <a:p>
            <a:pPr marL="271463" indent="-271463" eaLnBrk="1" hangingPunct="1">
              <a:buClr>
                <a:srgbClr val="FF0000"/>
              </a:buClr>
              <a:buNone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    ulaşılır.</a:t>
            </a:r>
          </a:p>
        </p:txBody>
      </p:sp>
      <p:sp>
        <p:nvSpPr>
          <p:cNvPr id="58371" name="Text Box 5"/>
          <p:cNvSpPr txBox="1">
            <a:spLocks noChangeArrowheads="1"/>
          </p:cNvSpPr>
          <p:nvPr/>
        </p:nvSpPr>
        <p:spPr bwMode="auto">
          <a:xfrm flipH="1">
            <a:off x="2809876" y="5373688"/>
            <a:ext cx="6334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altLang="tr-TR" sz="1800">
              <a:solidFill>
                <a:srgbClr val="006699"/>
              </a:solidFill>
              <a:latin typeface="Arial" panose="020B0604020202020204" pitchFamily="34" charset="0"/>
            </a:endParaRPr>
          </a:p>
        </p:txBody>
      </p:sp>
      <p:sp>
        <p:nvSpPr>
          <p:cNvPr id="58372" name="Text Box 7"/>
          <p:cNvSpPr txBox="1">
            <a:spLocks noChangeArrowheads="1"/>
          </p:cNvSpPr>
          <p:nvPr/>
        </p:nvSpPr>
        <p:spPr bwMode="auto">
          <a:xfrm>
            <a:off x="2568575" y="5373689"/>
            <a:ext cx="666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altLang="tr-TR" sz="2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8373" name="Text Box 8"/>
          <p:cNvSpPr txBox="1">
            <a:spLocks noChangeArrowheads="1"/>
          </p:cNvSpPr>
          <p:nvPr/>
        </p:nvSpPr>
        <p:spPr bwMode="auto">
          <a:xfrm>
            <a:off x="2384426" y="5734051"/>
            <a:ext cx="10144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altLang="tr-TR" sz="2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70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8300" y="188913"/>
            <a:ext cx="9137650" cy="6335712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buFontTx/>
              <a:buNone/>
            </a:pPr>
            <a:endParaRPr lang="tr-TR" altLang="tr-TR" sz="2400" b="1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Tx/>
              <a:buNone/>
            </a:pPr>
            <a:r>
              <a:rPr lang="tr-TR" altLang="tr-TR" sz="2400" b="1">
                <a:solidFill>
                  <a:srgbClr val="FF0066"/>
                </a:solidFill>
                <a:latin typeface="Times New Roman" panose="02020603050405020304" pitchFamily="18" charset="0"/>
              </a:rPr>
              <a:t>K</a:t>
            </a:r>
            <a:r>
              <a:rPr lang="tr-TR" altLang="tr-TR" sz="2400" b="1" baseline="-25000">
                <a:solidFill>
                  <a:srgbClr val="FF0066"/>
                </a:solidFill>
                <a:latin typeface="Times New Roman" panose="02020603050405020304" pitchFamily="18" charset="0"/>
              </a:rPr>
              <a:t>m </a:t>
            </a:r>
            <a:r>
              <a:rPr lang="tr-TR" altLang="tr-TR" sz="2400" b="1">
                <a:solidFill>
                  <a:srgbClr val="FF0066"/>
                </a:solidFill>
                <a:latin typeface="Times New Roman" panose="02020603050405020304" pitchFamily="18" charset="0"/>
              </a:rPr>
              <a:t>: (Michaelis-Menten Sabiti)</a:t>
            </a:r>
          </a:p>
          <a:p>
            <a:pPr eaLnBrk="1" hangingPunct="1">
              <a:buClr>
                <a:srgbClr val="FF0000"/>
              </a:buClr>
            </a:pPr>
            <a:endParaRPr lang="tr-TR" altLang="tr-TR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En yüksek hız </a:t>
            </a:r>
            <a:r>
              <a:rPr lang="tr-TR" altLang="tr-TR" sz="2400" b="1">
                <a:solidFill>
                  <a:srgbClr val="0000FF"/>
                </a:solidFill>
                <a:latin typeface="Times New Roman" panose="02020603050405020304" pitchFamily="18" charset="0"/>
              </a:rPr>
              <a:t>(V</a:t>
            </a:r>
            <a:r>
              <a:rPr lang="tr-TR" altLang="tr-TR" sz="2400" b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MAX</a:t>
            </a:r>
            <a:r>
              <a:rPr lang="tr-TR" altLang="tr-TR" sz="2400" b="1">
                <a:solidFill>
                  <a:srgbClr val="0000FF"/>
                </a:solidFill>
                <a:latin typeface="Times New Roman" panose="02020603050405020304" pitchFamily="18" charset="0"/>
              </a:rPr>
              <a:t>)</a:t>
            </a:r>
            <a:r>
              <a:rPr lang="tr-TR" altLang="tr-TR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değerinin yarısına ulaşmak için gerekli substrat </a:t>
            </a:r>
          </a:p>
          <a:p>
            <a:pPr eaLnBrk="1" hangingPunct="1">
              <a:buClr>
                <a:srgbClr val="FF0000"/>
              </a:buClr>
              <a:buFontTx/>
              <a:buNone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     miktarıdır. </a:t>
            </a:r>
          </a:p>
          <a:p>
            <a:pPr eaLnBrk="1" hangingPunct="1">
              <a:buClr>
                <a:srgbClr val="FF0000"/>
              </a:buClr>
            </a:pPr>
            <a:endParaRPr lang="tr-TR" altLang="tr-TR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Ortamda bulunan tüm enzim moleküllerinin aktif bölgelerinin yarısını </a:t>
            </a:r>
          </a:p>
          <a:p>
            <a:pPr eaLnBrk="1" hangingPunct="1">
              <a:buClr>
                <a:srgbClr val="FF0000"/>
              </a:buClr>
              <a:buFontTx/>
              <a:buNone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     dolduran  substrat miktarıdır.</a:t>
            </a:r>
          </a:p>
          <a:p>
            <a:pPr eaLnBrk="1" hangingPunct="1">
              <a:buClr>
                <a:srgbClr val="FF0000"/>
              </a:buClr>
              <a:buFontTx/>
              <a:buNone/>
            </a:pPr>
            <a:endParaRPr lang="tr-TR" altLang="tr-TR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K</a:t>
            </a:r>
            <a:r>
              <a:rPr lang="tr-TR" altLang="tr-TR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m 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değerini tam olarak bulabilmek için farklı konsantrasyonlarda </a:t>
            </a:r>
          </a:p>
          <a:p>
            <a:pPr eaLnBrk="1" hangingPunct="1">
              <a:buClr>
                <a:srgbClr val="FF0000"/>
              </a:buClr>
              <a:buFontTx/>
              <a:buNone/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     substrat kullanılmalıdır. </a:t>
            </a:r>
          </a:p>
          <a:p>
            <a:pPr eaLnBrk="1" hangingPunct="1">
              <a:buClr>
                <a:srgbClr val="FF0000"/>
              </a:buClr>
              <a:buFontTx/>
              <a:buNone/>
            </a:pPr>
            <a:endParaRPr lang="tr-TR" altLang="tr-TR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</a:pPr>
            <a:endParaRPr lang="tr-TR" altLang="tr-TR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395" name="Text Box 6"/>
          <p:cNvSpPr txBox="1">
            <a:spLocks noChangeArrowheads="1"/>
          </p:cNvSpPr>
          <p:nvPr/>
        </p:nvSpPr>
        <p:spPr bwMode="auto">
          <a:xfrm>
            <a:off x="2908300" y="57531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62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7489" y="333376"/>
            <a:ext cx="9361487" cy="6524625"/>
          </a:xfrm>
        </p:spPr>
        <p:txBody>
          <a:bodyPr/>
          <a:lstStyle/>
          <a:p>
            <a:pPr eaLnBrk="1" hangingPunct="1">
              <a:buClr>
                <a:srgbClr val="FF0000"/>
              </a:buClr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K</a:t>
            </a:r>
            <a:r>
              <a:rPr lang="tr-TR" altLang="tr-TR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m 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, bir enzime ve substratına </a:t>
            </a:r>
            <a:r>
              <a:rPr lang="tr-TR" altLang="tr-TR"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özgüldür.</a:t>
            </a:r>
            <a:r>
              <a:rPr lang="tr-TR" altLang="tr-TR" sz="2400" u="sng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rgbClr val="FF0000"/>
              </a:buClr>
            </a:pPr>
            <a:endParaRPr lang="tr-TR" altLang="tr-TR" sz="2400" u="sng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Enzimin substratına </a:t>
            </a:r>
            <a:r>
              <a:rPr lang="tr-TR" altLang="tr-TR" sz="2400" b="1">
                <a:solidFill>
                  <a:srgbClr val="0000FF"/>
                </a:solidFill>
                <a:latin typeface="Times New Roman" panose="02020603050405020304" pitchFamily="18" charset="0"/>
              </a:rPr>
              <a:t>ilgisini (affinitesi)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 ni yansıtır.</a:t>
            </a:r>
          </a:p>
          <a:p>
            <a:pPr eaLnBrk="1" hangingPunct="1">
              <a:buClr>
                <a:srgbClr val="FF0000"/>
              </a:buClr>
            </a:pPr>
            <a:endParaRPr lang="tr-TR" altLang="tr-TR" sz="240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</a:pPr>
            <a:r>
              <a:rPr lang="tr-TR" altLang="tr-TR" sz="2400">
                <a:solidFill>
                  <a:srgbClr val="0000FF"/>
                </a:solidFill>
                <a:latin typeface="Times New Roman" panose="02020603050405020304" pitchFamily="18" charset="0"/>
              </a:rPr>
              <a:t>K</a:t>
            </a:r>
            <a:r>
              <a:rPr lang="tr-TR" altLang="tr-TR" sz="24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m </a:t>
            </a:r>
            <a:r>
              <a:rPr lang="tr-TR" altLang="tr-TR" sz="2400">
                <a:solidFill>
                  <a:srgbClr val="0000FF"/>
                </a:solidFill>
                <a:latin typeface="Times New Roman" panose="02020603050405020304" pitchFamily="18" charset="0"/>
              </a:rPr>
              <a:t>, enzim-substrat ilişkisinde bir ölçüdür. </a:t>
            </a:r>
          </a:p>
          <a:p>
            <a:pPr eaLnBrk="1" hangingPunct="1">
              <a:buClr>
                <a:srgbClr val="FF0000"/>
              </a:buClr>
            </a:pPr>
            <a:endParaRPr lang="tr-TR" altLang="tr-TR" sz="2400">
              <a:solidFill>
                <a:srgbClr val="FF3399"/>
              </a:solidFill>
              <a:latin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</a:pPr>
            <a:r>
              <a:rPr lang="tr-TR" altLang="tr-TR" sz="2400">
                <a:solidFill>
                  <a:srgbClr val="FF3399"/>
                </a:solidFill>
                <a:latin typeface="Times New Roman" panose="02020603050405020304" pitchFamily="18" charset="0"/>
              </a:rPr>
              <a:t>K</a:t>
            </a:r>
            <a:r>
              <a:rPr lang="tr-TR" altLang="tr-TR" sz="2400" baseline="-25000">
                <a:solidFill>
                  <a:srgbClr val="FF3399"/>
                </a:solidFill>
                <a:latin typeface="Times New Roman" panose="02020603050405020304" pitchFamily="18" charset="0"/>
              </a:rPr>
              <a:t>m</a:t>
            </a:r>
            <a:r>
              <a:rPr lang="tr-TR" altLang="tr-TR" sz="2400">
                <a:solidFill>
                  <a:srgbClr val="FF3399"/>
                </a:solidFill>
                <a:latin typeface="Times New Roman" panose="02020603050405020304" pitchFamily="18" charset="0"/>
              </a:rPr>
              <a:t>’i düşük olan bir enzim, substratına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r-TR" altLang="tr-TR" sz="2400" b="1">
                <a:solidFill>
                  <a:srgbClr val="0000FF"/>
                </a:solidFill>
                <a:latin typeface="Times New Roman" panose="02020603050405020304" pitchFamily="18" charset="0"/>
              </a:rPr>
              <a:t>yüksek ilgi (affinite)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 gösterir.</a:t>
            </a:r>
          </a:p>
          <a:p>
            <a:pPr eaLnBrk="1" hangingPunct="1">
              <a:buClr>
                <a:srgbClr val="FF0000"/>
              </a:buClr>
            </a:pPr>
            <a:endParaRPr lang="tr-TR" altLang="tr-TR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Enzim, aşağı substrat konsantrasyonunda doyar. </a:t>
            </a:r>
          </a:p>
          <a:p>
            <a:pPr eaLnBrk="1" hangingPunct="1">
              <a:buClr>
                <a:srgbClr val="FF0000"/>
              </a:buClr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Tersine büyük K</a:t>
            </a:r>
            <a:r>
              <a:rPr lang="tr-TR" altLang="tr-TR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M 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, enzimin substratına düşük ilgisini tanımlamaktadır.</a:t>
            </a:r>
          </a:p>
          <a:p>
            <a:pPr eaLnBrk="1" hangingPunct="1">
              <a:buClr>
                <a:srgbClr val="FF0000"/>
              </a:buClr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K</a:t>
            </a:r>
            <a:r>
              <a:rPr lang="tr-TR" altLang="tr-TR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m 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= mol/L olarak ifade edilir.</a:t>
            </a:r>
          </a:p>
          <a:p>
            <a:pPr eaLnBrk="1" hangingPunct="1">
              <a:buClr>
                <a:srgbClr val="FF0000"/>
              </a:buClr>
            </a:pP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Bir çok enzim için bu değer 10</a:t>
            </a:r>
            <a:r>
              <a:rPr lang="tr-TR" altLang="tr-TR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-3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 – 10</a:t>
            </a:r>
            <a:r>
              <a:rPr lang="tr-TR" altLang="tr-TR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-5 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 mol/L arasında değişir.</a:t>
            </a:r>
            <a:endParaRPr lang="tr-TR" altLang="tr-TR" sz="240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      </a:t>
            </a:r>
          </a:p>
          <a:p>
            <a:pPr eaLnBrk="1" hangingPunct="1"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               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K</a:t>
            </a:r>
            <a:r>
              <a:rPr lang="tr-TR" altLang="tr-TR" sz="2400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m </a:t>
            </a:r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=   </a:t>
            </a:r>
          </a:p>
        </p:txBody>
      </p:sp>
      <p:sp>
        <p:nvSpPr>
          <p:cNvPr id="60419" name="Text Box 5"/>
          <p:cNvSpPr txBox="1">
            <a:spLocks noChangeArrowheads="1"/>
          </p:cNvSpPr>
          <p:nvPr/>
        </p:nvSpPr>
        <p:spPr bwMode="auto">
          <a:xfrm>
            <a:off x="3503614" y="5805488"/>
            <a:ext cx="1152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0000"/>
                </a:solidFill>
              </a:rPr>
              <a:t>k</a:t>
            </a:r>
            <a:r>
              <a:rPr lang="tr-TR" altLang="tr-TR" baseline="-25000">
                <a:solidFill>
                  <a:srgbClr val="000000"/>
                </a:solidFill>
              </a:rPr>
              <a:t>2 </a:t>
            </a:r>
            <a:r>
              <a:rPr lang="tr-TR" altLang="tr-TR">
                <a:solidFill>
                  <a:srgbClr val="000000"/>
                </a:solidFill>
              </a:rPr>
              <a:t>+ k</a:t>
            </a:r>
            <a:r>
              <a:rPr lang="tr-TR" altLang="tr-TR" baseline="-25000">
                <a:solidFill>
                  <a:srgbClr val="000000"/>
                </a:solidFill>
              </a:rPr>
              <a:t>3</a:t>
            </a: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0420" name="Line 6"/>
          <p:cNvSpPr>
            <a:spLocks noChangeShapeType="1"/>
          </p:cNvSpPr>
          <p:nvPr/>
        </p:nvSpPr>
        <p:spPr bwMode="auto">
          <a:xfrm>
            <a:off x="3503613" y="6308725"/>
            <a:ext cx="1223962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66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0421" name="Text Box 7"/>
          <p:cNvSpPr txBox="1">
            <a:spLocks noChangeArrowheads="1"/>
          </p:cNvSpPr>
          <p:nvPr/>
        </p:nvSpPr>
        <p:spPr bwMode="auto">
          <a:xfrm>
            <a:off x="3575050" y="6257925"/>
            <a:ext cx="649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6699"/>
                </a:solidFill>
              </a:rPr>
              <a:t>  </a:t>
            </a:r>
            <a:r>
              <a:rPr lang="tr-TR" altLang="tr-TR">
                <a:solidFill>
                  <a:srgbClr val="000000"/>
                </a:solidFill>
              </a:rPr>
              <a:t>k</a:t>
            </a:r>
            <a:r>
              <a:rPr lang="tr-TR" altLang="tr-TR" baseline="-25000">
                <a:solidFill>
                  <a:srgbClr val="000000"/>
                </a:solidFill>
              </a:rPr>
              <a:t>1</a:t>
            </a: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0422" name="Text Box 8"/>
          <p:cNvSpPr txBox="1">
            <a:spLocks noChangeArrowheads="1"/>
          </p:cNvSpPr>
          <p:nvPr/>
        </p:nvSpPr>
        <p:spPr bwMode="auto">
          <a:xfrm>
            <a:off x="2495550" y="6453189"/>
            <a:ext cx="1079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 sz="2000" b="1">
                <a:solidFill>
                  <a:srgbClr val="0000FF"/>
                </a:solidFill>
              </a:rPr>
              <a:t>(mol/L)</a:t>
            </a:r>
          </a:p>
        </p:txBody>
      </p:sp>
    </p:spTree>
    <p:extLst>
      <p:ext uri="{BB962C8B-B14F-4D97-AF65-F5344CB8AC3E}">
        <p14:creationId xmlns:p14="http://schemas.microsoft.com/office/powerpoint/2010/main" val="255305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lonlar">
  <a:themeElements>
    <a:clrScheme name="Balonlar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onla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alonlar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onlar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onlar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alonlar">
  <a:themeElements>
    <a:clrScheme name="Balonlar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onla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alonlar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onlar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onlar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822</Words>
  <Application>Microsoft Office PowerPoint</Application>
  <PresentationFormat>Geniş ekran</PresentationFormat>
  <Paragraphs>240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15</vt:i4>
      </vt:variant>
    </vt:vector>
  </HeadingPairs>
  <TitlesOfParts>
    <vt:vector size="22" baseType="lpstr">
      <vt:lpstr>Arial</vt:lpstr>
      <vt:lpstr>Calibri</vt:lpstr>
      <vt:lpstr>Times New Roman</vt:lpstr>
      <vt:lpstr>Verdana</vt:lpstr>
      <vt:lpstr>Wingdings</vt:lpstr>
      <vt:lpstr>Balonlar</vt:lpstr>
      <vt:lpstr>1_Balonlar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</vt:lpstr>
      <vt:lpstr>PowerPoint Sunusu</vt:lpstr>
    </vt:vector>
  </TitlesOfParts>
  <Company>Silentall.Com | ronaldinho424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Yakup ASLAN</dc:creator>
  <cp:lastModifiedBy>Yakup ASLAN</cp:lastModifiedBy>
  <cp:revision>2</cp:revision>
  <dcterms:created xsi:type="dcterms:W3CDTF">2020-03-19T13:58:43Z</dcterms:created>
  <dcterms:modified xsi:type="dcterms:W3CDTF">2020-03-19T14:00:06Z</dcterms:modified>
</cp:coreProperties>
</file>