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96" r:id="rId3"/>
    <p:sldId id="397" r:id="rId4"/>
    <p:sldId id="398" r:id="rId5"/>
    <p:sldId id="399" r:id="rId6"/>
    <p:sldId id="400" r:id="rId7"/>
    <p:sldId id="401" r:id="rId8"/>
    <p:sldId id="434"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35" r:id="rId32"/>
    <p:sldId id="424" r:id="rId33"/>
    <p:sldId id="425" r:id="rId34"/>
    <p:sldId id="426" r:id="rId35"/>
    <p:sldId id="427" r:id="rId36"/>
    <p:sldId id="428" r:id="rId37"/>
    <p:sldId id="429" r:id="rId38"/>
    <p:sldId id="430" r:id="rId39"/>
    <p:sldId id="431" r:id="rId40"/>
    <p:sldId id="432" r:id="rId41"/>
    <p:sldId id="433" r:id="rId42"/>
    <p:sldId id="394"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630" autoAdjust="0"/>
  </p:normalViewPr>
  <p:slideViewPr>
    <p:cSldViewPr snapToGrid="0">
      <p:cViewPr>
        <p:scale>
          <a:sx n="40" d="100"/>
          <a:sy n="40" d="100"/>
        </p:scale>
        <p:origin x="-9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omer\Desktop\2018%20sunumu\SUNUM\sunum%202018%20muhendislik.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omer\Desktop\2018%20sunumu\SUNUM\sunum%202018%20muhendislik.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omer\Desktop\2018%20sunumu\SUNUM\sunum%202018%20muhendislik.xlsx"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C:\Users\omer\Desktop\2018%20sunumu\SUNUM\sunum%202018%20muhendislik.xlsx"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C:\Users\aidata\Desktop\KARALAMA.xlsx" TargetMode="External"/><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C:\Users\omer\Desktop\2018%20sunumu\sunum%202018%20muhendislik.xlsx" TargetMode="External"/><Relationship Id="rId1" Type="http://schemas.openxmlformats.org/officeDocument/2006/relationships/themeOverride" Target="../theme/themeOverride6.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FFFF00"/>
            </a:solidFill>
            <a:ln>
              <a:solidFill>
                <a:schemeClr val="accent6">
                  <a:lumMod val="60000"/>
                  <a:lumOff val="40000"/>
                </a:schemeClr>
              </a:solidFill>
            </a:ln>
            <a:effectLst/>
            <a:sp3d>
              <a:contourClr>
                <a:schemeClr val="accent6">
                  <a:lumMod val="60000"/>
                  <a:lumOff val="40000"/>
                </a:schemeClr>
              </a:contourClr>
            </a:sp3d>
          </c:spPr>
          <c:invertIfNegative val="0"/>
          <c:dPt>
            <c:idx val="0"/>
            <c:invertIfNegative val="0"/>
            <c:bubble3D val="0"/>
            <c:spPr>
              <a:solidFill>
                <a:schemeClr val="accent3"/>
              </a:solidFill>
              <a:ln>
                <a:solidFill>
                  <a:schemeClr val="accent6">
                    <a:lumMod val="60000"/>
                    <a:lumOff val="40000"/>
                  </a:schemeClr>
                </a:solidFill>
              </a:ln>
              <a:effectLst/>
              <a:sp3d>
                <a:contourClr>
                  <a:schemeClr val="accent6">
                    <a:lumMod val="60000"/>
                    <a:lumOff val="40000"/>
                  </a:schemeClr>
                </a:contourClr>
              </a:sp3d>
            </c:spPr>
          </c:dPt>
          <c:dPt>
            <c:idx val="1"/>
            <c:invertIfNegative val="0"/>
            <c:bubble3D val="0"/>
            <c:spPr>
              <a:solidFill>
                <a:schemeClr val="accent3">
                  <a:lumMod val="75000"/>
                </a:schemeClr>
              </a:solidFill>
              <a:ln>
                <a:solidFill>
                  <a:schemeClr val="accent6">
                    <a:lumMod val="60000"/>
                    <a:lumOff val="40000"/>
                  </a:schemeClr>
                </a:solidFill>
              </a:ln>
              <a:effectLst/>
              <a:sp3d>
                <a:contourClr>
                  <a:schemeClr val="accent6">
                    <a:lumMod val="60000"/>
                    <a:lumOff val="40000"/>
                  </a:schemeClr>
                </a:contourClr>
              </a:sp3d>
            </c:spPr>
          </c:dPt>
          <c:dPt>
            <c:idx val="2"/>
            <c:invertIfNegative val="0"/>
            <c:bubble3D val="0"/>
            <c:spPr>
              <a:solidFill>
                <a:srgbClr val="00B050"/>
              </a:solidFill>
              <a:ln>
                <a:solidFill>
                  <a:schemeClr val="accent6">
                    <a:lumMod val="60000"/>
                    <a:lumOff val="40000"/>
                  </a:schemeClr>
                </a:solidFill>
              </a:ln>
              <a:effectLst/>
              <a:sp3d>
                <a:contourClr>
                  <a:schemeClr val="accent6">
                    <a:lumMod val="60000"/>
                    <a:lumOff val="40000"/>
                  </a:schemeClr>
                </a:contourClr>
              </a:sp3d>
            </c:spPr>
          </c:dPt>
          <c:dPt>
            <c:idx val="3"/>
            <c:invertIfNegative val="0"/>
            <c:bubble3D val="0"/>
            <c:spPr>
              <a:solidFill>
                <a:schemeClr val="accent2">
                  <a:lumMod val="75000"/>
                </a:schemeClr>
              </a:solidFill>
              <a:ln>
                <a:solidFill>
                  <a:schemeClr val="accent6">
                    <a:lumMod val="60000"/>
                    <a:lumOff val="40000"/>
                  </a:schemeClr>
                </a:solidFill>
              </a:ln>
              <a:effectLst/>
              <a:sp3d>
                <a:contourClr>
                  <a:schemeClr val="accent6">
                    <a:lumMod val="60000"/>
                    <a:lumOff val="40000"/>
                  </a:schemeClr>
                </a:contourClr>
              </a:sp3d>
            </c:spPr>
          </c:dPt>
          <c:dPt>
            <c:idx val="4"/>
            <c:invertIfNegative val="0"/>
            <c:bubble3D val="0"/>
            <c:spPr>
              <a:solidFill>
                <a:srgbClr val="7030A0"/>
              </a:solidFill>
              <a:ln>
                <a:solidFill>
                  <a:schemeClr val="accent6">
                    <a:lumMod val="60000"/>
                    <a:lumOff val="40000"/>
                  </a:schemeClr>
                </a:solidFill>
              </a:ln>
              <a:effectLst/>
              <a:sp3d>
                <a:contourClr>
                  <a:schemeClr val="accent6">
                    <a:lumMod val="60000"/>
                    <a:lumOff val="40000"/>
                  </a:schemeClr>
                </a:contourClr>
              </a:sp3d>
            </c:spPr>
          </c:dPt>
          <c:dPt>
            <c:idx val="5"/>
            <c:invertIfNegative val="0"/>
            <c:bubble3D val="0"/>
            <c:spPr>
              <a:solidFill>
                <a:srgbClr val="0070C0"/>
              </a:solidFill>
              <a:ln>
                <a:solidFill>
                  <a:schemeClr val="accent6">
                    <a:lumMod val="60000"/>
                    <a:lumOff val="40000"/>
                  </a:schemeClr>
                </a:solidFill>
              </a:ln>
              <a:effectLst/>
              <a:sp3d>
                <a:contourClr>
                  <a:schemeClr val="accent6">
                    <a:lumMod val="60000"/>
                    <a:lumOff val="40000"/>
                  </a:schemeClr>
                </a:contourClr>
              </a:sp3d>
            </c:spPr>
          </c:dPt>
          <c:cat>
            <c:numRef>
              <c:f>Sayfa1!$A$8:$A$14</c:f>
              <c:numCache>
                <c:formatCode>General</c:formatCode>
                <c:ptCount val="7"/>
                <c:pt idx="0">
                  <c:v>2013</c:v>
                </c:pt>
                <c:pt idx="1">
                  <c:v>2014</c:v>
                </c:pt>
                <c:pt idx="2">
                  <c:v>2015</c:v>
                </c:pt>
                <c:pt idx="3">
                  <c:v>2016</c:v>
                </c:pt>
                <c:pt idx="4">
                  <c:v>2017</c:v>
                </c:pt>
                <c:pt idx="5">
                  <c:v>2018</c:v>
                </c:pt>
              </c:numCache>
            </c:numRef>
          </c:cat>
          <c:val>
            <c:numRef>
              <c:f>Sayfa1!$B$8:$B$14</c:f>
              <c:numCache>
                <c:formatCode>General</c:formatCode>
                <c:ptCount val="7"/>
                <c:pt idx="0">
                  <c:v>34</c:v>
                </c:pt>
                <c:pt idx="1">
                  <c:v>43</c:v>
                </c:pt>
                <c:pt idx="2">
                  <c:v>55</c:v>
                </c:pt>
                <c:pt idx="3">
                  <c:v>68</c:v>
                </c:pt>
                <c:pt idx="4">
                  <c:v>70</c:v>
                </c:pt>
                <c:pt idx="5">
                  <c:v>63</c:v>
                </c:pt>
              </c:numCache>
            </c:numRef>
          </c:val>
        </c:ser>
        <c:dLbls>
          <c:showLegendKey val="0"/>
          <c:showVal val="0"/>
          <c:showCatName val="0"/>
          <c:showSerName val="0"/>
          <c:showPercent val="0"/>
          <c:showBubbleSize val="0"/>
        </c:dLbls>
        <c:gapWidth val="219"/>
        <c:shape val="box"/>
        <c:axId val="202195456"/>
        <c:axId val="192321152"/>
        <c:axId val="0"/>
      </c:bar3DChart>
      <c:catAx>
        <c:axId val="20219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92321152"/>
        <c:crosses val="autoZero"/>
        <c:auto val="1"/>
        <c:lblAlgn val="ctr"/>
        <c:lblOffset val="100"/>
        <c:noMultiLvlLbl val="0"/>
      </c:catAx>
      <c:valAx>
        <c:axId val="19232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20219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Sayfa1!$V$12</c:f>
              <c:strCache>
                <c:ptCount val="1"/>
                <c:pt idx="0">
                  <c:v>2017</c:v>
                </c:pt>
              </c:strCache>
            </c:strRef>
          </c:tx>
          <c:spPr>
            <a:solidFill>
              <a:schemeClr val="accent5">
                <a:lumMod val="75000"/>
              </a:schemeClr>
            </a:solidFill>
            <a:ln>
              <a:noFill/>
            </a:ln>
            <a:effectLst/>
          </c:spPr>
          <c:invertIfNegative val="0"/>
          <c:cat>
            <c:strRef>
              <c:f>Sayfa1!$U$13:$U$17</c:f>
              <c:strCache>
                <c:ptCount val="5"/>
                <c:pt idx="0">
                  <c:v>Profesör</c:v>
                </c:pt>
                <c:pt idx="1">
                  <c:v>Doçent</c:v>
                </c:pt>
                <c:pt idx="2">
                  <c:v>Dr.Öğr.Üyesi</c:v>
                </c:pt>
                <c:pt idx="3">
                  <c:v>Öğretim Görevlisi</c:v>
                </c:pt>
                <c:pt idx="4">
                  <c:v>Araştırma Görevlisi</c:v>
                </c:pt>
              </c:strCache>
            </c:strRef>
          </c:cat>
          <c:val>
            <c:numRef>
              <c:f>Sayfa1!$V$13:$V$17</c:f>
              <c:numCache>
                <c:formatCode>General</c:formatCode>
                <c:ptCount val="5"/>
                <c:pt idx="0">
                  <c:v>3</c:v>
                </c:pt>
                <c:pt idx="1">
                  <c:v>3</c:v>
                </c:pt>
                <c:pt idx="2">
                  <c:v>16</c:v>
                </c:pt>
                <c:pt idx="3">
                  <c:v>2</c:v>
                </c:pt>
                <c:pt idx="4">
                  <c:v>35</c:v>
                </c:pt>
              </c:numCache>
            </c:numRef>
          </c:val>
        </c:ser>
        <c:ser>
          <c:idx val="1"/>
          <c:order val="1"/>
          <c:tx>
            <c:strRef>
              <c:f>Sayfa1!$W$12</c:f>
              <c:strCache>
                <c:ptCount val="1"/>
                <c:pt idx="0">
                  <c:v>2018</c:v>
                </c:pt>
              </c:strCache>
            </c:strRef>
          </c:tx>
          <c:spPr>
            <a:solidFill>
              <a:srgbClr val="FF0000"/>
            </a:solidFill>
            <a:ln>
              <a:noFill/>
            </a:ln>
            <a:effectLst/>
          </c:spPr>
          <c:invertIfNegative val="0"/>
          <c:cat>
            <c:strRef>
              <c:f>Sayfa1!$U$13:$U$17</c:f>
              <c:strCache>
                <c:ptCount val="5"/>
                <c:pt idx="0">
                  <c:v>Profesör</c:v>
                </c:pt>
                <c:pt idx="1">
                  <c:v>Doçent</c:v>
                </c:pt>
                <c:pt idx="2">
                  <c:v>Dr.Öğr.Üyesi</c:v>
                </c:pt>
                <c:pt idx="3">
                  <c:v>Öğretim Görevlisi</c:v>
                </c:pt>
                <c:pt idx="4">
                  <c:v>Araştırma Görevlisi</c:v>
                </c:pt>
              </c:strCache>
            </c:strRef>
          </c:cat>
          <c:val>
            <c:numRef>
              <c:f>Sayfa1!$W$13:$W$17</c:f>
              <c:numCache>
                <c:formatCode>General</c:formatCode>
                <c:ptCount val="5"/>
                <c:pt idx="0">
                  <c:v>3</c:v>
                </c:pt>
                <c:pt idx="1">
                  <c:v>5</c:v>
                </c:pt>
                <c:pt idx="2">
                  <c:v>21</c:v>
                </c:pt>
                <c:pt idx="3">
                  <c:v>3</c:v>
                </c:pt>
                <c:pt idx="4">
                  <c:v>39</c:v>
                </c:pt>
              </c:numCache>
            </c:numRef>
          </c:val>
        </c:ser>
        <c:ser>
          <c:idx val="2"/>
          <c:order val="2"/>
          <c:tx>
            <c:strRef>
              <c:f>Sayfa1!$X$12</c:f>
              <c:strCache>
                <c:ptCount val="1"/>
                <c:pt idx="0">
                  <c:v>2019</c:v>
                </c:pt>
              </c:strCache>
            </c:strRef>
          </c:tx>
          <c:spPr>
            <a:solidFill>
              <a:srgbClr val="7030A0"/>
            </a:solidFill>
            <a:ln>
              <a:noFill/>
            </a:ln>
            <a:effectLst/>
          </c:spPr>
          <c:invertIfNegative val="0"/>
          <c:cat>
            <c:strRef>
              <c:f>Sayfa1!$U$13:$U$17</c:f>
              <c:strCache>
                <c:ptCount val="5"/>
                <c:pt idx="0">
                  <c:v>Profesör</c:v>
                </c:pt>
                <c:pt idx="1">
                  <c:v>Doçent</c:v>
                </c:pt>
                <c:pt idx="2">
                  <c:v>Dr.Öğr.Üyesi</c:v>
                </c:pt>
                <c:pt idx="3">
                  <c:v>Öğretim Görevlisi</c:v>
                </c:pt>
                <c:pt idx="4">
                  <c:v>Araştırma Görevlisi</c:v>
                </c:pt>
              </c:strCache>
            </c:strRef>
          </c:cat>
          <c:val>
            <c:numRef>
              <c:f>Sayfa1!$X$13:$X$17</c:f>
              <c:numCache>
                <c:formatCode>General</c:formatCode>
                <c:ptCount val="5"/>
                <c:pt idx="0">
                  <c:v>2</c:v>
                </c:pt>
                <c:pt idx="1">
                  <c:v>8</c:v>
                </c:pt>
                <c:pt idx="2">
                  <c:v>17</c:v>
                </c:pt>
                <c:pt idx="3">
                  <c:v>2</c:v>
                </c:pt>
                <c:pt idx="4">
                  <c:v>34</c:v>
                </c:pt>
              </c:numCache>
            </c:numRef>
          </c:val>
        </c:ser>
        <c:dLbls>
          <c:showLegendKey val="0"/>
          <c:showVal val="0"/>
          <c:showCatName val="0"/>
          <c:showSerName val="0"/>
          <c:showPercent val="0"/>
          <c:showBubbleSize val="0"/>
        </c:dLbls>
        <c:gapWidth val="219"/>
        <c:overlap val="-27"/>
        <c:axId val="202198016"/>
        <c:axId val="202268672"/>
      </c:barChart>
      <c:catAx>
        <c:axId val="20219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crossAx val="202268672"/>
        <c:crosses val="autoZero"/>
        <c:auto val="1"/>
        <c:lblAlgn val="ctr"/>
        <c:lblOffset val="100"/>
        <c:noMultiLvlLbl val="0"/>
      </c:catAx>
      <c:valAx>
        <c:axId val="20226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crossAx val="2021980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1100"/>
      </a:pPr>
      <a:endParaRPr lang="tr-T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250683170776495E-2"/>
          <c:y val="0.26344340465295241"/>
          <c:w val="0.83476246539141452"/>
          <c:h val="0.72834838053620266"/>
        </c:manualLayout>
      </c:layout>
      <c:pie3DChart>
        <c:varyColors val="1"/>
        <c:ser>
          <c:idx val="0"/>
          <c:order val="0"/>
          <c:spPr>
            <a:ln>
              <a:solidFill>
                <a:schemeClr val="tx2">
                  <a:lumMod val="60000"/>
                  <a:lumOff val="40000"/>
                </a:schemeClr>
              </a:solidFill>
            </a:ln>
          </c:spPr>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tx2">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tx2">
                    <a:lumMod val="60000"/>
                    <a:lumOff val="40000"/>
                  </a:schemeClr>
                </a:contourClr>
              </a:sp3d>
            </c:spPr>
          </c:dPt>
          <c:dPt>
            <c:idx val="1"/>
            <c:bubble3D val="0"/>
            <c:spPr>
              <a:solidFill>
                <a:srgbClr val="FF0000"/>
              </a:solidFill>
              <a:ln>
                <a:solidFill>
                  <a:schemeClr val="tx2">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tx2">
                    <a:lumMod val="60000"/>
                    <a:lumOff val="40000"/>
                  </a:schemeClr>
                </a:contourClr>
              </a:sp3d>
            </c:spPr>
          </c:dPt>
          <c:dPt>
            <c:idx val="2"/>
            <c:bubble3D val="0"/>
            <c:spPr>
              <a:solidFill>
                <a:srgbClr val="FFFF00"/>
              </a:solidFill>
              <a:ln>
                <a:solidFill>
                  <a:schemeClr val="tx2">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tx2">
                    <a:lumMod val="60000"/>
                    <a:lumOff val="40000"/>
                  </a:schemeClr>
                </a:contourClr>
              </a:sp3d>
            </c:spPr>
          </c:dPt>
          <c:dPt>
            <c:idx val="3"/>
            <c:bubble3D val="0"/>
            <c:spPr>
              <a:solidFill>
                <a:schemeClr val="accent4">
                  <a:lumMod val="75000"/>
                </a:schemeClr>
              </a:solidFill>
              <a:ln>
                <a:solidFill>
                  <a:schemeClr val="tx2">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tx2">
                    <a:lumMod val="60000"/>
                    <a:lumOff val="40000"/>
                  </a:schemeClr>
                </a:contourClr>
              </a:sp3d>
            </c:spPr>
          </c:dPt>
          <c:dPt>
            <c:idx val="4"/>
            <c:bubble3D val="0"/>
            <c:spPr>
              <a:solidFill>
                <a:schemeClr val="accent4">
                  <a:lumMod val="40000"/>
                  <a:lumOff val="60000"/>
                </a:schemeClr>
              </a:solidFill>
              <a:ln>
                <a:solidFill>
                  <a:schemeClr val="tx2">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tx2">
                    <a:lumMod val="60000"/>
                    <a:lumOff val="40000"/>
                  </a:schemeClr>
                </a:contourClr>
              </a:sp3d>
            </c:spPr>
          </c:dPt>
          <c:dPt>
            <c:idx val="5"/>
            <c:bubble3D val="0"/>
            <c:spPr>
              <a:solidFill>
                <a:srgbClr val="92D050"/>
              </a:solidFill>
              <a:ln>
                <a:solidFill>
                  <a:schemeClr val="tx2">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tx2">
                    <a:lumMod val="60000"/>
                    <a:lumOff val="40000"/>
                  </a:schemeClr>
                </a:contourClr>
              </a:sp3d>
            </c:spPr>
          </c:dPt>
          <c:dLbls>
            <c:dLbl>
              <c:idx val="1"/>
              <c:layout>
                <c:manualLayout>
                  <c:x val="-0.27820944911998691"/>
                  <c:y val="-0.15220085737803465"/>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17132730705539617"/>
                  <c:y val="-0.1835942394219439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3.1686288819402324E-2"/>
                  <c:y val="7.5750469621353858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tr-T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Sayfa1!$G$88:$G$93</c:f>
              <c:strCache>
                <c:ptCount val="6"/>
                <c:pt idx="0">
                  <c:v>Kimya Bölümü</c:v>
                </c:pt>
                <c:pt idx="1">
                  <c:v>Elektrik- Elektronik Mühendisliği</c:v>
                </c:pt>
                <c:pt idx="2">
                  <c:v>Bilgisayar Mühendisliği</c:v>
                </c:pt>
                <c:pt idx="3">
                  <c:v>Gıda Mühendisliği</c:v>
                </c:pt>
                <c:pt idx="4">
                  <c:v>Makine Mühendisliği</c:v>
                </c:pt>
                <c:pt idx="5">
                  <c:v>İnşaat Mühendisliği</c:v>
                </c:pt>
              </c:strCache>
            </c:strRef>
          </c:cat>
          <c:val>
            <c:numRef>
              <c:f>Sayfa1!$H$88:$H$93</c:f>
              <c:numCache>
                <c:formatCode>General</c:formatCode>
                <c:ptCount val="6"/>
                <c:pt idx="0">
                  <c:v>30</c:v>
                </c:pt>
                <c:pt idx="1">
                  <c:v>276</c:v>
                </c:pt>
                <c:pt idx="2">
                  <c:v>147</c:v>
                </c:pt>
                <c:pt idx="3">
                  <c:v>45</c:v>
                </c:pt>
                <c:pt idx="4">
                  <c:v>16</c:v>
                </c:pt>
                <c:pt idx="5">
                  <c:v>43</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15165020983627109"/>
          <c:y val="5.6158197616602269E-2"/>
          <c:w val="0.71917113985657566"/>
          <c:h val="0.19065116860392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42432018664457"/>
          <c:y val="2.895823525985404E-2"/>
          <c:w val="0.65700840898125212"/>
          <c:h val="0.74832246414889625"/>
        </c:manualLayout>
      </c:layout>
      <c:barChart>
        <c:barDir val="bar"/>
        <c:grouping val="clustered"/>
        <c:varyColors val="0"/>
        <c:ser>
          <c:idx val="0"/>
          <c:order val="0"/>
          <c:tx>
            <c:strRef>
              <c:f>Sayfa1!$V$86</c:f>
              <c:strCache>
                <c:ptCount val="1"/>
                <c:pt idx="0">
                  <c:v>Atıf sayıları</c:v>
                </c:pt>
              </c:strCache>
            </c:strRef>
          </c:tx>
          <c:spPr>
            <a:solidFill>
              <a:srgbClr val="FF0000"/>
            </a:solidFill>
            <a:ln>
              <a:noFill/>
            </a:ln>
            <a:effectLst>
              <a:outerShdw blurRad="40000" dist="23000" dir="5400000" rotWithShape="0">
                <a:srgbClr val="000000">
                  <a:alpha val="35000"/>
                </a:srgbClr>
              </a:outerShdw>
            </a:effectLst>
          </c:spPr>
          <c:invertIfNegative val="0"/>
          <c:cat>
            <c:strRef>
              <c:f>Sayfa1!$U$87:$U$92</c:f>
              <c:strCache>
                <c:ptCount val="6"/>
                <c:pt idx="0">
                  <c:v> İnşaat Mühendisliği Bölümü</c:v>
                </c:pt>
                <c:pt idx="1">
                  <c:v>Elektrik-Elektronik Mühendisliği Bölümü</c:v>
                </c:pt>
                <c:pt idx="2">
                  <c:v>Makine Mühendisliği Bölümü </c:v>
                </c:pt>
                <c:pt idx="3">
                  <c:v>Gıda Mühendisliği Bölümü</c:v>
                </c:pt>
                <c:pt idx="4">
                  <c:v>Bilgisayar Mühendisliği Bölümü</c:v>
                </c:pt>
                <c:pt idx="5">
                  <c:v>Kimya Mühendisliği Bölümü</c:v>
                </c:pt>
              </c:strCache>
            </c:strRef>
          </c:cat>
          <c:val>
            <c:numRef>
              <c:f>Sayfa1!$V$87:$V$92</c:f>
              <c:numCache>
                <c:formatCode>General</c:formatCode>
                <c:ptCount val="6"/>
                <c:pt idx="0">
                  <c:v>21</c:v>
                </c:pt>
                <c:pt idx="1">
                  <c:v>79</c:v>
                </c:pt>
                <c:pt idx="2">
                  <c:v>143</c:v>
                </c:pt>
                <c:pt idx="3">
                  <c:v>206</c:v>
                </c:pt>
                <c:pt idx="4">
                  <c:v>269</c:v>
                </c:pt>
                <c:pt idx="5">
                  <c:v>502</c:v>
                </c:pt>
              </c:numCache>
            </c:numRef>
          </c:val>
        </c:ser>
        <c:ser>
          <c:idx val="1"/>
          <c:order val="1"/>
          <c:tx>
            <c:strRef>
              <c:f>Sayfa1!$W$86</c:f>
              <c:strCache>
                <c:ptCount val="1"/>
                <c:pt idx="0">
                  <c:v>SCI sayıları</c:v>
                </c:pt>
              </c:strCache>
            </c:strRef>
          </c:tx>
          <c:spPr>
            <a:solidFill>
              <a:srgbClr val="0070C0"/>
            </a:solidFill>
            <a:ln>
              <a:noFill/>
            </a:ln>
            <a:effectLst>
              <a:outerShdw blurRad="40000" dist="23000" dir="5400000" rotWithShape="0">
                <a:srgbClr val="000000">
                  <a:alpha val="35000"/>
                </a:srgbClr>
              </a:outerShdw>
            </a:effectLst>
          </c:spPr>
          <c:invertIfNegative val="0"/>
          <c:cat>
            <c:strRef>
              <c:f>Sayfa1!$U$87:$U$92</c:f>
              <c:strCache>
                <c:ptCount val="6"/>
                <c:pt idx="0">
                  <c:v> İnşaat Mühendisliği Bölümü</c:v>
                </c:pt>
                <c:pt idx="1">
                  <c:v>Elektrik-Elektronik Mühendisliği Bölümü</c:v>
                </c:pt>
                <c:pt idx="2">
                  <c:v>Makine Mühendisliği Bölümü </c:v>
                </c:pt>
                <c:pt idx="3">
                  <c:v>Gıda Mühendisliği Bölümü</c:v>
                </c:pt>
                <c:pt idx="4">
                  <c:v>Bilgisayar Mühendisliği Bölümü</c:v>
                </c:pt>
                <c:pt idx="5">
                  <c:v>Kimya Mühendisliği Bölümü</c:v>
                </c:pt>
              </c:strCache>
            </c:strRef>
          </c:cat>
          <c:val>
            <c:numRef>
              <c:f>Sayfa1!$W$87:$W$92</c:f>
              <c:numCache>
                <c:formatCode>General</c:formatCode>
                <c:ptCount val="6"/>
                <c:pt idx="0">
                  <c:v>0</c:v>
                </c:pt>
                <c:pt idx="1">
                  <c:v>18</c:v>
                </c:pt>
                <c:pt idx="2">
                  <c:v>6</c:v>
                </c:pt>
                <c:pt idx="3">
                  <c:v>14</c:v>
                </c:pt>
                <c:pt idx="4">
                  <c:v>2</c:v>
                </c:pt>
                <c:pt idx="5">
                  <c:v>35</c:v>
                </c:pt>
              </c:numCache>
            </c:numRef>
          </c:val>
        </c:ser>
        <c:ser>
          <c:idx val="2"/>
          <c:order val="2"/>
          <c:tx>
            <c:strRef>
              <c:f>Sayfa1!$X$86</c:f>
              <c:strCache>
                <c:ptCount val="1"/>
                <c:pt idx="0">
                  <c:v>Bildiri sayıları</c:v>
                </c:pt>
              </c:strCache>
            </c:strRef>
          </c:tx>
          <c:spPr>
            <a:solidFill>
              <a:srgbClr val="00B050"/>
            </a:solidFill>
            <a:ln>
              <a:noFill/>
            </a:ln>
            <a:effectLst>
              <a:outerShdw blurRad="40000" dist="23000" dir="5400000" rotWithShape="0">
                <a:srgbClr val="000000">
                  <a:alpha val="35000"/>
                </a:srgbClr>
              </a:outerShdw>
            </a:effectLst>
          </c:spPr>
          <c:invertIfNegative val="0"/>
          <c:cat>
            <c:strRef>
              <c:f>Sayfa1!$U$87:$U$92</c:f>
              <c:strCache>
                <c:ptCount val="6"/>
                <c:pt idx="0">
                  <c:v> İnşaat Mühendisliği Bölümü</c:v>
                </c:pt>
                <c:pt idx="1">
                  <c:v>Elektrik-Elektronik Mühendisliği Bölümü</c:v>
                </c:pt>
                <c:pt idx="2">
                  <c:v>Makine Mühendisliği Bölümü </c:v>
                </c:pt>
                <c:pt idx="3">
                  <c:v>Gıda Mühendisliği Bölümü</c:v>
                </c:pt>
                <c:pt idx="4">
                  <c:v>Bilgisayar Mühendisliği Bölümü</c:v>
                </c:pt>
                <c:pt idx="5">
                  <c:v>Kimya Mühendisliği Bölümü</c:v>
                </c:pt>
              </c:strCache>
            </c:strRef>
          </c:cat>
          <c:val>
            <c:numRef>
              <c:f>Sayfa1!$X$87:$X$92</c:f>
              <c:numCache>
                <c:formatCode>General</c:formatCode>
                <c:ptCount val="6"/>
                <c:pt idx="0">
                  <c:v>5</c:v>
                </c:pt>
                <c:pt idx="1">
                  <c:v>27</c:v>
                </c:pt>
                <c:pt idx="2">
                  <c:v>12</c:v>
                </c:pt>
                <c:pt idx="3">
                  <c:v>15</c:v>
                </c:pt>
                <c:pt idx="4">
                  <c:v>14</c:v>
                </c:pt>
                <c:pt idx="5">
                  <c:v>54</c:v>
                </c:pt>
              </c:numCache>
            </c:numRef>
          </c:val>
        </c:ser>
        <c:dLbls>
          <c:showLegendKey val="0"/>
          <c:showVal val="0"/>
          <c:showCatName val="0"/>
          <c:showSerName val="0"/>
          <c:showPercent val="0"/>
          <c:showBubbleSize val="0"/>
        </c:dLbls>
        <c:gapWidth val="100"/>
        <c:axId val="202637824"/>
        <c:axId val="202272704"/>
      </c:barChart>
      <c:catAx>
        <c:axId val="20263782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tr-TR"/>
          </a:p>
        </c:txPr>
        <c:crossAx val="202272704"/>
        <c:crosses val="autoZero"/>
        <c:auto val="1"/>
        <c:lblAlgn val="ctr"/>
        <c:lblOffset val="100"/>
        <c:noMultiLvlLbl val="0"/>
      </c:catAx>
      <c:valAx>
        <c:axId val="20227270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202637824"/>
        <c:crosses val="autoZero"/>
        <c:crossBetween val="between"/>
      </c:valAx>
      <c:spPr>
        <a:noFill/>
        <a:ln>
          <a:noFill/>
        </a:ln>
        <a:effectLst/>
      </c:spPr>
    </c:plotArea>
    <c:legend>
      <c:legendPos val="b"/>
      <c:layout>
        <c:manualLayout>
          <c:xMode val="edge"/>
          <c:yMode val="edge"/>
          <c:x val="0.30888844383460129"/>
          <c:y val="0.91702918641599684"/>
          <c:w val="0.42585341845802432"/>
          <c:h val="5.343059031248871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Sayfa1!$M$5</c:f>
              <c:strCache>
                <c:ptCount val="1"/>
                <c:pt idx="0">
                  <c:v>Mühendislik Fakültesi</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Sayfa1!$L$6:$L$8</c:f>
              <c:numCache>
                <c:formatCode>General</c:formatCode>
                <c:ptCount val="3"/>
                <c:pt idx="0">
                  <c:v>2016</c:v>
                </c:pt>
                <c:pt idx="1">
                  <c:v>2017</c:v>
                </c:pt>
                <c:pt idx="2">
                  <c:v>2018</c:v>
                </c:pt>
              </c:numCache>
            </c:numRef>
          </c:cat>
          <c:val>
            <c:numRef>
              <c:f>Sayfa1!$M$6:$M$8</c:f>
              <c:numCache>
                <c:formatCode>General</c:formatCode>
                <c:ptCount val="3"/>
                <c:pt idx="0">
                  <c:v>22</c:v>
                </c:pt>
                <c:pt idx="1">
                  <c:v>17</c:v>
                </c:pt>
                <c:pt idx="2">
                  <c:v>24</c:v>
                </c:pt>
              </c:numCache>
            </c:numRef>
          </c:val>
        </c:ser>
        <c:ser>
          <c:idx val="1"/>
          <c:order val="1"/>
          <c:tx>
            <c:strRef>
              <c:f>Sayfa1!$N$5</c:f>
              <c:strCache>
                <c:ptCount val="1"/>
                <c:pt idx="0">
                  <c:v>Diğer Fakülteler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Sayfa1!$L$6:$L$8</c:f>
              <c:numCache>
                <c:formatCode>General</c:formatCode>
                <c:ptCount val="3"/>
                <c:pt idx="0">
                  <c:v>2016</c:v>
                </c:pt>
                <c:pt idx="1">
                  <c:v>2017</c:v>
                </c:pt>
                <c:pt idx="2">
                  <c:v>2018</c:v>
                </c:pt>
              </c:numCache>
            </c:numRef>
          </c:cat>
          <c:val>
            <c:numRef>
              <c:f>Sayfa1!$N$6:$N$8</c:f>
              <c:numCache>
                <c:formatCode>General</c:formatCode>
                <c:ptCount val="3"/>
                <c:pt idx="0">
                  <c:v>78</c:v>
                </c:pt>
                <c:pt idx="1">
                  <c:v>83</c:v>
                </c:pt>
                <c:pt idx="2">
                  <c:v>76</c:v>
                </c:pt>
              </c:numCache>
            </c:numRef>
          </c:val>
        </c:ser>
        <c:dLbls>
          <c:dLblPos val="outEnd"/>
          <c:showLegendKey val="0"/>
          <c:showVal val="1"/>
          <c:showCatName val="0"/>
          <c:showSerName val="0"/>
          <c:showPercent val="0"/>
          <c:showBubbleSize val="0"/>
        </c:dLbls>
        <c:gapWidth val="182"/>
        <c:axId val="202797568"/>
        <c:axId val="202275008"/>
      </c:barChart>
      <c:catAx>
        <c:axId val="202797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02275008"/>
        <c:crosses val="autoZero"/>
        <c:auto val="1"/>
        <c:lblAlgn val="ctr"/>
        <c:lblOffset val="100"/>
        <c:noMultiLvlLbl val="0"/>
      </c:catAx>
      <c:valAx>
        <c:axId val="202275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02797568"/>
        <c:crosses val="autoZero"/>
        <c:crossBetween val="between"/>
      </c:valAx>
      <c:spPr>
        <a:noFill/>
        <a:ln>
          <a:noFill/>
        </a:ln>
        <a:effectLst/>
      </c:spPr>
    </c:plotArea>
    <c:legend>
      <c:legendPos val="b"/>
      <c:layout>
        <c:manualLayout>
          <c:xMode val="edge"/>
          <c:yMode val="edge"/>
          <c:x val="0.30733534848329219"/>
          <c:y val="0.93237205132887335"/>
          <c:w val="0.54173212934411896"/>
          <c:h val="5.0761798834642012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a:pPr>
      <a:endParaRPr lang="tr-T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738175359195477E-2"/>
          <c:y val="3.2882410428973052E-2"/>
          <c:w val="0.92087546668983322"/>
          <c:h val="0.74568927369651961"/>
        </c:manualLayout>
      </c:layout>
      <c:barChart>
        <c:barDir val="bar"/>
        <c:grouping val="clustered"/>
        <c:varyColors val="0"/>
        <c:ser>
          <c:idx val="0"/>
          <c:order val="0"/>
          <c:tx>
            <c:strRef>
              <c:f>Sayfa1!$U$71:$U$72</c:f>
              <c:strCache>
                <c:ptCount val="2"/>
                <c:pt idx="0">
                  <c:v>Siirt Üniversitesi Sıralaması</c:v>
                </c:pt>
                <c:pt idx="1">
                  <c:v>,yeni kurulan üniversiteler arasında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Sayfa1!$T$73:$T$75</c:f>
              <c:numCache>
                <c:formatCode>General</c:formatCode>
                <c:ptCount val="3"/>
                <c:pt idx="0">
                  <c:v>2016</c:v>
                </c:pt>
                <c:pt idx="1">
                  <c:v>2017</c:v>
                </c:pt>
                <c:pt idx="2">
                  <c:v>2018</c:v>
                </c:pt>
              </c:numCache>
            </c:numRef>
          </c:cat>
          <c:val>
            <c:numRef>
              <c:f>Sayfa1!$U$73:$U$75</c:f>
              <c:numCache>
                <c:formatCode>General</c:formatCode>
                <c:ptCount val="3"/>
                <c:pt idx="0">
                  <c:v>17</c:v>
                </c:pt>
                <c:pt idx="1">
                  <c:v>16</c:v>
                </c:pt>
                <c:pt idx="2">
                  <c:v>37</c:v>
                </c:pt>
              </c:numCache>
            </c:numRef>
          </c:val>
        </c:ser>
        <c:ser>
          <c:idx val="1"/>
          <c:order val="1"/>
          <c:tx>
            <c:strRef>
              <c:f>Sayfa1!$V$71:$V$72</c:f>
              <c:strCache>
                <c:ptCount val="2"/>
                <c:pt idx="0">
                  <c:v>Siirt Üniversitesi Sıralaması</c:v>
                </c:pt>
                <c:pt idx="1">
                  <c:v>,genel sıralama</c:v>
                </c:pt>
              </c:strCache>
            </c:strRef>
          </c:tx>
          <c:spPr>
            <a:solidFill>
              <a:schemeClr val="accent2"/>
            </a:solidFill>
            <a:ln>
              <a:solidFill>
                <a:schemeClr val="accent3">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Sayfa1!$T$73:$T$75</c:f>
              <c:numCache>
                <c:formatCode>General</c:formatCode>
                <c:ptCount val="3"/>
                <c:pt idx="0">
                  <c:v>2016</c:v>
                </c:pt>
                <c:pt idx="1">
                  <c:v>2017</c:v>
                </c:pt>
                <c:pt idx="2">
                  <c:v>2018</c:v>
                </c:pt>
              </c:numCache>
            </c:numRef>
          </c:cat>
          <c:val>
            <c:numRef>
              <c:f>Sayfa1!$V$73:$V$75</c:f>
              <c:numCache>
                <c:formatCode>General</c:formatCode>
                <c:ptCount val="3"/>
                <c:pt idx="0">
                  <c:v>42</c:v>
                </c:pt>
                <c:pt idx="1">
                  <c:v>36</c:v>
                </c:pt>
                <c:pt idx="2">
                  <c:v>84</c:v>
                </c:pt>
              </c:numCache>
            </c:numRef>
          </c:val>
        </c:ser>
        <c:dLbls>
          <c:dLblPos val="outEnd"/>
          <c:showLegendKey val="0"/>
          <c:showVal val="1"/>
          <c:showCatName val="0"/>
          <c:showSerName val="0"/>
          <c:showPercent val="0"/>
          <c:showBubbleSize val="0"/>
        </c:dLbls>
        <c:gapWidth val="182"/>
        <c:axId val="202961408"/>
        <c:axId val="202990144"/>
      </c:barChart>
      <c:catAx>
        <c:axId val="20296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02990144"/>
        <c:crosses val="autoZero"/>
        <c:auto val="1"/>
        <c:lblAlgn val="ctr"/>
        <c:lblOffset val="100"/>
        <c:noMultiLvlLbl val="0"/>
      </c:catAx>
      <c:valAx>
        <c:axId val="202990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02961408"/>
        <c:crosses val="autoZero"/>
        <c:crossBetween val="between"/>
      </c:valAx>
      <c:spPr>
        <a:noFill/>
        <a:ln>
          <a:noFill/>
        </a:ln>
        <a:effectLst/>
      </c:spPr>
    </c:plotArea>
    <c:legend>
      <c:legendPos val="b"/>
      <c:layout>
        <c:manualLayout>
          <c:xMode val="edge"/>
          <c:yMode val="edge"/>
          <c:x val="0.21674628171478566"/>
          <c:y val="0.82291557305336838"/>
          <c:w val="0.51825559268954657"/>
          <c:h val="0.1493066491688538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a:pPr>
      <a:endParaRPr lang="tr-T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A1A0B-3301-435E-8551-3BAC83B46CD1}" type="datetimeFigureOut">
              <a:rPr lang="en-US" smtClean="0"/>
              <a:t>5/15/2019</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B8EE5-A5AF-4BFD-B137-962677F3D3B0}" type="slidenum">
              <a:rPr lang="en-US" smtClean="0"/>
              <a:t>‹#›</a:t>
            </a:fld>
            <a:endParaRPr lang="en-US"/>
          </a:p>
        </p:txBody>
      </p:sp>
    </p:spTree>
    <p:extLst>
      <p:ext uri="{BB962C8B-B14F-4D97-AF65-F5344CB8AC3E}">
        <p14:creationId xmlns:p14="http://schemas.microsoft.com/office/powerpoint/2010/main" val="74368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B42E06-9B77-4FB0-BA68-93DF60781755}" type="slidenum">
              <a:rPr lang="en-US" altLang="en-US" smtClean="0"/>
              <a:pPr/>
              <a:t>9</a:t>
            </a:fld>
            <a:endParaRPr lang="en-US" altLang="en-US" smtClean="0"/>
          </a:p>
        </p:txBody>
      </p:sp>
    </p:spTree>
    <p:extLst>
      <p:ext uri="{BB962C8B-B14F-4D97-AF65-F5344CB8AC3E}">
        <p14:creationId xmlns:p14="http://schemas.microsoft.com/office/powerpoint/2010/main" val="99038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a:t>
            </a:r>
          </a:p>
        </p:txBody>
      </p:sp>
      <p:sp>
        <p:nvSpPr>
          <p:cNvPr id="358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9D6C5D-B64C-465D-BE29-3B123ADA5386}" type="slidenum">
              <a:rPr lang="en-US" altLang="en-US" smtClean="0"/>
              <a:pPr/>
              <a:t>26</a:t>
            </a:fld>
            <a:endParaRPr lang="en-US" altLang="en-US" smtClean="0"/>
          </a:p>
        </p:txBody>
      </p:sp>
    </p:spTree>
    <p:extLst>
      <p:ext uri="{BB962C8B-B14F-4D97-AF65-F5344CB8AC3E}">
        <p14:creationId xmlns:p14="http://schemas.microsoft.com/office/powerpoint/2010/main" val="204603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28DB8EE5-A5AF-4BFD-B137-962677F3D3B0}" type="slidenum">
              <a:rPr lang="en-US" smtClean="0"/>
              <a:t>42</a:t>
            </a:fld>
            <a:endParaRPr lang="en-US"/>
          </a:p>
        </p:txBody>
      </p:sp>
    </p:spTree>
    <p:extLst>
      <p:ext uri="{BB962C8B-B14F-4D97-AF65-F5344CB8AC3E}">
        <p14:creationId xmlns:p14="http://schemas.microsoft.com/office/powerpoint/2010/main" val="50589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15.05.2019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15.05.2019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3619" y="3860160"/>
            <a:ext cx="12191999" cy="1569660"/>
          </a:xfrm>
          <a:prstGeom prst="rect">
            <a:avLst/>
          </a:prstGeom>
        </p:spPr>
        <p:txBody>
          <a:bodyPr wrap="square">
            <a:spAutoFit/>
          </a:bodyPr>
          <a:lstStyle/>
          <a:p>
            <a:pPr algn="ctr"/>
            <a:endParaRPr lang="en-US" altLang="tr-T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altLang="tr-T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Mühendislik </a:t>
            </a:r>
            <a:r>
              <a:rPr lang="tr-TR" altLang="tr-T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Mimarlık Fakültesi 201</a:t>
            </a:r>
            <a:r>
              <a:rPr lang="en-US" altLang="tr-T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tr-TR" altLang="tr-T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Faaliyet Raporu</a:t>
            </a:r>
          </a:p>
          <a:p>
            <a:pPr algn="ctr"/>
            <a:endParaRPr lang="tr-TR" sz="3200" b="1" dirty="0">
              <a:solidFill>
                <a:schemeClr val="tx1">
                  <a:lumMod val="85000"/>
                  <a:lumOff val="15000"/>
                </a:schemeClr>
              </a:solidFill>
              <a:latin typeface="Montserrat Alternates" panose="00000500000000000000" pitchFamily="50" charset="-94"/>
            </a:endParaRPr>
          </a:p>
        </p:txBody>
      </p:sp>
    </p:spTree>
    <p:extLst>
      <p:ext uri="{BB962C8B-B14F-4D97-AF65-F5344CB8AC3E}">
        <p14:creationId xmlns:p14="http://schemas.microsoft.com/office/powerpoint/2010/main" val="286546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1"/>
          <p:cNvSpPr>
            <a:spLocks noGrp="1"/>
          </p:cNvSpPr>
          <p:nvPr>
            <p:ph idx="1"/>
          </p:nvPr>
        </p:nvSpPr>
        <p:spPr>
          <a:xfrm>
            <a:off x="1738132" y="622260"/>
            <a:ext cx="7058627" cy="5468938"/>
          </a:xfrm>
        </p:spPr>
        <p:txBody>
          <a:bodyPr>
            <a:normAutofit/>
          </a:bodyPr>
          <a:lstStyle/>
          <a:p>
            <a:pPr marL="0" indent="0" algn="ctr">
              <a:buNone/>
            </a:pPr>
            <a:r>
              <a:rPr lang="tr-TR" altLang="tr-TR" sz="2000" b="1" dirty="0" smtClean="0">
                <a:latin typeface="Times New Roman" panose="02020603050405020304" pitchFamily="18" charset="0"/>
                <a:cs typeface="Times New Roman" panose="02020603050405020304" pitchFamily="18" charset="0"/>
              </a:rPr>
              <a:t>Yıllara Göre Akademik Personel Sayıları </a:t>
            </a:r>
            <a:endParaRPr lang="en-US" altLang="en-US" sz="2000" dirty="0"/>
          </a:p>
        </p:txBody>
      </p:sp>
      <p:sp>
        <p:nvSpPr>
          <p:cNvPr id="18435" name="Slayt Numarası Yer Tutucusu 3"/>
          <p:cNvSpPr>
            <a:spLocks noGrp="1"/>
          </p:cNvSpPr>
          <p:nvPr>
            <p:ph type="sldNum" sz="quarter" idx="12"/>
          </p:nvPr>
        </p:nvSpPr>
        <p:spPr bwMode="auto">
          <a:xfrm>
            <a:off x="10703214" y="6267451"/>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173E10-8383-459D-95FD-3144D03C3A81}" type="slidenum">
              <a:rPr lang="tr-TR" altLang="tr-TR" smtClean="0">
                <a:solidFill>
                  <a:srgbClr val="045C75"/>
                </a:solidFill>
                <a:latin typeface="Constantia" panose="02030602050306030303" pitchFamily="18" charset="0"/>
              </a:rPr>
              <a:pPr/>
              <a:t>10</a:t>
            </a:fld>
            <a:endParaRPr lang="tr-TR" altLang="tr-TR" dirty="0" smtClean="0">
              <a:solidFill>
                <a:srgbClr val="045C75"/>
              </a:solidFill>
              <a:latin typeface="Constantia" panose="02030602050306030303" pitchFamily="18" charset="0"/>
            </a:endParaRPr>
          </a:p>
        </p:txBody>
      </p:sp>
      <p:graphicFrame>
        <p:nvGraphicFramePr>
          <p:cNvPr id="7" name="Grafik 6"/>
          <p:cNvGraphicFramePr>
            <a:graphicFrameLocks/>
          </p:cNvGraphicFramePr>
          <p:nvPr/>
        </p:nvGraphicFramePr>
        <p:xfrm>
          <a:off x="1847528" y="1884045"/>
          <a:ext cx="8640960" cy="4565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088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a:xfrm>
            <a:off x="838200" y="365125"/>
            <a:ext cx="8815086" cy="996951"/>
          </a:xfrm>
        </p:spPr>
        <p:txBody>
          <a:bodyPr>
            <a:normAutofit/>
          </a:bodyPr>
          <a:lstStyle/>
          <a:p>
            <a:pPr algn="ctr">
              <a:defRPr/>
            </a:pPr>
            <a:r>
              <a:rPr lang="tr-TR" altLang="tr-TR" sz="22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2017- 2019 Yılları Arası Akademik Personel  Dağılımı </a:t>
            </a:r>
          </a:p>
        </p:txBody>
      </p:sp>
      <p:sp>
        <p:nvSpPr>
          <p:cNvPr id="19459" name="Slayt Numarası Yer Tutucusu 5"/>
          <p:cNvSpPr>
            <a:spLocks noGrp="1"/>
          </p:cNvSpPr>
          <p:nvPr>
            <p:ph type="sldNum" sz="quarter" idx="12"/>
          </p:nvPr>
        </p:nvSpPr>
        <p:spPr bwMode="auto">
          <a:xfrm>
            <a:off x="10914846" y="625185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D96B58-7D3B-43B7-874D-8EAE292564B2}" type="slidenum">
              <a:rPr lang="tr-TR" altLang="tr-TR" smtClean="0">
                <a:solidFill>
                  <a:srgbClr val="045C75"/>
                </a:solidFill>
                <a:latin typeface="timesstantia (Gövde)"/>
              </a:rPr>
              <a:pPr/>
              <a:t>11</a:t>
            </a:fld>
            <a:endParaRPr lang="tr-TR" altLang="tr-TR" dirty="0" smtClean="0">
              <a:solidFill>
                <a:srgbClr val="045C75"/>
              </a:solidFill>
              <a:latin typeface="timesstantia (Gövde)"/>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442437873"/>
              </p:ext>
            </p:extLst>
          </p:nvPr>
        </p:nvGraphicFramePr>
        <p:xfrm>
          <a:off x="532435" y="1562583"/>
          <a:ext cx="10637135" cy="443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207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812669" y="578212"/>
            <a:ext cx="478631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42900" algn="l"/>
              </a:tabLst>
              <a:defRPr>
                <a:solidFill>
                  <a:schemeClr val="tx1"/>
                </a:solidFill>
                <a:latin typeface="Arial" panose="020B0604020202020204" pitchFamily="34" charset="0"/>
              </a:defRPr>
            </a:lvl1pPr>
            <a:lvl2pPr marL="742950" indent="-285750">
              <a:tabLst>
                <a:tab pos="342900" algn="l"/>
              </a:tabLst>
              <a:defRPr>
                <a:solidFill>
                  <a:schemeClr val="tx1"/>
                </a:solidFill>
                <a:latin typeface="Arial" panose="020B0604020202020204" pitchFamily="34" charset="0"/>
              </a:defRPr>
            </a:lvl2pPr>
            <a:lvl3pPr marL="1143000" indent="-228600">
              <a:tabLst>
                <a:tab pos="342900" algn="l"/>
              </a:tabLst>
              <a:defRPr>
                <a:solidFill>
                  <a:schemeClr val="tx1"/>
                </a:solidFill>
                <a:latin typeface="Arial" panose="020B0604020202020204" pitchFamily="34" charset="0"/>
              </a:defRPr>
            </a:lvl3pPr>
            <a:lvl4pPr marL="1600200" indent="-228600">
              <a:tabLst>
                <a:tab pos="342900" algn="l"/>
              </a:tabLst>
              <a:defRPr>
                <a:solidFill>
                  <a:schemeClr val="tx1"/>
                </a:solidFill>
                <a:latin typeface="Arial" panose="020B0604020202020204" pitchFamily="34" charset="0"/>
              </a:defRPr>
            </a:lvl4pPr>
            <a:lvl5pPr marL="2057400" indent="-228600">
              <a:tabLst>
                <a:tab pos="342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2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2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2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2900" algn="l"/>
              </a:tabLst>
              <a:defRPr>
                <a:solidFill>
                  <a:schemeClr val="tx1"/>
                </a:solidFill>
                <a:latin typeface="Arial" panose="020B0604020202020204" pitchFamily="34" charset="0"/>
              </a:defRPr>
            </a:lvl9pPr>
          </a:lstStyle>
          <a:p>
            <a:pPr algn="ctr" eaLnBrk="1" hangingPunct="1"/>
            <a:r>
              <a:rPr lang="tr-TR" altLang="tr-TR" sz="2400" b="1" dirty="0" smtClean="0">
                <a:latin typeface="Cambria" panose="02040503050406030204" pitchFamily="18" charset="0"/>
                <a:ea typeface="Calibri" panose="020F0502020204030204" pitchFamily="34" charset="0"/>
                <a:cs typeface="Arial" panose="020B0604020202020204" pitchFamily="34" charset="0"/>
              </a:rPr>
              <a:t> </a:t>
            </a:r>
            <a:r>
              <a:rPr lang="tr-TR" altLang="tr-TR" sz="2500" b="1" dirty="0" smtClean="0">
                <a:latin typeface="Times New Roman" panose="02020603050405020304" pitchFamily="18" charset="0"/>
                <a:ea typeface="Calibri" panose="020F0502020204030204" pitchFamily="34" charset="0"/>
                <a:cs typeface="Times New Roman" panose="02020603050405020304" pitchFamily="18" charset="0"/>
              </a:rPr>
              <a:t>İdari Personel </a:t>
            </a:r>
            <a:endParaRPr lang="tr-TR" altLang="tr-TR" sz="25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483" name="Slayt Numarası Yer Tutucusu 2"/>
          <p:cNvSpPr>
            <a:spLocks noGrp="1"/>
          </p:cNvSpPr>
          <p:nvPr>
            <p:ph type="sldNum" sz="quarter" idx="12"/>
          </p:nvPr>
        </p:nvSpPr>
        <p:spPr bwMode="auto">
          <a:xfrm>
            <a:off x="10708492" y="631899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21ADE8-7710-4DB9-820F-446D3759F633}" type="slidenum">
              <a:rPr lang="tr-TR" altLang="tr-TR" smtClean="0">
                <a:solidFill>
                  <a:srgbClr val="045C75"/>
                </a:solidFill>
                <a:latin typeface="Tims"/>
              </a:rPr>
              <a:pPr/>
              <a:t>12</a:t>
            </a:fld>
            <a:endParaRPr lang="tr-TR" altLang="tr-TR" dirty="0" smtClean="0">
              <a:solidFill>
                <a:srgbClr val="045C75"/>
              </a:solidFill>
              <a:latin typeface="Tims"/>
            </a:endParaRPr>
          </a:p>
        </p:txBody>
      </p:sp>
      <p:graphicFrame>
        <p:nvGraphicFramePr>
          <p:cNvPr id="4" name="Tablo 3"/>
          <p:cNvGraphicFramePr>
            <a:graphicFrameLocks noGrp="1"/>
          </p:cNvGraphicFramePr>
          <p:nvPr>
            <p:extLst>
              <p:ext uri="{D42A27DB-BD31-4B8C-83A1-F6EECF244321}">
                <p14:modId xmlns:p14="http://schemas.microsoft.com/office/powerpoint/2010/main" val="1499592751"/>
              </p:ext>
            </p:extLst>
          </p:nvPr>
        </p:nvGraphicFramePr>
        <p:xfrm>
          <a:off x="1215342" y="1284790"/>
          <a:ext cx="8265209" cy="4109010"/>
        </p:xfrm>
        <a:graphic>
          <a:graphicData uri="http://schemas.openxmlformats.org/drawingml/2006/table">
            <a:tbl>
              <a:tblPr/>
              <a:tblGrid>
                <a:gridCol w="5393773"/>
                <a:gridCol w="2871436"/>
              </a:tblGrid>
              <a:tr h="410901">
                <a:tc gridSpan="2">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16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İdari Personel</a:t>
                      </a:r>
                      <a:endParaRPr kumimoji="0" lang="en-US" altLang="tr-TR" sz="1600" b="1" i="0" u="none" strike="noStrike" cap="none" normalizeH="0" baseline="0" dirty="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1" i="0" u="none" strike="noStrike" cap="none" normalizeH="0" baseline="0" dirty="0" err="1" smtClean="0">
                          <a:ln>
                            <a:noFill/>
                          </a:ln>
                          <a:solidFill>
                            <a:srgbClr val="FFFFFF"/>
                          </a:solidFill>
                          <a:effectLst/>
                          <a:latin typeface="Times New Roman" panose="02020603050405020304" pitchFamily="18" charset="0"/>
                          <a:cs typeface="Times New Roman" panose="02020603050405020304" pitchFamily="18" charset="0"/>
                        </a:rPr>
                        <a:t>Kadro</a:t>
                      </a:r>
                      <a:r>
                        <a:rPr kumimoji="0" lang="en-US" altLang="tr-TR" sz="16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a:t>
                      </a:r>
                      <a:r>
                        <a:rPr kumimoji="0" lang="en-US" altLang="tr-TR" sz="1600" b="1" i="0" u="none" strike="noStrike" cap="none" normalizeH="0" baseline="0" dirty="0" err="1" smtClean="0">
                          <a:ln>
                            <a:noFill/>
                          </a:ln>
                          <a:solidFill>
                            <a:srgbClr val="FFFFFF"/>
                          </a:solidFill>
                          <a:effectLst/>
                          <a:latin typeface="Times New Roman" panose="02020603050405020304" pitchFamily="18" charset="0"/>
                          <a:cs typeface="Times New Roman" panose="02020603050405020304" pitchFamily="18" charset="0"/>
                        </a:rPr>
                        <a:t>Ünvanı</a:t>
                      </a:r>
                      <a:endParaRPr kumimoji="0" lang="en-US" altLang="tr-TR" sz="1600" b="1" i="0" u="none" strike="noStrike" cap="none" normalizeH="0" baseline="0" dirty="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Adet</a:t>
                      </a:r>
                      <a:endParaRPr kumimoji="0" lang="en-US" altLang="tr-TR" sz="16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Fakülte Sekreteri</a:t>
                      </a:r>
                      <a:endParaRPr kumimoji="0" lang="en-US"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tr-TR" sz="16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Şef</a:t>
                      </a:r>
                      <a:endParaRPr kumimoji="0" lang="en-US"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tr-TR" sz="16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Biyolog</a:t>
                      </a:r>
                      <a:endParaRPr kumimoji="0" lang="en-US"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tr-TR" sz="16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Bilgisayar İşletmeni</a:t>
                      </a:r>
                      <a:endParaRPr kumimoji="0" lang="en-US"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a:t>
                      </a:r>
                      <a:endParaRPr kumimoji="0" lang="en-US" altLang="tr-TR" sz="16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Sekreter</a:t>
                      </a:r>
                      <a:endParaRPr kumimoji="0" lang="en-US"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a:t>
                      </a:r>
                      <a:endParaRPr kumimoji="0" lang="en-US" altLang="tr-TR" sz="16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Teknisyen</a:t>
                      </a:r>
                      <a:endParaRPr kumimoji="0" lang="en-US"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tr-TR" sz="16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Hizmetli</a:t>
                      </a:r>
                      <a:endParaRPr kumimoji="0" lang="en-US"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tr-TR"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tr-TR" sz="16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10901">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Toplam</a:t>
                      </a:r>
                      <a:endParaRPr kumimoji="0" lang="en-US" altLang="tr-TR" sz="16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tr-TR" sz="16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endParaRPr kumimoji="0" lang="en-US" altLang="tr-TR" sz="16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bl>
          </a:graphicData>
        </a:graphic>
      </p:graphicFrame>
    </p:spTree>
    <p:extLst>
      <p:ext uri="{BB962C8B-B14F-4D97-AF65-F5344CB8AC3E}">
        <p14:creationId xmlns:p14="http://schemas.microsoft.com/office/powerpoint/2010/main" val="136660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a:xfrm>
            <a:off x="2152650" y="599554"/>
            <a:ext cx="5718135" cy="506412"/>
          </a:xfrm>
        </p:spPr>
        <p:txBody>
          <a:bodyPr>
            <a:normAutofit/>
          </a:bodyPr>
          <a:lstStyle/>
          <a:p>
            <a:pPr algn="ctr">
              <a:defRPr/>
            </a:pPr>
            <a:r>
              <a:rPr lang="tr-TR" altLang="tr-TR" sz="2500" b="1" dirty="0">
                <a:solidFill>
                  <a:schemeClr val="tx1">
                    <a:lumMod val="95000"/>
                    <a:lumOff val="5000"/>
                  </a:schemeClr>
                </a:solidFill>
                <a:latin typeface="Times New Roman" panose="02020603050405020304" pitchFamily="18" charset="0"/>
                <a:cs typeface="Times New Roman" panose="02020603050405020304" pitchFamily="18" charset="0"/>
              </a:rPr>
              <a:t>Bölümlere Göre Öğrenci Dağılımı </a:t>
            </a:r>
          </a:p>
        </p:txBody>
      </p:sp>
      <p:sp>
        <p:nvSpPr>
          <p:cNvPr id="21507" name="Slayt Numarası Yer Tutucusu 3"/>
          <p:cNvSpPr>
            <a:spLocks noGrp="1"/>
          </p:cNvSpPr>
          <p:nvPr>
            <p:ph type="sldNum" sz="quarter" idx="12"/>
          </p:nvPr>
        </p:nvSpPr>
        <p:spPr bwMode="auto">
          <a:xfrm>
            <a:off x="10838928" y="6284649"/>
            <a:ext cx="730250"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7CB902-DFBE-4477-89E0-91B487C91470}" type="slidenum">
              <a:rPr lang="tr-TR" altLang="tr-TR" smtClean="0">
                <a:solidFill>
                  <a:srgbClr val="045C75"/>
                </a:solidFill>
                <a:latin typeface="Times New Roman" panose="02020603050405020304" pitchFamily="18" charset="0"/>
                <a:cs typeface="Times New Roman" panose="02020603050405020304" pitchFamily="18" charset="0"/>
              </a:rPr>
              <a:pPr/>
              <a:t>13</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graphicFrame>
        <p:nvGraphicFramePr>
          <p:cNvPr id="8" name="Grafik 7"/>
          <p:cNvGraphicFramePr>
            <a:graphicFrameLocks/>
          </p:cNvGraphicFramePr>
          <p:nvPr>
            <p:extLst>
              <p:ext uri="{D42A27DB-BD31-4B8C-83A1-F6EECF244321}">
                <p14:modId xmlns:p14="http://schemas.microsoft.com/office/powerpoint/2010/main" val="1831483267"/>
              </p:ext>
            </p:extLst>
          </p:nvPr>
        </p:nvGraphicFramePr>
        <p:xfrm>
          <a:off x="381965" y="1472161"/>
          <a:ext cx="10000285" cy="4650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85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title"/>
          </p:nvPr>
        </p:nvSpPr>
        <p:spPr>
          <a:xfrm>
            <a:off x="1934901" y="722855"/>
            <a:ext cx="7035479" cy="307292"/>
          </a:xfrm>
        </p:spPr>
        <p:txBody>
          <a:bodyPr>
            <a:normAutofit fontScale="90000"/>
          </a:bodyPr>
          <a:lstStyle/>
          <a:p>
            <a:pPr algn="ctr">
              <a:defRPr/>
            </a:pPr>
            <a:r>
              <a:rPr lang="tr-TR" altLang="tr-TR" sz="3000">
                <a:solidFill>
                  <a:schemeClr val="tx1">
                    <a:lumMod val="95000"/>
                    <a:lumOff val="5000"/>
                  </a:schemeClr>
                </a:solidFill>
                <a:latin typeface="Times New Roman" panose="02020603050405020304" pitchFamily="18" charset="0"/>
                <a:cs typeface="Times New Roman" panose="02020603050405020304" pitchFamily="18" charset="0"/>
              </a:rPr>
              <a:t>Mezun Olan Öğrenci Sayıları </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466889958"/>
              </p:ext>
            </p:extLst>
          </p:nvPr>
        </p:nvGraphicFramePr>
        <p:xfrm>
          <a:off x="1172500" y="1445128"/>
          <a:ext cx="7993063" cy="3435350"/>
        </p:xfrm>
        <a:graphic>
          <a:graphicData uri="http://schemas.openxmlformats.org/drawingml/2006/table">
            <a:tbl>
              <a:tblPr firstRow="1" firstCol="1" bandRow="1">
                <a:tableStyleId>{5C22544A-7EE6-4342-B048-85BDC9FD1C3A}</a:tableStyleId>
              </a:tblPr>
              <a:tblGrid>
                <a:gridCol w="2319103"/>
                <a:gridCol w="2145491"/>
                <a:gridCol w="3528469"/>
              </a:tblGrid>
              <a:tr h="648099">
                <a:tc gridSpan="3">
                  <a:txBody>
                    <a:bodyPr/>
                    <a:lstStyle/>
                    <a:p>
                      <a:pPr marL="0" marR="0" algn="ctr">
                        <a:lnSpc>
                          <a:spcPct val="107000"/>
                        </a:lnSpc>
                        <a:spcBef>
                          <a:spcPts val="0"/>
                        </a:spcBef>
                        <a:spcAft>
                          <a:spcPts val="800"/>
                        </a:spcAft>
                      </a:pPr>
                      <a:r>
                        <a:rPr lang="tr-TR" sz="1800" dirty="0">
                          <a:effectLst/>
                          <a:latin typeface="Times New Roman" panose="02020603050405020304" pitchFamily="18" charset="0"/>
                          <a:cs typeface="Times New Roman" panose="02020603050405020304" pitchFamily="18" charset="0"/>
                        </a:rPr>
                        <a:t>Mezun Olan Öğrenci Sayıları (önceki yıllar ve mevcut)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c hMerge="1">
                  <a:txBody>
                    <a:bodyPr/>
                    <a:lstStyle/>
                    <a:p>
                      <a:endParaRPr lang="en-US"/>
                    </a:p>
                  </a:txBody>
                  <a:tcPr/>
                </a:tc>
                <a:tc hMerge="1">
                  <a:txBody>
                    <a:bodyPr/>
                    <a:lstStyle/>
                    <a:p>
                      <a:endParaRPr lang="en-US"/>
                    </a:p>
                  </a:txBody>
                  <a:tcPr/>
                </a:tc>
              </a:tr>
              <a:tr h="706344">
                <a:tc>
                  <a:txBody>
                    <a:bodyPr/>
                    <a:lstStyle/>
                    <a:p>
                      <a:pPr marL="0" marR="0">
                        <a:lnSpc>
                          <a:spcPct val="107000"/>
                        </a:lnSpc>
                        <a:spcBef>
                          <a:spcPts val="0"/>
                        </a:spcBef>
                        <a:spcAft>
                          <a:spcPts val="800"/>
                        </a:spcAft>
                      </a:pPr>
                      <a:r>
                        <a:rPr lang="tr-TR"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b"/>
                </a:tc>
                <a:tc>
                  <a:txBody>
                    <a:bodyPr/>
                    <a:lstStyle/>
                    <a:p>
                      <a:pPr marL="0" marR="0">
                        <a:lnSpc>
                          <a:spcPct val="107000"/>
                        </a:lnSpc>
                        <a:spcBef>
                          <a:spcPts val="0"/>
                        </a:spcBef>
                        <a:spcAft>
                          <a:spcPts val="800"/>
                        </a:spcAft>
                      </a:pPr>
                      <a:r>
                        <a:rPr lang="tr-TR" sz="1700" b="1">
                          <a:effectLst/>
                          <a:latin typeface="Times New Roman" panose="02020603050405020304" pitchFamily="18" charset="0"/>
                          <a:cs typeface="Times New Roman" panose="02020603050405020304" pitchFamily="18" charset="0"/>
                        </a:rPr>
                        <a:t>Önceki Yıllar</a:t>
                      </a:r>
                      <a:endParaRPr lang="en-US" sz="17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c>
                  <a:txBody>
                    <a:bodyPr/>
                    <a:lstStyle/>
                    <a:p>
                      <a:pPr marL="0" marR="0">
                        <a:lnSpc>
                          <a:spcPct val="107000"/>
                        </a:lnSpc>
                        <a:spcBef>
                          <a:spcPts val="0"/>
                        </a:spcBef>
                        <a:spcAft>
                          <a:spcPts val="800"/>
                        </a:spcAft>
                      </a:pPr>
                      <a:r>
                        <a:rPr lang="tr-TR" sz="1700" b="1" dirty="0">
                          <a:effectLst/>
                          <a:latin typeface="Times New Roman" panose="02020603050405020304" pitchFamily="18" charset="0"/>
                          <a:cs typeface="Times New Roman" panose="02020603050405020304" pitchFamily="18" charset="0"/>
                        </a:rPr>
                        <a:t>2017 Yılı                  2018 Yılı</a:t>
                      </a:r>
                      <a:endParaRPr lang="en-US" sz="1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r>
              <a:tr h="639628">
                <a:tc>
                  <a:txBody>
                    <a:bodyPr/>
                    <a:lstStyle/>
                    <a:p>
                      <a:pPr marL="0" marR="0">
                        <a:lnSpc>
                          <a:spcPct val="107000"/>
                        </a:lnSpc>
                        <a:spcBef>
                          <a:spcPts val="0"/>
                        </a:spcBef>
                        <a:spcAft>
                          <a:spcPts val="800"/>
                        </a:spcAft>
                      </a:pPr>
                      <a:r>
                        <a:rPr lang="tr-TR" sz="1400">
                          <a:effectLst/>
                          <a:latin typeface="Times New Roman" panose="02020603050405020304" pitchFamily="18" charset="0"/>
                          <a:cs typeface="Times New Roman" panose="02020603050405020304" pitchFamily="18" charset="0"/>
                        </a:rPr>
                        <a:t>Kız</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c>
                  <a:txBody>
                    <a:bodyPr/>
                    <a:lstStyle/>
                    <a:p>
                      <a:pPr marL="0" marR="0">
                        <a:lnSpc>
                          <a:spcPct val="107000"/>
                        </a:lnSpc>
                        <a:spcBef>
                          <a:spcPts val="0"/>
                        </a:spcBef>
                        <a:spcAft>
                          <a:spcPts val="800"/>
                        </a:spcAft>
                      </a:pPr>
                      <a:r>
                        <a:rPr lang="tr-TR" sz="1700">
                          <a:effectLst/>
                          <a:latin typeface="Times New Roman" panose="02020603050405020304" pitchFamily="18" charset="0"/>
                          <a:cs typeface="Times New Roman" panose="02020603050405020304" pitchFamily="18" charset="0"/>
                        </a:rPr>
                        <a:t>44</a:t>
                      </a:r>
                      <a:endParaRPr lang="en-U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c>
                  <a:txBody>
                    <a:bodyPr/>
                    <a:lstStyle/>
                    <a:p>
                      <a:pPr marL="0" marR="0">
                        <a:lnSpc>
                          <a:spcPct val="107000"/>
                        </a:lnSpc>
                        <a:spcBef>
                          <a:spcPts val="0"/>
                        </a:spcBef>
                        <a:spcAft>
                          <a:spcPts val="800"/>
                        </a:spcAft>
                      </a:pPr>
                      <a:r>
                        <a:rPr lang="tr-TR" sz="1700" dirty="0">
                          <a:effectLst/>
                          <a:latin typeface="Times New Roman" panose="02020603050405020304" pitchFamily="18" charset="0"/>
                          <a:cs typeface="Times New Roman" panose="02020603050405020304" pitchFamily="18" charset="0"/>
                        </a:rPr>
                        <a:t>24                               </a:t>
                      </a:r>
                      <a:r>
                        <a:rPr lang="en-US" sz="1700" dirty="0" smtClean="0">
                          <a:effectLst/>
                          <a:latin typeface="Times New Roman" panose="02020603050405020304" pitchFamily="18" charset="0"/>
                          <a:cs typeface="Times New Roman" panose="02020603050405020304" pitchFamily="18" charset="0"/>
                        </a:rPr>
                        <a:t>  </a:t>
                      </a:r>
                      <a:r>
                        <a:rPr lang="tr-TR" sz="1700" dirty="0" smtClean="0">
                          <a:effectLst/>
                          <a:latin typeface="Times New Roman" panose="02020603050405020304" pitchFamily="18" charset="0"/>
                          <a:cs typeface="Times New Roman" panose="02020603050405020304" pitchFamily="18" charset="0"/>
                        </a:rPr>
                        <a:t>30</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r>
              <a:tr h="715875">
                <a:tc>
                  <a:txBody>
                    <a:bodyPr/>
                    <a:lstStyle/>
                    <a:p>
                      <a:pPr marL="0" marR="0">
                        <a:lnSpc>
                          <a:spcPct val="107000"/>
                        </a:lnSpc>
                        <a:spcBef>
                          <a:spcPts val="0"/>
                        </a:spcBef>
                        <a:spcAft>
                          <a:spcPts val="800"/>
                        </a:spcAft>
                      </a:pPr>
                      <a:r>
                        <a:rPr lang="tr-TR" sz="1400">
                          <a:effectLst/>
                          <a:latin typeface="Times New Roman" panose="02020603050405020304" pitchFamily="18" charset="0"/>
                          <a:cs typeface="Times New Roman" panose="02020603050405020304" pitchFamily="18" charset="0"/>
                        </a:rPr>
                        <a:t>Erkek</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c>
                  <a:txBody>
                    <a:bodyPr/>
                    <a:lstStyle/>
                    <a:p>
                      <a:pPr marL="0" marR="0">
                        <a:lnSpc>
                          <a:spcPct val="107000"/>
                        </a:lnSpc>
                        <a:spcBef>
                          <a:spcPts val="0"/>
                        </a:spcBef>
                        <a:spcAft>
                          <a:spcPts val="800"/>
                        </a:spcAft>
                      </a:pPr>
                      <a:r>
                        <a:rPr lang="tr-TR" sz="1700">
                          <a:effectLst/>
                          <a:latin typeface="Times New Roman" panose="02020603050405020304" pitchFamily="18" charset="0"/>
                          <a:cs typeface="Times New Roman" panose="02020603050405020304" pitchFamily="18" charset="0"/>
                        </a:rPr>
                        <a:t>48</a:t>
                      </a:r>
                      <a:endParaRPr lang="en-U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c>
                  <a:txBody>
                    <a:bodyPr/>
                    <a:lstStyle/>
                    <a:p>
                      <a:pPr marL="0" marR="0">
                        <a:lnSpc>
                          <a:spcPct val="107000"/>
                        </a:lnSpc>
                        <a:spcBef>
                          <a:spcPts val="0"/>
                        </a:spcBef>
                        <a:spcAft>
                          <a:spcPts val="800"/>
                        </a:spcAft>
                      </a:pPr>
                      <a:r>
                        <a:rPr lang="tr-TR" sz="1700">
                          <a:effectLst/>
                          <a:latin typeface="Times New Roman" panose="02020603050405020304" pitchFamily="18" charset="0"/>
                          <a:cs typeface="Times New Roman" panose="02020603050405020304" pitchFamily="18" charset="0"/>
                        </a:rPr>
                        <a:t>36                                 79</a:t>
                      </a:r>
                      <a:endParaRPr lang="en-U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r>
              <a:tr h="725404">
                <a:tc>
                  <a:txBody>
                    <a:bodyPr/>
                    <a:lstStyle/>
                    <a:p>
                      <a:pPr marL="0" marR="0">
                        <a:lnSpc>
                          <a:spcPct val="107000"/>
                        </a:lnSpc>
                        <a:spcBef>
                          <a:spcPts val="0"/>
                        </a:spcBef>
                        <a:spcAft>
                          <a:spcPts val="800"/>
                        </a:spcAft>
                      </a:pPr>
                      <a:r>
                        <a:rPr lang="tr-TR" sz="1400">
                          <a:effectLst/>
                          <a:latin typeface="Times New Roman" panose="02020603050405020304" pitchFamily="18" charset="0"/>
                          <a:cs typeface="Times New Roman" panose="02020603050405020304" pitchFamily="18" charset="0"/>
                        </a:rPr>
                        <a:t>Toplam Öğrenci Sayısı</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c>
                  <a:txBody>
                    <a:bodyPr/>
                    <a:lstStyle/>
                    <a:p>
                      <a:pPr marL="0" marR="0">
                        <a:lnSpc>
                          <a:spcPct val="107000"/>
                        </a:lnSpc>
                        <a:spcBef>
                          <a:spcPts val="0"/>
                        </a:spcBef>
                        <a:spcAft>
                          <a:spcPts val="800"/>
                        </a:spcAft>
                      </a:pPr>
                      <a:r>
                        <a:rPr lang="tr-TR" sz="1700">
                          <a:effectLst/>
                          <a:latin typeface="Times New Roman" panose="02020603050405020304" pitchFamily="18" charset="0"/>
                          <a:cs typeface="Times New Roman" panose="02020603050405020304" pitchFamily="18" charset="0"/>
                        </a:rPr>
                        <a:t>92</a:t>
                      </a:r>
                      <a:endParaRPr lang="en-U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c>
                  <a:txBody>
                    <a:bodyPr/>
                    <a:lstStyle/>
                    <a:p>
                      <a:pPr marL="0" marR="0">
                        <a:lnSpc>
                          <a:spcPct val="107000"/>
                        </a:lnSpc>
                        <a:spcBef>
                          <a:spcPts val="0"/>
                        </a:spcBef>
                        <a:spcAft>
                          <a:spcPts val="800"/>
                        </a:spcAft>
                      </a:pPr>
                      <a:r>
                        <a:rPr lang="tr-TR" sz="1700" dirty="0">
                          <a:effectLst/>
                          <a:latin typeface="Times New Roman" panose="02020603050405020304" pitchFamily="18" charset="0"/>
                          <a:cs typeface="Times New Roman" panose="02020603050405020304" pitchFamily="18" charset="0"/>
                        </a:rPr>
                        <a:t>60                                 </a:t>
                      </a:r>
                      <a:r>
                        <a:rPr lang="tr-TR" sz="1700" dirty="0" smtClean="0">
                          <a:effectLst/>
                          <a:latin typeface="Times New Roman" panose="02020603050405020304" pitchFamily="18" charset="0"/>
                          <a:cs typeface="Times New Roman" panose="02020603050405020304" pitchFamily="18" charset="0"/>
                        </a:rPr>
                        <a:t>109</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9525" marB="0" anchor="ctr"/>
                </a:tc>
              </a:tr>
            </a:tbl>
          </a:graphicData>
        </a:graphic>
      </p:graphicFrame>
      <p:sp>
        <p:nvSpPr>
          <p:cNvPr id="22555" name="Slayt Numarası Yer Tutucusu 7"/>
          <p:cNvSpPr>
            <a:spLocks noGrp="1"/>
          </p:cNvSpPr>
          <p:nvPr>
            <p:ph type="sldNum" sz="quarter" idx="12"/>
          </p:nvPr>
        </p:nvSpPr>
        <p:spPr bwMode="auto">
          <a:xfrm>
            <a:off x="10583681" y="6321586"/>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C0207C-EBD8-4820-B3AC-0EAABD287DC3}" type="slidenum">
              <a:rPr lang="tr-TR" altLang="tr-TR" smtClean="0">
                <a:solidFill>
                  <a:srgbClr val="045C75"/>
                </a:solidFill>
                <a:latin typeface="Times New Roman" panose="02020603050405020304" pitchFamily="18" charset="0"/>
                <a:cs typeface="Times New Roman" panose="02020603050405020304" pitchFamily="18" charset="0"/>
              </a:rPr>
              <a:pPr/>
              <a:t>14</a:t>
            </a:fld>
            <a:endParaRPr lang="tr-TR" altLang="tr-TR"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72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92350" y="585789"/>
            <a:ext cx="6110870" cy="560105"/>
          </a:xfrm>
        </p:spPr>
        <p:txBody>
          <a:bodyPr/>
          <a:lstStyle/>
          <a:p>
            <a:pPr algn="ctr">
              <a:defRPr/>
            </a:pPr>
            <a:r>
              <a:rPr lang="tr-TR" sz="3000" b="1" dirty="0">
                <a:latin typeface="Times New Roman" panose="02020603050405020304" pitchFamily="18" charset="0"/>
                <a:cs typeface="Times New Roman" panose="02020603050405020304" pitchFamily="18" charset="0"/>
              </a:rPr>
              <a:t>Lisans üstü Öğrenci Sayıları</a:t>
            </a:r>
          </a:p>
        </p:txBody>
      </p:sp>
      <p:sp>
        <p:nvSpPr>
          <p:cNvPr id="4" name="Slayt Numarası Yer Tutucusu 3"/>
          <p:cNvSpPr>
            <a:spLocks noGrp="1"/>
          </p:cNvSpPr>
          <p:nvPr>
            <p:ph type="sldNum" sz="quarter" idx="12"/>
          </p:nvPr>
        </p:nvSpPr>
        <p:spPr/>
        <p:txBody>
          <a:bodyPr/>
          <a:lstStyle/>
          <a:p>
            <a:pPr>
              <a:defRPr/>
            </a:pPr>
            <a:fld id="{A2505B8A-FC05-4B59-9982-183CBFE83FFC}" type="slidenum">
              <a:rPr lang="tr-TR" altLang="tr-TR" smtClean="0"/>
              <a:pPr>
                <a:defRPr/>
              </a:pPr>
              <a:t>15</a:t>
            </a:fld>
            <a:endParaRPr lang="tr-TR" altLang="tr-TR"/>
          </a:p>
        </p:txBody>
      </p:sp>
      <p:graphicFrame>
        <p:nvGraphicFramePr>
          <p:cNvPr id="23556" name="İçerik Yer Tutucusu 5"/>
          <p:cNvGraphicFramePr>
            <a:graphicFrameLocks noGrp="1"/>
          </p:cNvGraphicFramePr>
          <p:nvPr>
            <p:ph idx="1"/>
            <p:extLst>
              <p:ext uri="{D42A27DB-BD31-4B8C-83A1-F6EECF244321}">
                <p14:modId xmlns:p14="http://schemas.microsoft.com/office/powerpoint/2010/main" val="1049858318"/>
              </p:ext>
            </p:extLst>
          </p:nvPr>
        </p:nvGraphicFramePr>
        <p:xfrm>
          <a:off x="625917" y="1250066"/>
          <a:ext cx="9356283" cy="4155311"/>
        </p:xfrm>
        <a:graphic>
          <a:graphicData uri="http://schemas.openxmlformats.org/presentationml/2006/ole">
            <mc:AlternateContent xmlns:mc="http://schemas.openxmlformats.org/markup-compatibility/2006">
              <mc:Choice xmlns:v="urn:schemas-microsoft-com:vml" Requires="v">
                <p:oleObj spid="_x0000_s1039" name="Çizelge" r:id="rId4" imgW="7401185" imgH="4718713" progId="Excel.Chart.8">
                  <p:embed/>
                </p:oleObj>
              </mc:Choice>
              <mc:Fallback>
                <p:oleObj name="Çizelge" r:id="rId4" imgW="7401185" imgH="4718713"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17" y="1250066"/>
                        <a:ext cx="9356283" cy="41553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1976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p:cNvSpPr>
            <a:spLocks noGrp="1"/>
          </p:cNvSpPr>
          <p:nvPr>
            <p:ph type="title"/>
          </p:nvPr>
        </p:nvSpPr>
        <p:spPr>
          <a:xfrm>
            <a:off x="1678329" y="613457"/>
            <a:ext cx="6585995" cy="786717"/>
          </a:xfrm>
        </p:spPr>
        <p:txBody>
          <a:bodyPr>
            <a:normAutofit fontScale="90000"/>
          </a:bodyPr>
          <a:lstStyle/>
          <a:p>
            <a:pPr algn="ctr">
              <a:defRPr/>
            </a:pP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Kimya Mühendisliği Bölümü </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2018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Yılı</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Yayın</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Proje</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Ve</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Atıf</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Bilgileri</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rPr>
              <a:t/>
            </a:r>
            <a:br>
              <a:rPr lang="en-US" altLang="en-US" sz="2800" dirty="0">
                <a:solidFill>
                  <a:schemeClr val="tx1">
                    <a:lumMod val="95000"/>
                    <a:lumOff val="5000"/>
                  </a:schemeClr>
                </a:solidFill>
              </a:rPr>
            </a:br>
            <a:endParaRPr lang="tr-TR"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95344759"/>
              </p:ext>
            </p:extLst>
          </p:nvPr>
        </p:nvGraphicFramePr>
        <p:xfrm>
          <a:off x="717630" y="1125538"/>
          <a:ext cx="10336193" cy="4800698"/>
        </p:xfrm>
        <a:graphic>
          <a:graphicData uri="http://schemas.openxmlformats.org/drawingml/2006/table">
            <a:tbl>
              <a:tblPr firstRow="1" firstCol="1" bandRow="1">
                <a:tableStyleId>{5940675A-B579-460E-94D1-54222C63F5DA}</a:tableStyleId>
              </a:tblPr>
              <a:tblGrid>
                <a:gridCol w="2560565"/>
                <a:gridCol w="629932"/>
                <a:gridCol w="1514083"/>
                <a:gridCol w="888234"/>
                <a:gridCol w="1493665"/>
                <a:gridCol w="901508"/>
                <a:gridCol w="834123"/>
                <a:gridCol w="1514083"/>
              </a:tblGrid>
              <a:tr h="1158722">
                <a:tc>
                  <a:txBody>
                    <a:bodyPr/>
                    <a:lstStyle/>
                    <a:p>
                      <a:pPr marL="0" marR="0" algn="ctr">
                        <a:lnSpc>
                          <a:spcPct val="100000"/>
                        </a:lnSpc>
                        <a:spcBef>
                          <a:spcPts val="0"/>
                        </a:spcBef>
                        <a:spcAft>
                          <a:spcPts val="0"/>
                        </a:spcAft>
                      </a:pPr>
                      <a:endParaRPr lang="tr-TR" sz="1200" dirty="0" smtClean="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tr-TR" sz="1200" dirty="0" smtClean="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tr-TR" sz="1200" b="1" dirty="0" smtClean="0">
                          <a:effectLst/>
                          <a:latin typeface="Times New Roman" panose="02020603050405020304" pitchFamily="18" charset="0"/>
                          <a:cs typeface="Times New Roman" panose="02020603050405020304" pitchFamily="18" charset="0"/>
                        </a:rPr>
                        <a:t>Adı </a:t>
                      </a:r>
                      <a:r>
                        <a:rPr lang="tr-TR" sz="1200" b="1" dirty="0">
                          <a:effectLst/>
                          <a:latin typeface="Times New Roman" panose="02020603050405020304" pitchFamily="18" charset="0"/>
                          <a:cs typeface="Times New Roman" panose="02020603050405020304" pitchFamily="18" charset="0"/>
                        </a:rPr>
                        <a:t>Soyadı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SCI</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b="1">
                          <a:effectLst/>
                          <a:latin typeface="Times New Roman" panose="02020603050405020304" pitchFamily="18" charset="0"/>
                          <a:cs typeface="Times New Roman" panose="02020603050405020304" pitchFamily="18" charset="0"/>
                        </a:rPr>
                        <a:t>Diğer Uluslararası Dergi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b="1">
                          <a:effectLst/>
                          <a:latin typeface="Times New Roman" panose="02020603050405020304" pitchFamily="18" charset="0"/>
                          <a:cs typeface="Times New Roman" panose="02020603050405020304" pitchFamily="18" charset="0"/>
                        </a:rPr>
                        <a:t>TR Dizin ve Ulusal</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Proje Sayısı (TÜBİTAK, BAP)</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Patent Sayısı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Atıf Sayısı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Uluslararası Kongre Bildiri</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r h="455247">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Prof. Dr. Ömer </a:t>
                      </a:r>
                      <a:r>
                        <a:rPr lang="tr-TR" sz="1200" b="1" dirty="0" smtClean="0">
                          <a:effectLst/>
                          <a:latin typeface="Times New Roman" panose="02020603050405020304" pitchFamily="18" charset="0"/>
                          <a:cs typeface="Times New Roman" panose="02020603050405020304" pitchFamily="18" charset="0"/>
                        </a:rPr>
                        <a:t>Şahin</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smtClean="0">
                          <a:effectLst/>
                          <a:latin typeface="Times New Roman" panose="02020603050405020304" pitchFamily="18" charset="0"/>
                          <a:cs typeface="Times New Roman" panose="02020603050405020304" pitchFamily="18" charset="0"/>
                        </a:rPr>
                        <a:t>2</a:t>
                      </a:r>
                      <a:r>
                        <a:rPr lang="en-US" sz="1200" dirty="0" smtClean="0">
                          <a:effectLst/>
                          <a:latin typeface="Times New Roman" panose="02020603050405020304" pitchFamily="18" charset="0"/>
                          <a:cs typeface="Times New Roman" panose="02020603050405020304" pitchFamily="18" charset="0"/>
                        </a:rPr>
                        <a:t>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331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r h="455247">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Doç. Dr. Halil </a:t>
                      </a:r>
                      <a:r>
                        <a:rPr lang="tr-TR" sz="1200" b="1" dirty="0" smtClean="0">
                          <a:effectLst/>
                          <a:latin typeface="Times New Roman" panose="02020603050405020304" pitchFamily="18" charset="0"/>
                          <a:cs typeface="Times New Roman" panose="02020603050405020304" pitchFamily="18" charset="0"/>
                        </a:rPr>
                        <a:t>Demir</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r h="455247">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Doç. Dr. </a:t>
                      </a:r>
                      <a:r>
                        <a:rPr lang="tr-TR" sz="1200" b="1" dirty="0" smtClean="0">
                          <a:effectLst/>
                          <a:latin typeface="Times New Roman" panose="02020603050405020304" pitchFamily="18" charset="0"/>
                          <a:cs typeface="Times New Roman" panose="02020603050405020304" pitchFamily="18" charset="0"/>
                        </a:rPr>
                        <a:t>Mehmet </a:t>
                      </a:r>
                      <a:r>
                        <a:rPr lang="tr-TR" sz="1200" b="1" dirty="0">
                          <a:effectLst/>
                          <a:latin typeface="Times New Roman" panose="02020603050405020304" pitchFamily="18" charset="0"/>
                          <a:cs typeface="Times New Roman" panose="02020603050405020304" pitchFamily="18" charset="0"/>
                        </a:rPr>
                        <a:t>Sait </a:t>
                      </a:r>
                      <a:r>
                        <a:rPr lang="tr-TR" sz="1200" b="1" dirty="0" smtClean="0">
                          <a:effectLst/>
                          <a:latin typeface="Times New Roman" panose="02020603050405020304" pitchFamily="18" charset="0"/>
                          <a:cs typeface="Times New Roman" panose="02020603050405020304" pitchFamily="18" charset="0"/>
                        </a:rPr>
                        <a:t>İzgi</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r h="455247">
                <a:tc>
                  <a:txBody>
                    <a:bodyPr/>
                    <a:lstStyle/>
                    <a:p>
                      <a:pPr marL="0" marR="0" algn="ctr" rtl="0" eaLnBrk="1" latinLnBrk="0" hangingPunct="1">
                        <a:lnSpc>
                          <a:spcPct val="100000"/>
                        </a:lnSpc>
                        <a:spcBef>
                          <a:spcPts val="0"/>
                        </a:spcBef>
                        <a:spcAft>
                          <a:spcPts val="0"/>
                        </a:spcAft>
                      </a:pPr>
                      <a:r>
                        <a:rPr kumimoji="0"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Do</a:t>
                      </a:r>
                      <a:r>
                        <a:rPr kumimoji="0" lang="tr-TR" sz="1200" b="1" kern="1200" dirty="0" smtClean="0">
                          <a:solidFill>
                            <a:schemeClr val="tx1"/>
                          </a:solidFill>
                          <a:effectLst/>
                          <a:latin typeface="Times New Roman" panose="02020603050405020304" pitchFamily="18" charset="0"/>
                          <a:ea typeface="+mn-ea"/>
                          <a:cs typeface="Times New Roman" panose="02020603050405020304" pitchFamily="18" charset="0"/>
                        </a:rPr>
                        <a:t>ç.Dr.</a:t>
                      </a:r>
                      <a:r>
                        <a:rPr kumimoji="0" lang="tr-TR" sz="1200" b="1" kern="1200" baseline="0" dirty="0" smtClean="0">
                          <a:solidFill>
                            <a:schemeClr val="tx1"/>
                          </a:solidFill>
                          <a:effectLst/>
                          <a:latin typeface="Times New Roman" panose="02020603050405020304" pitchFamily="18" charset="0"/>
                          <a:ea typeface="+mn-ea"/>
                          <a:cs typeface="Times New Roman" panose="02020603050405020304" pitchFamily="18" charset="0"/>
                        </a:rPr>
                        <a:t> Saba Samatya Ölmez</a:t>
                      </a: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54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r h="455247">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Orhan </a:t>
                      </a:r>
                      <a:r>
                        <a:rPr lang="tr-TR" sz="1200" b="1" dirty="0" smtClean="0">
                          <a:effectLst/>
                          <a:latin typeface="Times New Roman" panose="02020603050405020304" pitchFamily="18" charset="0"/>
                          <a:cs typeface="Times New Roman" panose="02020603050405020304" pitchFamily="18" charset="0"/>
                        </a:rPr>
                        <a:t>Baytar</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r h="455247">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Sinan </a:t>
                      </a:r>
                      <a:r>
                        <a:rPr lang="tr-TR" sz="1200" b="1" dirty="0" smtClean="0">
                          <a:effectLst/>
                          <a:latin typeface="Times New Roman" panose="02020603050405020304" pitchFamily="18" charset="0"/>
                          <a:cs typeface="Times New Roman" panose="02020603050405020304" pitchFamily="18" charset="0"/>
                        </a:rPr>
                        <a:t>Kutluay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12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r h="455247">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Mustafa </a:t>
                      </a:r>
                      <a:r>
                        <a:rPr lang="tr-TR" sz="1200" b="1" dirty="0" smtClean="0">
                          <a:effectLst/>
                          <a:latin typeface="Times New Roman" panose="02020603050405020304" pitchFamily="18" charset="0"/>
                          <a:cs typeface="Times New Roman" panose="02020603050405020304" pitchFamily="18" charset="0"/>
                        </a:rPr>
                        <a:t>Kaya</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24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r h="455247">
                <a:tc>
                  <a:txBody>
                    <a:bodyPr/>
                    <a:lstStyle/>
                    <a:p>
                      <a:pPr marL="0" marR="0" algn="ctr">
                        <a:lnSpc>
                          <a:spcPct val="100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a:t>
                      </a:r>
                      <a:r>
                        <a:rPr lang="tr-TR" sz="1200" b="1" dirty="0" smtClean="0">
                          <a:effectLst/>
                          <a:latin typeface="Times New Roman" panose="02020603050405020304" pitchFamily="18" charset="0"/>
                          <a:cs typeface="Times New Roman" panose="02020603050405020304" pitchFamily="18" charset="0"/>
                        </a:rPr>
                        <a:t>. </a:t>
                      </a:r>
                      <a:r>
                        <a:rPr lang="tr-TR" sz="1200" b="1" dirty="0" err="1" smtClean="0">
                          <a:effectLst/>
                          <a:latin typeface="Times New Roman" panose="02020603050405020304" pitchFamily="18" charset="0"/>
                          <a:cs typeface="Times New Roman" panose="02020603050405020304" pitchFamily="18" charset="0"/>
                        </a:rPr>
                        <a:t>Öğr</a:t>
                      </a:r>
                      <a:r>
                        <a:rPr lang="tr-TR" sz="1200" b="1" dirty="0" smtClean="0">
                          <a:effectLst/>
                          <a:latin typeface="Times New Roman" panose="02020603050405020304" pitchFamily="18" charset="0"/>
                          <a:cs typeface="Times New Roman" panose="02020603050405020304" pitchFamily="18" charset="0"/>
                        </a:rPr>
                        <a:t>. Üyesi </a:t>
                      </a:r>
                      <a:r>
                        <a:rPr lang="tr-TR" sz="1200" b="1" dirty="0">
                          <a:effectLst/>
                          <a:latin typeface="Times New Roman" panose="02020603050405020304" pitchFamily="18" charset="0"/>
                          <a:cs typeface="Times New Roman" panose="02020603050405020304" pitchFamily="18" charset="0"/>
                        </a:rPr>
                        <a:t>Mesut </a:t>
                      </a:r>
                      <a:r>
                        <a:rPr lang="tr-TR" sz="1200" b="1" dirty="0" err="1" smtClean="0">
                          <a:effectLst/>
                          <a:latin typeface="Times New Roman" panose="02020603050405020304" pitchFamily="18" charset="0"/>
                          <a:cs typeface="Times New Roman" panose="02020603050405020304" pitchFamily="18" charset="0"/>
                        </a:rPr>
                        <a:t>Bekiroğulları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0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r>
            </a:tbl>
          </a:graphicData>
        </a:graphic>
      </p:graphicFrame>
      <p:sp>
        <p:nvSpPr>
          <p:cNvPr id="24671" name="Slayt Numarası Yer Tutucusu 3"/>
          <p:cNvSpPr>
            <a:spLocks noGrp="1"/>
          </p:cNvSpPr>
          <p:nvPr>
            <p:ph type="sldNum" sz="quarter" idx="12"/>
          </p:nvPr>
        </p:nvSpPr>
        <p:spPr bwMode="auto">
          <a:xfrm>
            <a:off x="11202766" y="6317146"/>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2C540C-33B1-405B-B2E9-DB01EBEB931C}" type="slidenum">
              <a:rPr lang="tr-TR" altLang="tr-TR" smtClean="0">
                <a:solidFill>
                  <a:srgbClr val="045C75"/>
                </a:solidFill>
                <a:latin typeface="Times New Roman" panose="02020603050405020304" pitchFamily="18" charset="0"/>
                <a:cs typeface="Times New Roman" panose="02020603050405020304" pitchFamily="18" charset="0"/>
              </a:rPr>
              <a:pPr/>
              <a:t>16</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96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van 1"/>
          <p:cNvSpPr>
            <a:spLocks noGrp="1"/>
          </p:cNvSpPr>
          <p:nvPr>
            <p:ph type="title"/>
          </p:nvPr>
        </p:nvSpPr>
        <p:spPr>
          <a:xfrm>
            <a:off x="1660525" y="590309"/>
            <a:ext cx="7078361" cy="551105"/>
          </a:xfrm>
        </p:spPr>
        <p:txBody>
          <a:bodyPr>
            <a:noAutofit/>
          </a:bodyPr>
          <a:lstStyle/>
          <a:p>
            <a:pPr algn="ctr">
              <a:defRPr/>
            </a:pP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G</a:t>
            </a: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ı</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da</a:t>
            </a: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Mühendisliği Bölümü </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2018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Yılı</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Yayın</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Proje</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ve</a:t>
            </a:r>
            <a:r>
              <a:rPr lang="en-US"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Atıf</a:t>
            </a:r>
            <a:r>
              <a:rPr lang="en-US"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n-US"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 Say</a:t>
            </a:r>
            <a:r>
              <a:rPr lang="tr-TR"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ı</a:t>
            </a:r>
            <a:r>
              <a:rPr lang="en-US"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lar</a:t>
            </a:r>
            <a:r>
              <a:rPr lang="tr-TR"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ı</a:t>
            </a:r>
            <a:endParaRPr lang="en-US" altLang="en-US" sz="2000" dirty="0">
              <a:solidFill>
                <a:schemeClr val="tx1">
                  <a:lumMod val="95000"/>
                  <a:lumOff val="5000"/>
                </a:schemeClr>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165507530"/>
              </p:ext>
            </p:extLst>
          </p:nvPr>
        </p:nvGraphicFramePr>
        <p:xfrm>
          <a:off x="717631" y="1465506"/>
          <a:ext cx="10417212" cy="3180827"/>
        </p:xfrm>
        <a:graphic>
          <a:graphicData uri="http://schemas.openxmlformats.org/drawingml/2006/table">
            <a:tbl>
              <a:tblPr firstRow="1" firstCol="1" bandRow="1">
                <a:tableStyleId>{5940675A-B579-460E-94D1-54222C63F5DA}</a:tableStyleId>
              </a:tblPr>
              <a:tblGrid>
                <a:gridCol w="2546429"/>
                <a:gridCol w="669079"/>
                <a:gridCol w="1525950"/>
                <a:gridCol w="895197"/>
                <a:gridCol w="1505371"/>
                <a:gridCol w="908573"/>
                <a:gridCol w="840663"/>
                <a:gridCol w="1525950"/>
              </a:tblGrid>
              <a:tr h="1057775">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endParaRPr lang="en-US" sz="12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tr-TR" sz="1200" b="1" dirty="0" smtClean="0">
                          <a:effectLst/>
                          <a:latin typeface="Times New Roman" panose="02020603050405020304" pitchFamily="18" charset="0"/>
                          <a:cs typeface="Times New Roman" panose="02020603050405020304" pitchFamily="18" charset="0"/>
                        </a:rPr>
                        <a:t>Adı </a:t>
                      </a:r>
                      <a:r>
                        <a:rPr lang="tr-TR" sz="1200" b="1" dirty="0">
                          <a:effectLst/>
                          <a:latin typeface="Times New Roman" panose="02020603050405020304" pitchFamily="18" charset="0"/>
                          <a:cs typeface="Times New Roman" panose="02020603050405020304" pitchFamily="18" charset="0"/>
                        </a:rPr>
                        <a:t>Soyadı</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b="1" dirty="0">
                          <a:effectLst/>
                          <a:latin typeface="Times New Roman" panose="02020603050405020304" pitchFamily="18" charset="0"/>
                          <a:cs typeface="Times New Roman" panose="02020603050405020304" pitchFamily="18" charset="0"/>
                        </a:rPr>
                        <a:t>SCI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b="1">
                          <a:effectLst/>
                          <a:latin typeface="Times New Roman" panose="02020603050405020304" pitchFamily="18" charset="0"/>
                          <a:cs typeface="Times New Roman" panose="02020603050405020304" pitchFamily="18" charset="0"/>
                        </a:rPr>
                        <a:t>Diğer Uluslararası Dergi</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b="1" dirty="0">
                          <a:effectLst/>
                          <a:latin typeface="Times New Roman" panose="02020603050405020304" pitchFamily="18" charset="0"/>
                          <a:cs typeface="Times New Roman" panose="02020603050405020304" pitchFamily="18" charset="0"/>
                        </a:rPr>
                        <a:t>TR Dizin ve Ulusal</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b="1">
                          <a:effectLst/>
                          <a:latin typeface="Times New Roman" panose="02020603050405020304" pitchFamily="18" charset="0"/>
                          <a:cs typeface="Times New Roman" panose="02020603050405020304" pitchFamily="18" charset="0"/>
                        </a:rPr>
                        <a:t>Proje Sayısı (TÜBİTAK, BAP)</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b="1" dirty="0">
                          <a:effectLst/>
                          <a:latin typeface="Times New Roman" panose="02020603050405020304" pitchFamily="18" charset="0"/>
                          <a:cs typeface="Times New Roman" panose="02020603050405020304" pitchFamily="18" charset="0"/>
                        </a:rPr>
                        <a:t>Patent Sayısı</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b="1" dirty="0">
                          <a:effectLst/>
                          <a:latin typeface="Times New Roman" panose="02020603050405020304" pitchFamily="18" charset="0"/>
                          <a:cs typeface="Times New Roman" panose="02020603050405020304" pitchFamily="18" charset="0"/>
                        </a:rPr>
                        <a:t>Atıf Sayısı</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b="1" dirty="0">
                          <a:effectLst/>
                          <a:latin typeface="Times New Roman" panose="02020603050405020304" pitchFamily="18" charset="0"/>
                          <a:cs typeface="Times New Roman" panose="02020603050405020304" pitchFamily="18" charset="0"/>
                        </a:rPr>
                        <a:t>Uluslararası Kongre Bildiri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r>
              <a:tr h="376923">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Prof. Dr. Ender Sinan Poyrazoğlu</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r>
              <a:tr h="288801">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Doç. Nevzat Konar</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76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r>
              <a:tr h="432322">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Bülent Halaç</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r>
              <a:tr h="429438">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Ebru </a:t>
                      </a:r>
                      <a:r>
                        <a:rPr lang="tr-TR" sz="1200" b="1" dirty="0" err="1">
                          <a:effectLst/>
                          <a:latin typeface="Times New Roman" panose="02020603050405020304" pitchFamily="18" charset="0"/>
                          <a:cs typeface="Times New Roman" panose="02020603050405020304" pitchFamily="18" charset="0"/>
                        </a:rPr>
                        <a:t>Akkemik</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r>
              <a:tr h="595568">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Yakup Aslan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4" marR="68574" marT="0" marB="0"/>
                </a:tc>
              </a:tr>
            </a:tbl>
          </a:graphicData>
        </a:graphic>
      </p:graphicFrame>
      <p:sp>
        <p:nvSpPr>
          <p:cNvPr id="25668" name="Slayt Numarası Yer Tutucusu 3"/>
          <p:cNvSpPr>
            <a:spLocks noGrp="1"/>
          </p:cNvSpPr>
          <p:nvPr>
            <p:ph type="sldNum" sz="quarter" idx="12"/>
          </p:nvPr>
        </p:nvSpPr>
        <p:spPr bwMode="auto">
          <a:xfrm>
            <a:off x="10989720" y="6365695"/>
            <a:ext cx="7302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EA8839-8B78-406D-A8DB-261C559783DE}" type="slidenum">
              <a:rPr lang="tr-TR" altLang="tr-TR" smtClean="0">
                <a:solidFill>
                  <a:srgbClr val="045C75"/>
                </a:solidFill>
                <a:latin typeface="Times New Roman" panose="02020603050405020304" pitchFamily="18" charset="0"/>
                <a:cs typeface="Times New Roman" panose="02020603050405020304" pitchFamily="18" charset="0"/>
              </a:rPr>
              <a:pPr/>
              <a:t>17</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30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van 1"/>
          <p:cNvSpPr>
            <a:spLocks noGrp="1"/>
          </p:cNvSpPr>
          <p:nvPr>
            <p:ph type="title"/>
          </p:nvPr>
        </p:nvSpPr>
        <p:spPr>
          <a:xfrm>
            <a:off x="1911753" y="636606"/>
            <a:ext cx="6422020" cy="555586"/>
          </a:xfrm>
        </p:spPr>
        <p:txBody>
          <a:bodyPr>
            <a:normAutofit fontScale="90000"/>
          </a:bodyPr>
          <a:lstStyle/>
          <a:p>
            <a:pPr algn="ctr">
              <a:defRPr/>
            </a:pP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Bilgisayar</a:t>
            </a: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Mühendisliği Bölümü </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2018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Yılı</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Yayın</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Proje</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altLang="en-US"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v</a:t>
            </a:r>
            <a:r>
              <a:rPr lang="en-US"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e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Atıf</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tr-TR"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Bilgileri</a:t>
            </a:r>
            <a:endParaRPr lang="en-US" altLang="en-US" sz="2000" dirty="0">
              <a:solidFill>
                <a:schemeClr val="tx1">
                  <a:lumMod val="95000"/>
                  <a:lumOff val="5000"/>
                </a:schemeClr>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475126957"/>
              </p:ext>
            </p:extLst>
          </p:nvPr>
        </p:nvGraphicFramePr>
        <p:xfrm>
          <a:off x="1019075" y="1354239"/>
          <a:ext cx="8553188" cy="3842797"/>
        </p:xfrm>
        <a:graphic>
          <a:graphicData uri="http://schemas.openxmlformats.org/drawingml/2006/table">
            <a:tbl>
              <a:tblPr firstRow="1" firstCol="1" bandRow="1">
                <a:tableStyleId>{5940675A-B579-460E-94D1-54222C63F5DA}</a:tableStyleId>
              </a:tblPr>
              <a:tblGrid>
                <a:gridCol w="2118865"/>
                <a:gridCol w="521268"/>
                <a:gridCol w="1252902"/>
                <a:gridCol w="735013"/>
                <a:gridCol w="1236004"/>
                <a:gridCol w="745997"/>
                <a:gridCol w="690237"/>
                <a:gridCol w="1252902"/>
              </a:tblGrid>
              <a:tr h="727329">
                <a:tc>
                  <a:txBody>
                    <a:bodyPr/>
                    <a:lstStyle/>
                    <a:p>
                      <a:pPr marL="0" marR="0" algn="ctr">
                        <a:lnSpc>
                          <a:spcPct val="100000"/>
                        </a:lnSpc>
                        <a:spcBef>
                          <a:spcPts val="0"/>
                        </a:spcBef>
                        <a:spcAft>
                          <a:spcPts val="1000"/>
                        </a:spcAft>
                      </a:pPr>
                      <a:endParaRPr lang="tr-TR" sz="1100" dirty="0" smtClean="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1000"/>
                        </a:spcAft>
                      </a:pPr>
                      <a:r>
                        <a:rPr lang="tr-TR" sz="1100" b="1" dirty="0" smtClean="0">
                          <a:effectLst/>
                          <a:latin typeface="Times New Roman" panose="02020603050405020304" pitchFamily="18" charset="0"/>
                          <a:cs typeface="Times New Roman" panose="02020603050405020304" pitchFamily="18" charset="0"/>
                        </a:rPr>
                        <a:t>Adı </a:t>
                      </a:r>
                      <a:r>
                        <a:rPr lang="tr-TR" sz="1100" b="1" dirty="0">
                          <a:effectLst/>
                          <a:latin typeface="Times New Roman" panose="02020603050405020304" pitchFamily="18" charset="0"/>
                          <a:cs typeface="Times New Roman" panose="02020603050405020304" pitchFamily="18" charset="0"/>
                        </a:rPr>
                        <a:t>Soyadı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b="1" dirty="0">
                          <a:effectLst/>
                          <a:latin typeface="Times New Roman" panose="02020603050405020304" pitchFamily="18" charset="0"/>
                          <a:cs typeface="Times New Roman" panose="02020603050405020304" pitchFamily="18" charset="0"/>
                        </a:rPr>
                        <a:t>SCI</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Diğer Uluslararası Dergi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b="1" dirty="0">
                          <a:effectLst/>
                          <a:latin typeface="Times New Roman" panose="02020603050405020304" pitchFamily="18" charset="0"/>
                          <a:cs typeface="Times New Roman" panose="02020603050405020304" pitchFamily="18" charset="0"/>
                        </a:rPr>
                        <a:t>TR Dizin</a:t>
                      </a:r>
                      <a:r>
                        <a:rPr lang="en-US" sz="1100" b="1" dirty="0">
                          <a:effectLst/>
                          <a:latin typeface="Times New Roman" panose="02020603050405020304" pitchFamily="18" charset="0"/>
                          <a:cs typeface="Times New Roman" panose="02020603050405020304" pitchFamily="18" charset="0"/>
                        </a:rPr>
                        <a:t>/</a:t>
                      </a:r>
                      <a:r>
                        <a:rPr lang="tr-TR" sz="1100" b="1" dirty="0">
                          <a:effectLst/>
                          <a:latin typeface="Times New Roman" panose="02020603050405020304" pitchFamily="18" charset="0"/>
                          <a:cs typeface="Times New Roman" panose="02020603050405020304" pitchFamily="18" charset="0"/>
                        </a:rPr>
                        <a:t> Ulusal/Kitap</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b="1">
                          <a:effectLst/>
                          <a:latin typeface="Times New Roman" panose="02020603050405020304" pitchFamily="18" charset="0"/>
                          <a:cs typeface="Times New Roman" panose="02020603050405020304" pitchFamily="18" charset="0"/>
                        </a:rPr>
                        <a:t>Proje Sayısı (TÜBİTAK, BAP)</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b="1">
                          <a:effectLst/>
                          <a:latin typeface="Times New Roman" panose="02020603050405020304" pitchFamily="18" charset="0"/>
                          <a:cs typeface="Times New Roman" panose="02020603050405020304" pitchFamily="18" charset="0"/>
                        </a:rPr>
                        <a:t>Patent Sayısı</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b="1" dirty="0">
                          <a:effectLst/>
                          <a:latin typeface="Times New Roman" panose="02020603050405020304" pitchFamily="18" charset="0"/>
                          <a:cs typeface="Times New Roman" panose="02020603050405020304" pitchFamily="18" charset="0"/>
                        </a:rPr>
                        <a:t>Atıf Sayısı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b="1" dirty="0">
                          <a:effectLst/>
                          <a:latin typeface="Times New Roman" panose="02020603050405020304" pitchFamily="18" charset="0"/>
                          <a:cs typeface="Times New Roman" panose="02020603050405020304" pitchFamily="18" charset="0"/>
                        </a:rPr>
                        <a:t>Uluslararası Kongre Bildiri</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83532">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Doç. Dr. Musa ATAŞ</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22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71212">
                <a:tc>
                  <a:txBody>
                    <a:bodyPr/>
                    <a:lstStyle/>
                    <a:p>
                      <a:pPr marL="0" marR="0" algn="ctr">
                        <a:lnSpc>
                          <a:spcPct val="100000"/>
                        </a:lnSpc>
                        <a:spcBef>
                          <a:spcPts val="0"/>
                        </a:spcBef>
                        <a:spcAft>
                          <a:spcPts val="0"/>
                        </a:spcAft>
                      </a:pPr>
                      <a:r>
                        <a:rPr lang="tr-TR" sz="1100" b="1" dirty="0" err="1">
                          <a:effectLst/>
                          <a:latin typeface="Times New Roman" panose="02020603050405020304" pitchFamily="18" charset="0"/>
                          <a:cs typeface="Times New Roman" panose="02020603050405020304" pitchFamily="18" charset="0"/>
                        </a:rPr>
                        <a:t>Dr.Öğr.Üyesi</a:t>
                      </a:r>
                      <a:r>
                        <a:rPr lang="tr-TR" sz="1100" b="1" dirty="0">
                          <a:effectLst/>
                          <a:latin typeface="Times New Roman" panose="02020603050405020304" pitchFamily="18" charset="0"/>
                          <a:cs typeface="Times New Roman" panose="02020603050405020304" pitchFamily="18" charset="0"/>
                        </a:rPr>
                        <a:t> </a:t>
                      </a:r>
                      <a:r>
                        <a:rPr lang="tr-TR" sz="1100" b="1" dirty="0" err="1">
                          <a:effectLst/>
                          <a:latin typeface="Times New Roman" panose="02020603050405020304" pitchFamily="18" charset="0"/>
                          <a:cs typeface="Times New Roman" panose="02020603050405020304" pitchFamily="18" charset="0"/>
                        </a:rPr>
                        <a:t>Mujdat</a:t>
                      </a:r>
                      <a:r>
                        <a:rPr lang="tr-TR" sz="1100" b="1" dirty="0">
                          <a:effectLst/>
                          <a:latin typeface="Times New Roman" panose="02020603050405020304" pitchFamily="18" charset="0"/>
                          <a:cs typeface="Times New Roman" panose="02020603050405020304" pitchFamily="18" charset="0"/>
                        </a:rPr>
                        <a:t> Tiryaki</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22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71208">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Dr.Öğr.Üyesi Yılmaz Kaya</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217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464575">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Dr.Öğr.Üyesi Bashar Alhaj Ahmad</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dirty="0">
                          <a:effectLst/>
                          <a:latin typeface="Times New Roman" panose="02020603050405020304" pitchFamily="18" charset="0"/>
                          <a:cs typeface="Times New Roman" panose="02020603050405020304" pitchFamily="18" charset="0"/>
                        </a:rPr>
                        <a:t> </a:t>
                      </a:r>
                      <a:r>
                        <a:rPr lang="tr-TR" sz="1100" dirty="0" smtClean="0">
                          <a:effectLst/>
                          <a:latin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25772">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Öğr.Gör.Dr.Hasan Kurban</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70352">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Arş.Gör. Ömer Aslan</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dirty="0">
                          <a:effectLst/>
                          <a:latin typeface="Times New Roman" panose="02020603050405020304" pitchFamily="18" charset="0"/>
                          <a:cs typeface="Times New Roman" panose="02020603050405020304" pitchFamily="18" charset="0"/>
                        </a:rPr>
                        <a:t>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47409">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Arş.Gör. Şafak Kılıç</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70352">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Arş.Gör. Özlem Batur</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70352">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Arş.Gör. Canan Batur</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70352">
                <a:tc>
                  <a:txBody>
                    <a:bodyPr/>
                    <a:lstStyle/>
                    <a:p>
                      <a:pPr marL="0" marR="0" algn="ctr">
                        <a:lnSpc>
                          <a:spcPct val="100000"/>
                        </a:lnSpc>
                        <a:spcBef>
                          <a:spcPts val="0"/>
                        </a:spcBef>
                        <a:spcAft>
                          <a:spcPts val="0"/>
                        </a:spcAft>
                      </a:pPr>
                      <a:r>
                        <a:rPr lang="tr-TR" sz="1100" b="1">
                          <a:effectLst/>
                          <a:latin typeface="Times New Roman" panose="02020603050405020304" pitchFamily="18" charset="0"/>
                          <a:cs typeface="Times New Roman" panose="02020603050405020304" pitchFamily="18" charset="0"/>
                        </a:rPr>
                        <a:t>Arş.Gör. Züleyha Yiner</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dirty="0">
                          <a:effectLst/>
                          <a:latin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r h="270352">
                <a:tc>
                  <a:txBody>
                    <a:bodyPr/>
                    <a:lstStyle/>
                    <a:p>
                      <a:pPr marL="0" marR="0" algn="ctr">
                        <a:lnSpc>
                          <a:spcPct val="100000"/>
                        </a:lnSpc>
                        <a:spcBef>
                          <a:spcPts val="0"/>
                        </a:spcBef>
                        <a:spcAft>
                          <a:spcPts val="0"/>
                        </a:spcAft>
                      </a:pPr>
                      <a:r>
                        <a:rPr lang="tr-TR" sz="1100" b="1" dirty="0" err="1">
                          <a:effectLst/>
                          <a:latin typeface="Times New Roman" panose="02020603050405020304" pitchFamily="18" charset="0"/>
                          <a:cs typeface="Times New Roman" panose="02020603050405020304" pitchFamily="18" charset="0"/>
                        </a:rPr>
                        <a:t>Arş.Gör</a:t>
                      </a:r>
                      <a:r>
                        <a:rPr lang="tr-TR" sz="1100" b="1" dirty="0">
                          <a:effectLst/>
                          <a:latin typeface="Times New Roman" panose="02020603050405020304" pitchFamily="18" charset="0"/>
                          <a:cs typeface="Times New Roman" panose="02020603050405020304" pitchFamily="18" charset="0"/>
                        </a:rPr>
                        <a:t>. Fatma </a:t>
                      </a:r>
                      <a:r>
                        <a:rPr lang="tr-TR" sz="1100" b="1" dirty="0" err="1">
                          <a:effectLst/>
                          <a:latin typeface="Times New Roman" panose="02020603050405020304" pitchFamily="18" charset="0"/>
                          <a:cs typeface="Times New Roman" panose="02020603050405020304" pitchFamily="18" charset="0"/>
                        </a:rPr>
                        <a:t>Kuncan</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c>
                  <a:txBody>
                    <a:bodyPr/>
                    <a:lstStyle/>
                    <a:p>
                      <a:pPr marL="0" marR="0" algn="ctr">
                        <a:lnSpc>
                          <a:spcPct val="100000"/>
                        </a:lnSpc>
                        <a:spcBef>
                          <a:spcPts val="0"/>
                        </a:spcBef>
                        <a:spcAft>
                          <a:spcPts val="1000"/>
                        </a:spcAft>
                      </a:pPr>
                      <a:r>
                        <a:rPr lang="tr-TR" sz="1100" dirty="0">
                          <a:effectLst/>
                          <a:latin typeface="Times New Roman" panose="02020603050405020304" pitchFamily="18" charset="0"/>
                          <a:cs typeface="Times New Roman" panose="02020603050405020304" pitchFamily="18" charset="0"/>
                        </a:rPr>
                        <a:t>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64" marR="68564" marT="0" marB="0"/>
                </a:tc>
              </a:tr>
            </a:tbl>
          </a:graphicData>
        </a:graphic>
      </p:graphicFrame>
      <p:sp>
        <p:nvSpPr>
          <p:cNvPr id="26746" name="Slayt Numarası Yer Tutucusu 3"/>
          <p:cNvSpPr>
            <a:spLocks noGrp="1"/>
          </p:cNvSpPr>
          <p:nvPr>
            <p:ph type="sldNum" sz="quarter" idx="12"/>
          </p:nvPr>
        </p:nvSpPr>
        <p:spPr bwMode="auto">
          <a:xfrm>
            <a:off x="11107837" y="6318250"/>
            <a:ext cx="7302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DE6A73-E8D3-442C-8F23-757A251EF947}" type="slidenum">
              <a:rPr lang="tr-TR" altLang="tr-TR" smtClean="0">
                <a:solidFill>
                  <a:srgbClr val="045C75"/>
                </a:solidFill>
                <a:latin typeface="Times New Roman" panose="02020603050405020304" pitchFamily="18" charset="0"/>
                <a:cs typeface="Times New Roman" panose="02020603050405020304" pitchFamily="18" charset="0"/>
              </a:rPr>
              <a:pPr/>
              <a:t>18</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97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Unvan 1"/>
          <p:cNvSpPr>
            <a:spLocks noGrp="1"/>
          </p:cNvSpPr>
          <p:nvPr>
            <p:ph type="title"/>
          </p:nvPr>
        </p:nvSpPr>
        <p:spPr>
          <a:xfrm>
            <a:off x="1981200" y="625033"/>
            <a:ext cx="6491468" cy="544010"/>
          </a:xfrm>
        </p:spPr>
        <p:txBody>
          <a:bodyPr>
            <a:normAutofit fontScale="90000"/>
          </a:bodyPr>
          <a:lstStyle/>
          <a:p>
            <a:pPr algn="ctr">
              <a:defRPr/>
            </a:pP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Elektrik-Elektronik</a:t>
            </a: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Mühendisliği Bölümü </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2018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Yılı</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Yayın</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Proje</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Ve</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Atıf</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Bilgileri</a:t>
            </a:r>
            <a:endParaRPr lang="en-US" altLang="en-US" sz="2000" dirty="0">
              <a:solidFill>
                <a:schemeClr val="tx1">
                  <a:lumMod val="95000"/>
                  <a:lumOff val="5000"/>
                </a:schemeClr>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177288343"/>
              </p:ext>
            </p:extLst>
          </p:nvPr>
        </p:nvGraphicFramePr>
        <p:xfrm>
          <a:off x="1041158" y="1340916"/>
          <a:ext cx="8137526" cy="4012548"/>
        </p:xfrm>
        <a:graphic>
          <a:graphicData uri="http://schemas.openxmlformats.org/drawingml/2006/table">
            <a:tbl>
              <a:tblPr firstRow="1" firstCol="1" bandRow="1">
                <a:tableStyleId>{5940675A-B579-460E-94D1-54222C63F5DA}</a:tableStyleId>
              </a:tblPr>
              <a:tblGrid>
                <a:gridCol w="2015894"/>
                <a:gridCol w="495937"/>
                <a:gridCol w="1192015"/>
                <a:gridCol w="699292"/>
                <a:gridCol w="1175938"/>
                <a:gridCol w="709743"/>
                <a:gridCol w="656692"/>
                <a:gridCol w="1192015"/>
              </a:tblGrid>
              <a:tr h="685414">
                <a:tc>
                  <a:txBody>
                    <a:bodyPr/>
                    <a:lstStyle/>
                    <a:p>
                      <a:pPr marL="0" marR="0" algn="ctr">
                        <a:lnSpc>
                          <a:spcPct val="115000"/>
                        </a:lnSpc>
                        <a:spcBef>
                          <a:spcPts val="0"/>
                        </a:spcBef>
                        <a:spcAft>
                          <a:spcPts val="1000"/>
                        </a:spcAft>
                      </a:pPr>
                      <a:endParaRPr lang="en-US" sz="1200" b="1"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tr-TR" sz="1200" b="1" dirty="0" smtClean="0">
                          <a:solidFill>
                            <a:schemeClr val="tx1"/>
                          </a:solidFill>
                          <a:effectLst/>
                          <a:latin typeface="Times New Roman" panose="02020603050405020304" pitchFamily="18" charset="0"/>
                          <a:cs typeface="Times New Roman" panose="02020603050405020304" pitchFamily="18" charset="0"/>
                        </a:rPr>
                        <a:t>Adı </a:t>
                      </a:r>
                      <a:r>
                        <a:rPr lang="tr-TR" sz="1200" b="1" dirty="0">
                          <a:solidFill>
                            <a:schemeClr val="tx1"/>
                          </a:solidFill>
                          <a:effectLst/>
                          <a:latin typeface="Times New Roman" panose="02020603050405020304" pitchFamily="18" charset="0"/>
                          <a:cs typeface="Times New Roman" panose="02020603050405020304" pitchFamily="18" charset="0"/>
                        </a:rPr>
                        <a:t>Soyadı</a:t>
                      </a:r>
                      <a:endParaRPr lang="en-U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b="1">
                          <a:solidFill>
                            <a:schemeClr val="tx1"/>
                          </a:solidFill>
                          <a:effectLst/>
                          <a:latin typeface="Times New Roman" panose="02020603050405020304" pitchFamily="18" charset="0"/>
                          <a:cs typeface="Times New Roman" panose="02020603050405020304" pitchFamily="18" charset="0"/>
                        </a:rPr>
                        <a:t>SCI</a:t>
                      </a:r>
                      <a:endParaRPr lang="en-US"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b="1">
                          <a:solidFill>
                            <a:schemeClr val="tx1"/>
                          </a:solidFill>
                          <a:effectLst/>
                          <a:latin typeface="Times New Roman" panose="02020603050405020304" pitchFamily="18" charset="0"/>
                          <a:cs typeface="Times New Roman" panose="02020603050405020304" pitchFamily="18" charset="0"/>
                        </a:rPr>
                        <a:t>Diğer Uluslararası Dergi</a:t>
                      </a:r>
                      <a:endParaRPr lang="en-US"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b="1">
                          <a:solidFill>
                            <a:schemeClr val="tx1"/>
                          </a:solidFill>
                          <a:effectLst/>
                          <a:latin typeface="Times New Roman" panose="02020603050405020304" pitchFamily="18" charset="0"/>
                          <a:cs typeface="Times New Roman" panose="02020603050405020304" pitchFamily="18" charset="0"/>
                        </a:rPr>
                        <a:t>TR Dizin ve Ulusal</a:t>
                      </a:r>
                      <a:endParaRPr lang="en-US"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b="1">
                          <a:solidFill>
                            <a:schemeClr val="tx1"/>
                          </a:solidFill>
                          <a:effectLst/>
                          <a:latin typeface="Times New Roman" panose="02020603050405020304" pitchFamily="18" charset="0"/>
                          <a:cs typeface="Times New Roman" panose="02020603050405020304" pitchFamily="18" charset="0"/>
                        </a:rPr>
                        <a:t>Proje Sayısı (TÜBİTAK, BAP)</a:t>
                      </a:r>
                      <a:endParaRPr lang="en-US"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b="1">
                          <a:solidFill>
                            <a:schemeClr val="tx1"/>
                          </a:solidFill>
                          <a:effectLst/>
                          <a:latin typeface="Times New Roman" panose="02020603050405020304" pitchFamily="18" charset="0"/>
                          <a:cs typeface="Times New Roman" panose="02020603050405020304" pitchFamily="18" charset="0"/>
                        </a:rPr>
                        <a:t>Patent Sayısı</a:t>
                      </a:r>
                      <a:endParaRPr lang="en-US"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b="1">
                          <a:solidFill>
                            <a:schemeClr val="tx1"/>
                          </a:solidFill>
                          <a:effectLst/>
                          <a:latin typeface="Times New Roman" panose="02020603050405020304" pitchFamily="18" charset="0"/>
                          <a:cs typeface="Times New Roman" panose="02020603050405020304" pitchFamily="18" charset="0"/>
                        </a:rPr>
                        <a:t>Atıf Sayısı</a:t>
                      </a:r>
                      <a:endParaRPr lang="en-US"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b="1" dirty="0">
                          <a:solidFill>
                            <a:schemeClr val="tx1"/>
                          </a:solidFill>
                          <a:effectLst/>
                          <a:latin typeface="Times New Roman" panose="02020603050405020304" pitchFamily="18" charset="0"/>
                          <a:cs typeface="Times New Roman" panose="02020603050405020304" pitchFamily="18" charset="0"/>
                        </a:rPr>
                        <a:t>Uluslararası Kongre Bildiri</a:t>
                      </a:r>
                      <a:endParaRPr lang="en-U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374068">
                <a:tc>
                  <a:txBody>
                    <a:bodyPr/>
                    <a:lstStyle/>
                    <a:p>
                      <a:pPr marL="0" marR="0" algn="ctr">
                        <a:lnSpc>
                          <a:spcPct val="115000"/>
                        </a:lnSpc>
                        <a:spcBef>
                          <a:spcPts val="0"/>
                        </a:spcBef>
                        <a:spcAft>
                          <a:spcPts val="0"/>
                        </a:spcAft>
                      </a:pPr>
                      <a:r>
                        <a:rPr lang="tr-TR" sz="1200" b="1" dirty="0" err="1" smtClean="0">
                          <a:effectLst/>
                          <a:latin typeface="Times New Roman" panose="02020603050405020304" pitchFamily="18" charset="0"/>
                          <a:cs typeface="Times New Roman" panose="02020603050405020304" pitchFamily="18" charset="0"/>
                        </a:rPr>
                        <a:t>Doç</a:t>
                      </a:r>
                      <a:r>
                        <a:rPr lang="tr-TR" sz="1200" b="1" dirty="0" smtClean="0">
                          <a:effectLst/>
                          <a:latin typeface="Times New Roman" panose="02020603050405020304" pitchFamily="18" charset="0"/>
                          <a:cs typeface="Times New Roman" panose="02020603050405020304" pitchFamily="18" charset="0"/>
                        </a:rPr>
                        <a:t> .Dr. Fevzi </a:t>
                      </a:r>
                      <a:r>
                        <a:rPr lang="tr-TR" sz="1200" b="1" dirty="0">
                          <a:effectLst/>
                          <a:latin typeface="Times New Roman" panose="02020603050405020304" pitchFamily="18" charset="0"/>
                          <a:cs typeface="Times New Roman" panose="02020603050405020304" pitchFamily="18" charset="0"/>
                        </a:rPr>
                        <a:t>Hansu</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394184">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Sabit Horoz</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b="1" dirty="0" smtClean="0">
                          <a:effectLst/>
                          <a:latin typeface="Times New Roman" panose="02020603050405020304" pitchFamily="18" charset="0"/>
                          <a:cs typeface="Times New Roman" panose="02020603050405020304" pitchFamily="18" charset="0"/>
                        </a:rPr>
                        <a:t>17</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56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394184">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Melih </a:t>
                      </a:r>
                      <a:r>
                        <a:rPr lang="tr-TR" sz="1200" b="1" dirty="0" err="1">
                          <a:effectLst/>
                          <a:latin typeface="Times New Roman" panose="02020603050405020304" pitchFamily="18" charset="0"/>
                          <a:cs typeface="Times New Roman" panose="02020603050405020304" pitchFamily="18" charset="0"/>
                        </a:rPr>
                        <a:t>Kuncan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1</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566749">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Dr. Öğr. Üyesi Mehmet Recep </a:t>
                      </a:r>
                      <a:r>
                        <a:rPr lang="tr-TR" sz="1200" b="1" dirty="0" err="1">
                          <a:effectLst/>
                          <a:latin typeface="Times New Roman" panose="02020603050405020304" pitchFamily="18" charset="0"/>
                          <a:cs typeface="Times New Roman" panose="02020603050405020304" pitchFamily="18" charset="0"/>
                        </a:rPr>
                        <a:t>Minaz</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b="1" dirty="0">
                          <a:effectLst/>
                          <a:latin typeface="Times New Roman" panose="02020603050405020304" pitchFamily="18" charset="0"/>
                          <a:cs typeface="Times New Roman" panose="02020603050405020304" pitchFamily="18" charset="0"/>
                        </a:rPr>
                        <a:t>1</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394184">
                <a:tc>
                  <a:txBody>
                    <a:bodyPr/>
                    <a:lstStyle/>
                    <a:p>
                      <a:pPr marL="0" marR="0" algn="ctr">
                        <a:lnSpc>
                          <a:spcPct val="115000"/>
                        </a:lnSpc>
                        <a:spcBef>
                          <a:spcPts val="0"/>
                        </a:spcBef>
                        <a:spcAft>
                          <a:spcPts val="0"/>
                        </a:spcAft>
                      </a:pPr>
                      <a:r>
                        <a:rPr lang="tr-TR" sz="1200" b="1">
                          <a:effectLst/>
                          <a:latin typeface="Times New Roman" panose="02020603050405020304" pitchFamily="18" charset="0"/>
                          <a:cs typeface="Times New Roman" panose="02020603050405020304" pitchFamily="18" charset="0"/>
                        </a:rPr>
                        <a:t>Dr.Öğr. Üyesi Sait Aydın</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285430">
                <a:tc>
                  <a:txBody>
                    <a:bodyPr/>
                    <a:lstStyle/>
                    <a:p>
                      <a:pPr marL="0" marR="0" algn="ctr">
                        <a:lnSpc>
                          <a:spcPct val="115000"/>
                        </a:lnSpc>
                        <a:spcBef>
                          <a:spcPts val="0"/>
                        </a:spcBef>
                        <a:spcAft>
                          <a:spcPts val="0"/>
                        </a:spcAft>
                      </a:pPr>
                      <a:r>
                        <a:rPr lang="tr-TR" sz="1200" b="1">
                          <a:effectLst/>
                          <a:latin typeface="Times New Roman" panose="02020603050405020304" pitchFamily="18" charset="0"/>
                          <a:cs typeface="Times New Roman" panose="02020603050405020304" pitchFamily="18" charset="0"/>
                        </a:rPr>
                        <a:t>Arş. Gör. Murat Akdemir</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254643">
                <a:tc>
                  <a:txBody>
                    <a:bodyPr/>
                    <a:lstStyle/>
                    <a:p>
                      <a:pPr marL="0" marR="0" algn="ctr">
                        <a:lnSpc>
                          <a:spcPct val="115000"/>
                        </a:lnSpc>
                        <a:spcBef>
                          <a:spcPts val="0"/>
                        </a:spcBef>
                        <a:spcAft>
                          <a:spcPts val="0"/>
                        </a:spcAft>
                      </a:pPr>
                      <a:r>
                        <a:rPr lang="tr-TR" sz="1200" b="1">
                          <a:effectLst/>
                          <a:latin typeface="Times New Roman" panose="02020603050405020304" pitchFamily="18" charset="0"/>
                          <a:cs typeface="Times New Roman" panose="02020603050405020304" pitchFamily="18" charset="0"/>
                        </a:rPr>
                        <a:t>Arş. Gör. Ramazan Menak</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243068">
                <a:tc>
                  <a:txBody>
                    <a:bodyPr/>
                    <a:lstStyle/>
                    <a:p>
                      <a:pPr marL="0" marR="0" algn="ctr">
                        <a:lnSpc>
                          <a:spcPct val="115000"/>
                        </a:lnSpc>
                        <a:spcBef>
                          <a:spcPts val="0"/>
                        </a:spcBef>
                        <a:spcAft>
                          <a:spcPts val="0"/>
                        </a:spcAft>
                      </a:pPr>
                      <a:r>
                        <a:rPr lang="tr-TR" sz="1200" b="1">
                          <a:effectLst/>
                          <a:latin typeface="Times New Roman" panose="02020603050405020304" pitchFamily="18" charset="0"/>
                          <a:cs typeface="Times New Roman" panose="02020603050405020304" pitchFamily="18" charset="0"/>
                        </a:rPr>
                        <a:t>Arş. Gör. Rıdvan Çetin</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r h="394184">
                <a:tc>
                  <a:txBody>
                    <a:bodyPr/>
                    <a:lstStyle/>
                    <a:p>
                      <a:pPr marL="0" marR="0" algn="ctr">
                        <a:lnSpc>
                          <a:spcPct val="115000"/>
                        </a:lnSpc>
                        <a:spcBef>
                          <a:spcPts val="0"/>
                        </a:spcBef>
                        <a:spcAft>
                          <a:spcPts val="0"/>
                        </a:spcAft>
                      </a:pPr>
                      <a:r>
                        <a:rPr lang="tr-TR" sz="1200" b="1" dirty="0" err="1">
                          <a:effectLst/>
                          <a:latin typeface="Times New Roman" panose="02020603050405020304" pitchFamily="18" charset="0"/>
                          <a:cs typeface="Times New Roman" panose="02020603050405020304" pitchFamily="18" charset="0"/>
                        </a:rPr>
                        <a:t>Arş.Gör</a:t>
                      </a:r>
                      <a:r>
                        <a:rPr lang="tr-TR" sz="1200" b="1" dirty="0">
                          <a:effectLst/>
                          <a:latin typeface="Times New Roman" panose="02020603050405020304" pitchFamily="18" charset="0"/>
                          <a:cs typeface="Times New Roman" panose="02020603050405020304" pitchFamily="18" charset="0"/>
                        </a:rPr>
                        <a:t>. İlter Şahin Aktaş</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0"/>
                        </a:spcAft>
                      </a:pPr>
                      <a:r>
                        <a:rPr lang="tr-TR"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c>
                  <a:txBody>
                    <a:bodyPr/>
                    <a:lstStyle/>
                    <a:p>
                      <a:pPr marL="0" marR="0" algn="ctr">
                        <a:lnSpc>
                          <a:spcPct val="115000"/>
                        </a:lnSpc>
                        <a:spcBef>
                          <a:spcPts val="0"/>
                        </a:spcBef>
                        <a:spcAft>
                          <a:spcPts val="1000"/>
                        </a:spcAft>
                      </a:pPr>
                      <a:r>
                        <a:rPr lang="tr-TR"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09" marR="64309" marT="0" marB="0"/>
                </a:tc>
              </a:tr>
            </a:tbl>
          </a:graphicData>
        </a:graphic>
      </p:graphicFrame>
      <p:sp>
        <p:nvSpPr>
          <p:cNvPr id="27752" name="Slayt Numarası Yer Tutucusu 3"/>
          <p:cNvSpPr>
            <a:spLocks noGrp="1"/>
          </p:cNvSpPr>
          <p:nvPr>
            <p:ph type="sldNum" sz="quarter" idx="12"/>
          </p:nvPr>
        </p:nvSpPr>
        <p:spPr bwMode="auto">
          <a:xfrm>
            <a:off x="11021008" y="6315074"/>
            <a:ext cx="730250"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632CD7-5218-47F6-8DC6-751035D27CC1}" type="slidenum">
              <a:rPr lang="tr-TR" altLang="tr-TR" smtClean="0">
                <a:solidFill>
                  <a:srgbClr val="045C75"/>
                </a:solidFill>
                <a:latin typeface="Times New Roman" panose="02020603050405020304" pitchFamily="18" charset="0"/>
                <a:cs typeface="Times New Roman" panose="02020603050405020304" pitchFamily="18" charset="0"/>
              </a:rPr>
              <a:pPr/>
              <a:t>19</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69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Unvan 1"/>
          <p:cNvSpPr>
            <a:spLocks noGrp="1"/>
          </p:cNvSpPr>
          <p:nvPr>
            <p:ph type="title"/>
          </p:nvPr>
        </p:nvSpPr>
        <p:spPr>
          <a:xfrm>
            <a:off x="2351088" y="347662"/>
            <a:ext cx="4839421" cy="1029725"/>
          </a:xfrm>
        </p:spPr>
        <p:txBody>
          <a:bodyPr>
            <a:normAutofit/>
          </a:bodyPr>
          <a:lstStyle/>
          <a:p>
            <a:pPr algn="ctr">
              <a:defRPr/>
            </a:pPr>
            <a:r>
              <a:rPr lang="tr-TR" altLang="en-US" sz="3000" b="1" dirty="0" smtClean="0">
                <a:solidFill>
                  <a:schemeClr val="tx1">
                    <a:lumMod val="95000"/>
                    <a:lumOff val="5000"/>
                  </a:schemeClr>
                </a:solidFill>
              </a:rPr>
              <a:t>Sunuş </a:t>
            </a:r>
            <a:endParaRPr lang="en-US" altLang="en-US" sz="3000" b="1" dirty="0" smtClean="0">
              <a:solidFill>
                <a:schemeClr val="tx1">
                  <a:lumMod val="95000"/>
                  <a:lumOff val="5000"/>
                </a:schemeClr>
              </a:solidFill>
            </a:endParaRPr>
          </a:p>
        </p:txBody>
      </p:sp>
      <p:sp>
        <p:nvSpPr>
          <p:cNvPr id="10243" name="İçerik Yer Tutucusu 2"/>
          <p:cNvSpPr>
            <a:spLocks noGrp="1"/>
          </p:cNvSpPr>
          <p:nvPr>
            <p:ph idx="1"/>
          </p:nvPr>
        </p:nvSpPr>
        <p:spPr>
          <a:xfrm>
            <a:off x="983848" y="1377388"/>
            <a:ext cx="9684153" cy="3854370"/>
          </a:xfrm>
        </p:spPr>
        <p:txBody>
          <a:bodyPr/>
          <a:lstStyle/>
          <a:p>
            <a:pPr marL="0" indent="0" algn="just">
              <a:buNone/>
            </a:pPr>
            <a:endParaRPr lang="tr-TR" altLang="en-US" b="1" i="1" dirty="0" smtClean="0">
              <a:latin typeface="Times New Roman" panose="02020603050405020304" pitchFamily="18" charset="0"/>
              <a:cs typeface="Times New Roman" panose="02020603050405020304" pitchFamily="18" charset="0"/>
            </a:endParaRPr>
          </a:p>
          <a:p>
            <a:pPr marL="0" indent="0" algn="just"/>
            <a:r>
              <a:rPr lang="tr-TR" altLang="en-US" sz="2400" b="1" i="1" dirty="0">
                <a:latin typeface="Times New Roman" panose="02020603050405020304" pitchFamily="18" charset="0"/>
                <a:cs typeface="Times New Roman" panose="02020603050405020304" pitchFamily="18" charset="0"/>
              </a:rPr>
              <a:t>Fakültemiz 17.05.2007 tarih ve 5662 sayılı kanunun ek madde 75 “a” bendi gereğince kurularak, 2009-2010 Eğitim- Öğretim yılında ilk olarak Kimya Mühendisliği Bölümüne öğrenci alarak eğitim-öğretime başlamıştır.  </a:t>
            </a:r>
          </a:p>
          <a:p>
            <a:pPr marL="0" indent="0" algn="just"/>
            <a:r>
              <a:rPr lang="tr-TR" altLang="en-US" sz="2400" b="1" i="1" dirty="0">
                <a:latin typeface="Times New Roman" panose="02020603050405020304" pitchFamily="18" charset="0"/>
                <a:cs typeface="Times New Roman" panose="02020603050405020304" pitchFamily="18" charset="0"/>
              </a:rPr>
              <a:t>2013-2014 eğitim-öğretim yılından itibaren Bilgisayar Mühendisliği, Elektrik-Elektronik Mühendisliği ve Gıda Mühendisliği bölümlerine de öğrenci alınmıştır. 2017-2018 eğitim-öğretim yılından itibaren Makine mühendisliği ve İnşaat Mühendisliği bölümlerine öğrenci alınmıştır. </a:t>
            </a:r>
          </a:p>
          <a:p>
            <a:pPr marL="0" indent="0" algn="just">
              <a:buNone/>
            </a:pPr>
            <a:endParaRPr lang="tr-TR" altLang="en-US" b="1" i="1" dirty="0" smtClean="0">
              <a:latin typeface="Times New Roman" panose="02020603050405020304" pitchFamily="18" charset="0"/>
              <a:cs typeface="Times New Roman" panose="02020603050405020304" pitchFamily="18" charset="0"/>
            </a:endParaRPr>
          </a:p>
          <a:p>
            <a:pPr marL="0" indent="0"/>
            <a:endParaRPr lang="tr-TR" altLang="en-US" dirty="0"/>
          </a:p>
          <a:p>
            <a:pPr marL="0" indent="0"/>
            <a:endParaRPr lang="en-US" altLang="en-US" dirty="0" smtClean="0"/>
          </a:p>
        </p:txBody>
      </p:sp>
      <p:sp>
        <p:nvSpPr>
          <p:cNvPr id="10244" name="Slayt Numarası Yer Tutucusu 3"/>
          <p:cNvSpPr>
            <a:spLocks noGrp="1"/>
          </p:cNvSpPr>
          <p:nvPr>
            <p:ph type="sldNum" sz="quarter" idx="12"/>
          </p:nvPr>
        </p:nvSpPr>
        <p:spPr bwMode="auto">
          <a:xfrm>
            <a:off x="11249006" y="627991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DA67EE-D5FF-4BCA-82CE-D870074CB2DC}" type="slidenum">
              <a:rPr lang="tr-TR" altLang="tr-TR" smtClean="0">
                <a:solidFill>
                  <a:srgbClr val="045C75"/>
                </a:solidFill>
                <a:latin typeface="Times New Roman" panose="02020603050405020304" pitchFamily="18" charset="0"/>
                <a:cs typeface="Times New Roman" panose="02020603050405020304" pitchFamily="18" charset="0"/>
              </a:rPr>
              <a:pPr/>
              <a:t>2</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55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a:xfrm>
            <a:off x="2351088" y="520861"/>
            <a:ext cx="5589146" cy="729206"/>
          </a:xfrm>
        </p:spPr>
        <p:txBody>
          <a:bodyPr>
            <a:normAutofit/>
          </a:bodyPr>
          <a:lstStyle/>
          <a:p>
            <a:pPr algn="ctr">
              <a:defRPr/>
            </a:pP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Makine Mühendisliği Bölümü </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2018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Yılı</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Yayın</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Proje</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altLang="en-US"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v</a:t>
            </a:r>
            <a:r>
              <a:rPr lang="en-US"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e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Atıf</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Bilgileri</a:t>
            </a:r>
            <a:endParaRPr lang="en-US" altLang="en-US" sz="2000" dirty="0">
              <a:solidFill>
                <a:schemeClr val="tx1">
                  <a:lumMod val="95000"/>
                  <a:lumOff val="5000"/>
                </a:schemeClr>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058177069"/>
              </p:ext>
            </p:extLst>
          </p:nvPr>
        </p:nvGraphicFramePr>
        <p:xfrm>
          <a:off x="811656" y="1441594"/>
          <a:ext cx="7993064" cy="3736391"/>
        </p:xfrm>
        <a:graphic>
          <a:graphicData uri="http://schemas.openxmlformats.org/drawingml/2006/table">
            <a:tbl>
              <a:tblPr firstRow="1" firstCol="1" bandRow="1">
                <a:tableStyleId>{5940675A-B579-460E-94D1-54222C63F5DA}</a:tableStyleId>
              </a:tblPr>
              <a:tblGrid>
                <a:gridCol w="1980106"/>
                <a:gridCol w="487132"/>
                <a:gridCol w="1170853"/>
                <a:gridCol w="686880"/>
                <a:gridCol w="1155062"/>
                <a:gridCol w="697143"/>
                <a:gridCol w="645035"/>
                <a:gridCol w="1170853"/>
              </a:tblGrid>
              <a:tr h="1006676">
                <a:tc>
                  <a:txBody>
                    <a:bodyPr/>
                    <a:lstStyle/>
                    <a:p>
                      <a:pPr marL="0" marR="0" algn="ctr">
                        <a:lnSpc>
                          <a:spcPct val="115000"/>
                        </a:lnSpc>
                        <a:spcBef>
                          <a:spcPts val="0"/>
                        </a:spcBef>
                        <a:spcAft>
                          <a:spcPts val="0"/>
                        </a:spcAft>
                      </a:pPr>
                      <a:endParaRPr lang="tr-TR" sz="1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tr-TR" sz="1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tr-TR" sz="1400" b="1" dirty="0" smtClean="0">
                          <a:effectLst/>
                          <a:latin typeface="Times New Roman" panose="02020603050405020304" pitchFamily="18" charset="0"/>
                          <a:cs typeface="Times New Roman" panose="02020603050405020304" pitchFamily="18" charset="0"/>
                        </a:rPr>
                        <a:t>Adı </a:t>
                      </a:r>
                      <a:r>
                        <a:rPr lang="tr-TR" sz="1400" b="1" dirty="0">
                          <a:effectLst/>
                          <a:latin typeface="Times New Roman" panose="02020603050405020304" pitchFamily="18" charset="0"/>
                          <a:cs typeface="Times New Roman" panose="02020603050405020304" pitchFamily="18" charset="0"/>
                        </a:rPr>
                        <a:t>Soyadı</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SCI</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b="1">
                          <a:effectLst/>
                          <a:latin typeface="Times New Roman" panose="02020603050405020304" pitchFamily="18" charset="0"/>
                          <a:cs typeface="Times New Roman" panose="02020603050405020304" pitchFamily="18" charset="0"/>
                        </a:rPr>
                        <a:t>Diğer Uluslararası Dergi</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b="1">
                          <a:effectLst/>
                          <a:latin typeface="Times New Roman" panose="02020603050405020304" pitchFamily="18" charset="0"/>
                          <a:cs typeface="Times New Roman" panose="02020603050405020304" pitchFamily="18" charset="0"/>
                        </a:rPr>
                        <a:t>TR Dizin ve Ulusal</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Proje Sayısı (TÜBİTAK, BAP)</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b="1">
                          <a:effectLst/>
                          <a:latin typeface="Times New Roman" panose="02020603050405020304" pitchFamily="18" charset="0"/>
                          <a:cs typeface="Times New Roman" panose="02020603050405020304" pitchFamily="18" charset="0"/>
                        </a:rPr>
                        <a:t>Patent Sayısı</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b="1">
                          <a:effectLst/>
                          <a:latin typeface="Times New Roman" panose="02020603050405020304" pitchFamily="18" charset="0"/>
                          <a:cs typeface="Times New Roman" panose="02020603050405020304" pitchFamily="18" charset="0"/>
                        </a:rPr>
                        <a:t>Atıf Sayısı</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Uluslararası Kongre Bildiri</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r h="463196">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Doç. Dr. Asım </a:t>
                      </a:r>
                      <a:r>
                        <a:rPr lang="tr-TR" sz="1400" b="1" dirty="0" smtClean="0">
                          <a:effectLst/>
                          <a:latin typeface="Times New Roman" panose="02020603050405020304" pitchFamily="18" charset="0"/>
                          <a:cs typeface="Times New Roman" panose="02020603050405020304" pitchFamily="18" charset="0"/>
                        </a:rPr>
                        <a:t>Balbay</a:t>
                      </a:r>
                      <a:endParaRPr lang="en-US" sz="14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dirty="0">
                          <a:effectLst/>
                          <a:latin typeface="Times New Roman" panose="02020603050405020304" pitchFamily="18" charset="0"/>
                          <a:cs typeface="Times New Roman" panose="02020603050405020304" pitchFamily="18" charset="0"/>
                        </a:rPr>
                        <a:t>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r h="666785">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Dr. Öğr. Üyesi </a:t>
                      </a:r>
                      <a:endParaRPr lang="en-US" sz="1400" b="1"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tr-TR" sz="1400" b="1" dirty="0" smtClean="0">
                          <a:effectLst/>
                          <a:latin typeface="Times New Roman" panose="02020603050405020304" pitchFamily="18" charset="0"/>
                          <a:cs typeface="Times New Roman" panose="02020603050405020304" pitchFamily="18" charset="0"/>
                        </a:rPr>
                        <a:t>Fatih Bayrak</a:t>
                      </a:r>
                      <a:endParaRPr lang="en-US" sz="14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68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r h="666785">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Arş. Gör M. Raşit </a:t>
                      </a:r>
                      <a:r>
                        <a:rPr lang="tr-TR" sz="1400" b="1" dirty="0" err="1" smtClean="0">
                          <a:effectLst/>
                          <a:latin typeface="Times New Roman" panose="02020603050405020304" pitchFamily="18" charset="0"/>
                          <a:cs typeface="Times New Roman" panose="02020603050405020304" pitchFamily="18" charset="0"/>
                        </a:rPr>
                        <a:t>Atelge</a:t>
                      </a:r>
                      <a:endParaRPr lang="en-US" sz="14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dirty="0">
                          <a:effectLst/>
                          <a:latin typeface="Times New Roman" panose="02020603050405020304" pitchFamily="18"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r h="766803">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Aş. Gör. Y. Emre </a:t>
                      </a:r>
                      <a:r>
                        <a:rPr lang="tr-TR" sz="1400" b="1" dirty="0" err="1" smtClean="0">
                          <a:effectLst/>
                          <a:latin typeface="Times New Roman" panose="02020603050405020304" pitchFamily="18" charset="0"/>
                          <a:cs typeface="Times New Roman" panose="02020603050405020304" pitchFamily="18" charset="0"/>
                        </a:rPr>
                        <a:t>Gönülaçar</a:t>
                      </a:r>
                      <a:endParaRPr lang="en-US" sz="14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dirty="0">
                          <a:effectLst/>
                          <a:latin typeface="Times New Roman" panose="02020603050405020304" pitchFamily="18" charset="0"/>
                          <a:cs typeface="Times New Roman" panose="02020603050405020304" pitchFamily="18" charset="0"/>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bl>
          </a:graphicData>
        </a:graphic>
      </p:graphicFrame>
      <p:sp>
        <p:nvSpPr>
          <p:cNvPr id="28731" name="Slayt Numarası Yer Tutucusu 3"/>
          <p:cNvSpPr>
            <a:spLocks noGrp="1"/>
          </p:cNvSpPr>
          <p:nvPr>
            <p:ph type="sldNum" sz="quarter" idx="12"/>
          </p:nvPr>
        </p:nvSpPr>
        <p:spPr bwMode="auto">
          <a:xfrm>
            <a:off x="11078279" y="6377329"/>
            <a:ext cx="7302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903A71-7FB9-4713-9A4F-88AFE9443A43}" type="slidenum">
              <a:rPr lang="tr-TR" altLang="tr-TR" smtClean="0">
                <a:solidFill>
                  <a:srgbClr val="045C75"/>
                </a:solidFill>
                <a:latin typeface="Times New Roman" panose="02020603050405020304" pitchFamily="18" charset="0"/>
                <a:cs typeface="Times New Roman" panose="02020603050405020304" pitchFamily="18" charset="0"/>
              </a:rPr>
              <a:pPr/>
              <a:t>20</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01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a:xfrm>
            <a:off x="2089150" y="567158"/>
            <a:ext cx="6325645" cy="767929"/>
          </a:xfrm>
        </p:spPr>
        <p:txBody>
          <a:bodyPr>
            <a:normAutofit fontScale="90000"/>
          </a:bodyPr>
          <a:lstStyle/>
          <a:p>
            <a:pPr algn="ctr">
              <a:defRPr/>
            </a:pP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İ</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ş</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aat</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Mühendisliği Bölümü </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2018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Yılı</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Yayın</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Proje</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altLang="en-US"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v</a:t>
            </a:r>
            <a:r>
              <a:rPr lang="en-US"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e </a:t>
            </a:r>
            <a:r>
              <a:rPr lang="en-US" alt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Atıf</a:t>
            </a: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tr-TR"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Bilgileri</a:t>
            </a:r>
            <a:endParaRPr lang="en-US" altLang="en-US" sz="2000" dirty="0">
              <a:solidFill>
                <a:schemeClr val="tx1">
                  <a:lumMod val="95000"/>
                  <a:lumOff val="5000"/>
                </a:schemeClr>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217450682"/>
              </p:ext>
            </p:extLst>
          </p:nvPr>
        </p:nvGraphicFramePr>
        <p:xfrm>
          <a:off x="983285" y="1588488"/>
          <a:ext cx="7848600" cy="2972339"/>
        </p:xfrm>
        <a:graphic>
          <a:graphicData uri="http://schemas.openxmlformats.org/drawingml/2006/table">
            <a:tbl>
              <a:tblPr firstRow="1" firstCol="1" bandRow="1">
                <a:tableStyleId>{5940675A-B579-460E-94D1-54222C63F5DA}</a:tableStyleId>
              </a:tblPr>
              <a:tblGrid>
                <a:gridCol w="1944320"/>
                <a:gridCol w="478328"/>
                <a:gridCol w="1149691"/>
                <a:gridCol w="674465"/>
                <a:gridCol w="1134187"/>
                <a:gridCol w="684543"/>
                <a:gridCol w="633375"/>
                <a:gridCol w="1149691"/>
              </a:tblGrid>
              <a:tr h="1155599">
                <a:tc>
                  <a:txBody>
                    <a:bodyPr/>
                    <a:lstStyle/>
                    <a:p>
                      <a:pPr marL="0" marR="0" algn="ctr">
                        <a:lnSpc>
                          <a:spcPct val="115000"/>
                        </a:lnSpc>
                        <a:spcBef>
                          <a:spcPts val="0"/>
                        </a:spcBef>
                        <a:spcAft>
                          <a:spcPts val="1000"/>
                        </a:spcAft>
                      </a:pPr>
                      <a:endParaRPr lang="tr-TR" sz="1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endParaRPr lang="tr-TR" sz="1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tr-TR" sz="1400" b="1" dirty="0" smtClean="0">
                          <a:effectLst/>
                          <a:latin typeface="Times New Roman" panose="02020603050405020304" pitchFamily="18" charset="0"/>
                          <a:cs typeface="Times New Roman" panose="02020603050405020304" pitchFamily="18" charset="0"/>
                        </a:rPr>
                        <a:t>Adı </a:t>
                      </a:r>
                      <a:r>
                        <a:rPr lang="tr-TR" sz="1400" b="1" dirty="0">
                          <a:effectLst/>
                          <a:latin typeface="Times New Roman" panose="02020603050405020304" pitchFamily="18" charset="0"/>
                          <a:cs typeface="Times New Roman" panose="02020603050405020304" pitchFamily="18" charset="0"/>
                        </a:rPr>
                        <a:t>Soyadı</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b="1" dirty="0">
                          <a:effectLst/>
                          <a:latin typeface="Times New Roman" panose="02020603050405020304" pitchFamily="18" charset="0"/>
                          <a:cs typeface="Times New Roman" panose="02020603050405020304" pitchFamily="18" charset="0"/>
                        </a:rPr>
                        <a:t>SCI</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b="1" dirty="0">
                          <a:effectLst/>
                          <a:latin typeface="Times New Roman" panose="02020603050405020304" pitchFamily="18" charset="0"/>
                          <a:cs typeface="Times New Roman" panose="02020603050405020304" pitchFamily="18" charset="0"/>
                        </a:rPr>
                        <a:t>Diğer Uluslararası Dergi</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b="1">
                          <a:effectLst/>
                          <a:latin typeface="Times New Roman" panose="02020603050405020304" pitchFamily="18" charset="0"/>
                          <a:cs typeface="Times New Roman" panose="02020603050405020304" pitchFamily="18" charset="0"/>
                        </a:rPr>
                        <a:t>TR Dizin ve Ulusal</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b="1">
                          <a:effectLst/>
                          <a:latin typeface="Times New Roman" panose="02020603050405020304" pitchFamily="18" charset="0"/>
                          <a:cs typeface="Times New Roman" panose="02020603050405020304" pitchFamily="18" charset="0"/>
                        </a:rPr>
                        <a:t>Proje Sayısı (TÜBİTAK, BAP)</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b="1">
                          <a:effectLst/>
                          <a:latin typeface="Times New Roman" panose="02020603050405020304" pitchFamily="18" charset="0"/>
                          <a:cs typeface="Times New Roman" panose="02020603050405020304" pitchFamily="18" charset="0"/>
                        </a:rPr>
                        <a:t>Patent Sayısı</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b="1" dirty="0">
                          <a:effectLst/>
                          <a:latin typeface="Times New Roman" panose="02020603050405020304" pitchFamily="18" charset="0"/>
                          <a:cs typeface="Times New Roman" panose="02020603050405020304" pitchFamily="18" charset="0"/>
                        </a:rPr>
                        <a:t>Atıf Sayısı</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b="1" dirty="0">
                          <a:effectLst/>
                          <a:latin typeface="Times New Roman" panose="02020603050405020304" pitchFamily="18" charset="0"/>
                          <a:cs typeface="Times New Roman" panose="02020603050405020304" pitchFamily="18" charset="0"/>
                        </a:rPr>
                        <a:t>Uluslararası Kongre Bildiri</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r h="563126">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Dr. Öğr. Üyesi Mahmut Durmaz</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dirty="0" smtClean="0">
                          <a:effectLst/>
                          <a:latin typeface="Times New Roman" panose="02020603050405020304" pitchFamily="18" charset="0"/>
                          <a:ea typeface="+mn-ea"/>
                          <a:cs typeface="Times New Roman" panose="02020603050405020304" pitchFamily="18" charset="0"/>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r h="432455">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Dr. Öğr. Üyesi Veysi Süleyman Yavuz</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a:effectLst/>
                          <a:latin typeface="Times New Roman" panose="02020603050405020304" pitchFamily="18" charset="0"/>
                          <a:cs typeface="Times New Roman" panose="02020603050405020304" pitchFamily="18" charset="0"/>
                        </a:rPr>
                        <a:t>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r h="762886">
                <a:tc>
                  <a:txBody>
                    <a:bodyPr/>
                    <a:lstStyle/>
                    <a:p>
                      <a:pPr marL="0" marR="0" algn="ctr">
                        <a:lnSpc>
                          <a:spcPct val="115000"/>
                        </a:lnSpc>
                        <a:spcBef>
                          <a:spcPts val="0"/>
                        </a:spcBef>
                        <a:spcAft>
                          <a:spcPts val="0"/>
                        </a:spcAft>
                      </a:pPr>
                      <a:r>
                        <a:rPr lang="tr-TR" sz="1400" b="1" dirty="0">
                          <a:effectLst/>
                          <a:latin typeface="Times New Roman" panose="02020603050405020304" pitchFamily="18" charset="0"/>
                          <a:cs typeface="Times New Roman" panose="02020603050405020304" pitchFamily="18" charset="0"/>
                        </a:rPr>
                        <a:t>Dr. Öğr. Üyesi Murat Doğruyol</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0"/>
                        </a:spcAft>
                      </a:pPr>
                      <a:r>
                        <a:rPr lang="tr-TR"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a:effectLst/>
                          <a:latin typeface="Times New Roman" panose="02020603050405020304" pitchFamily="18" charset="0"/>
                          <a:cs typeface="Times New Roman" panose="02020603050405020304" pitchFamily="18" charset="0"/>
                        </a:rPr>
                        <a:t>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15000"/>
                        </a:lnSpc>
                        <a:spcBef>
                          <a:spcPts val="0"/>
                        </a:spcBef>
                        <a:spcAft>
                          <a:spcPts val="1000"/>
                        </a:spcAft>
                      </a:pPr>
                      <a:r>
                        <a:rPr lang="tr-TR" sz="1400" dirty="0">
                          <a:effectLst/>
                          <a:latin typeface="Times New Roman" panose="02020603050405020304" pitchFamily="18" charset="0"/>
                          <a:cs typeface="Times New Roman" panose="02020603050405020304" pitchFamily="18" charset="0"/>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2" marR="68582" marT="0" marB="0"/>
                </a:tc>
              </a:tr>
            </a:tbl>
          </a:graphicData>
        </a:graphic>
      </p:graphicFrame>
      <p:sp>
        <p:nvSpPr>
          <p:cNvPr id="29746" name="Slayt Numarası Yer Tutucusu 3"/>
          <p:cNvSpPr>
            <a:spLocks noGrp="1"/>
          </p:cNvSpPr>
          <p:nvPr>
            <p:ph type="sldNum" sz="quarter" idx="12"/>
          </p:nvPr>
        </p:nvSpPr>
        <p:spPr bwMode="auto">
          <a:xfrm>
            <a:off x="10567083" y="6320523"/>
            <a:ext cx="7302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0BCA62-CA58-4009-AEA2-051B51C78AA5}" type="slidenum">
              <a:rPr lang="tr-TR" altLang="tr-TR" smtClean="0">
                <a:solidFill>
                  <a:srgbClr val="045C75"/>
                </a:solidFill>
                <a:latin typeface="Times New Roman" panose="02020603050405020304" pitchFamily="18" charset="0"/>
                <a:cs typeface="Times New Roman" panose="02020603050405020304" pitchFamily="18" charset="0"/>
              </a:rPr>
              <a:pPr/>
              <a:t>21</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2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a:xfrm>
            <a:off x="1981200" y="578733"/>
            <a:ext cx="5993757" cy="402341"/>
          </a:xfrm>
        </p:spPr>
        <p:txBody>
          <a:bodyPr>
            <a:normAutofit/>
          </a:bodyPr>
          <a:lstStyle/>
          <a:p>
            <a:pPr algn="ctr">
              <a:defRPr/>
            </a:pP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Bölüm Bazında Yapılan Yayınların Karşılaştırılması</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30723" name="Slayt Numarası Yer Tutucusu 3"/>
          <p:cNvSpPr>
            <a:spLocks noGrp="1"/>
          </p:cNvSpPr>
          <p:nvPr>
            <p:ph type="sldNum" sz="quarter" idx="12"/>
          </p:nvPr>
        </p:nvSpPr>
        <p:spPr bwMode="auto">
          <a:xfrm>
            <a:off x="10976237" y="6381751"/>
            <a:ext cx="762000"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8911D1-EC14-42CC-926D-03E173331DF1}" type="slidenum">
              <a:rPr lang="tr-TR" altLang="tr-TR" smtClean="0">
                <a:solidFill>
                  <a:srgbClr val="045C75"/>
                </a:solidFill>
                <a:latin typeface="timesstantia (Gövde)"/>
              </a:rPr>
              <a:pPr/>
              <a:t>22</a:t>
            </a:fld>
            <a:endParaRPr lang="tr-TR" altLang="tr-TR" dirty="0" smtClean="0">
              <a:solidFill>
                <a:srgbClr val="045C75"/>
              </a:solidFill>
              <a:latin typeface="timesstantia (Gövde)"/>
            </a:endParaRPr>
          </a:p>
        </p:txBody>
      </p:sp>
      <p:graphicFrame>
        <p:nvGraphicFramePr>
          <p:cNvPr id="5" name="Grafik 4"/>
          <p:cNvGraphicFramePr>
            <a:graphicFrameLocks/>
          </p:cNvGraphicFramePr>
          <p:nvPr>
            <p:extLst>
              <p:ext uri="{D42A27DB-BD31-4B8C-83A1-F6EECF244321}">
                <p14:modId xmlns:p14="http://schemas.microsoft.com/office/powerpoint/2010/main" val="1596917245"/>
              </p:ext>
            </p:extLst>
          </p:nvPr>
        </p:nvGraphicFramePr>
        <p:xfrm>
          <a:off x="816011" y="1196977"/>
          <a:ext cx="9809547" cy="41621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521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a:xfrm>
            <a:off x="1525749" y="246786"/>
            <a:ext cx="7189988" cy="1143000"/>
          </a:xfrm>
        </p:spPr>
        <p:txBody>
          <a:bodyPr>
            <a:normAutofit/>
          </a:bodyPr>
          <a:lstStyle/>
          <a:p>
            <a:pPr algn="ctr">
              <a:defRPr/>
            </a:pP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Fakültemizin Üniversitemizdeki Yayın Sayısına Göre Durumu </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31747" name="Slayt Numarası Yer Tutucusu 5"/>
          <p:cNvSpPr>
            <a:spLocks noGrp="1"/>
          </p:cNvSpPr>
          <p:nvPr>
            <p:ph type="sldNum" sz="quarter" idx="12"/>
          </p:nvPr>
        </p:nvSpPr>
        <p:spPr bwMode="auto">
          <a:xfrm>
            <a:off x="10826951" y="630054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61C745-88EE-463D-A3C9-EA5B3CA2163D}" type="slidenum">
              <a:rPr lang="tr-TR" altLang="tr-TR" smtClean="0">
                <a:solidFill>
                  <a:srgbClr val="045C75"/>
                </a:solidFill>
                <a:latin typeface="timesstantia (Gövde)"/>
              </a:rPr>
              <a:pPr/>
              <a:t>23</a:t>
            </a:fld>
            <a:endParaRPr lang="tr-TR" altLang="tr-TR" dirty="0" smtClean="0">
              <a:solidFill>
                <a:srgbClr val="045C75"/>
              </a:solidFill>
              <a:latin typeface="timesstantia (Gövde)"/>
            </a:endParaRPr>
          </a:p>
        </p:txBody>
      </p:sp>
      <p:graphicFrame>
        <p:nvGraphicFramePr>
          <p:cNvPr id="6" name="Grafik 5"/>
          <p:cNvGraphicFramePr>
            <a:graphicFrameLocks/>
          </p:cNvGraphicFramePr>
          <p:nvPr>
            <p:extLst>
              <p:ext uri="{D42A27DB-BD31-4B8C-83A1-F6EECF244321}">
                <p14:modId xmlns:p14="http://schemas.microsoft.com/office/powerpoint/2010/main" val="3169823316"/>
              </p:ext>
            </p:extLst>
          </p:nvPr>
        </p:nvGraphicFramePr>
        <p:xfrm>
          <a:off x="1082888" y="1260295"/>
          <a:ext cx="9484797" cy="4517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513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1"/>
          <p:cNvSpPr>
            <a:spLocks noGrp="1"/>
          </p:cNvSpPr>
          <p:nvPr>
            <p:ph type="title"/>
          </p:nvPr>
        </p:nvSpPr>
        <p:spPr>
          <a:xfrm>
            <a:off x="1493135" y="429952"/>
            <a:ext cx="7326774" cy="820114"/>
          </a:xfrm>
        </p:spPr>
        <p:txBody>
          <a:bodyPr>
            <a:normAutofit/>
          </a:bodyPr>
          <a:lstStyle/>
          <a:p>
            <a:pPr algn="ctr">
              <a:defRPr/>
            </a:pPr>
            <a:r>
              <a:rPr lang="tr-TR"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Üniversitemizin Türkiye'deki Diğer Üniversitelere </a:t>
            </a:r>
            <a:r>
              <a:rPr lang="tr-TR"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Göre </a:t>
            </a:r>
            <a:r>
              <a:rPr lang="tr-TR" alt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Durumu</a:t>
            </a:r>
            <a:endParaRPr lang="en-US" altLang="en-US" sz="2000" b="1" dirty="0">
              <a:solidFill>
                <a:schemeClr val="tx1">
                  <a:lumMod val="95000"/>
                  <a:lumOff val="5000"/>
                </a:schemeClr>
              </a:solidFill>
            </a:endParaRPr>
          </a:p>
        </p:txBody>
      </p:sp>
      <p:sp>
        <p:nvSpPr>
          <p:cNvPr id="32771" name="Slayt Numarası Yer Tutucusu 3"/>
          <p:cNvSpPr>
            <a:spLocks noGrp="1"/>
          </p:cNvSpPr>
          <p:nvPr>
            <p:ph type="sldNum" sz="quarter" idx="12"/>
          </p:nvPr>
        </p:nvSpPr>
        <p:spPr bwMode="auto">
          <a:xfrm>
            <a:off x="10887397" y="6322714"/>
            <a:ext cx="7302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F0950E-AFBB-45E8-9A68-691D6C3B35CB}" type="slidenum">
              <a:rPr lang="tr-TR" altLang="tr-TR" sz="1100">
                <a:solidFill>
                  <a:srgbClr val="045C75"/>
                </a:solidFill>
                <a:latin typeface="Times New Roman" panose="02020603050405020304" pitchFamily="18" charset="0"/>
                <a:cs typeface="Times New Roman" panose="02020603050405020304" pitchFamily="18" charset="0"/>
              </a:rPr>
              <a:pPr/>
              <a:t>24</a:t>
            </a:fld>
            <a:endParaRPr lang="tr-TR" altLang="tr-TR" sz="1100" dirty="0">
              <a:solidFill>
                <a:srgbClr val="045C75"/>
              </a:solidFill>
              <a:latin typeface="Times New Roman" panose="02020603050405020304" pitchFamily="18" charset="0"/>
              <a:cs typeface="Times New Roman" panose="02020603050405020304" pitchFamily="18" charset="0"/>
            </a:endParaRPr>
          </a:p>
        </p:txBody>
      </p:sp>
      <p:graphicFrame>
        <p:nvGraphicFramePr>
          <p:cNvPr id="6" name="Grafik 5"/>
          <p:cNvGraphicFramePr>
            <a:graphicFrameLocks/>
          </p:cNvGraphicFramePr>
          <p:nvPr>
            <p:extLst>
              <p:ext uri="{D42A27DB-BD31-4B8C-83A1-F6EECF244321}">
                <p14:modId xmlns:p14="http://schemas.microsoft.com/office/powerpoint/2010/main" val="618404279"/>
              </p:ext>
            </p:extLst>
          </p:nvPr>
        </p:nvGraphicFramePr>
        <p:xfrm>
          <a:off x="1305847" y="903670"/>
          <a:ext cx="8136904" cy="49220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03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92350" y="659757"/>
            <a:ext cx="5775204" cy="356242"/>
          </a:xfrm>
        </p:spPr>
        <p:txBody>
          <a:bodyPr>
            <a:normAutofit fontScale="90000"/>
          </a:bodyPr>
          <a:lstStyle/>
          <a:p>
            <a:pPr algn="ctr">
              <a:defRPr/>
            </a:pPr>
            <a:r>
              <a:rPr lang="tr-TR" sz="2500" b="1" dirty="0">
                <a:latin typeface="Times New Roman" panose="02020603050405020304" pitchFamily="18" charset="0"/>
                <a:cs typeface="Times New Roman" panose="02020603050405020304" pitchFamily="18" charset="0"/>
              </a:rPr>
              <a:t>Üniversite Y</a:t>
            </a:r>
            <a:r>
              <a:rPr lang="tr-TR" sz="2500" b="1" dirty="0" smtClean="0">
                <a:latin typeface="Times New Roman" panose="02020603050405020304" pitchFamily="18" charset="0"/>
                <a:cs typeface="Times New Roman" panose="02020603050405020304" pitchFamily="18" charset="0"/>
              </a:rPr>
              <a:t>etkinlik </a:t>
            </a:r>
            <a:r>
              <a:rPr lang="tr-TR" sz="2500" b="1" dirty="0">
                <a:latin typeface="Times New Roman" panose="02020603050405020304" pitchFamily="18" charset="0"/>
                <a:cs typeface="Times New Roman" panose="02020603050405020304" pitchFamily="18" charset="0"/>
              </a:rPr>
              <a:t>K</a:t>
            </a:r>
            <a:r>
              <a:rPr lang="tr-TR" sz="2500" b="1" dirty="0" smtClean="0">
                <a:latin typeface="Times New Roman" panose="02020603050405020304" pitchFamily="18" charset="0"/>
                <a:cs typeface="Times New Roman" panose="02020603050405020304" pitchFamily="18" charset="0"/>
              </a:rPr>
              <a:t>riterleri</a:t>
            </a:r>
            <a:endParaRPr lang="en-US" sz="2500" b="1" dirty="0">
              <a:latin typeface="Times New Roman" panose="02020603050405020304" pitchFamily="18" charset="0"/>
              <a:cs typeface="Times New Roman" panose="02020603050405020304" pitchFamily="18" charset="0"/>
            </a:endParaRPr>
          </a:p>
        </p:txBody>
      </p:sp>
      <p:sp>
        <p:nvSpPr>
          <p:cNvPr id="33795" name="İçerik Yer Tutucusu 2"/>
          <p:cNvSpPr>
            <a:spLocks noGrp="1"/>
          </p:cNvSpPr>
          <p:nvPr>
            <p:ph idx="1"/>
          </p:nvPr>
        </p:nvSpPr>
        <p:spPr>
          <a:xfrm>
            <a:off x="960700" y="1354237"/>
            <a:ext cx="9722734" cy="5116411"/>
          </a:xfrm>
        </p:spPr>
        <p:txBody>
          <a:bodyPr>
            <a:normAutofit/>
          </a:bodyPr>
          <a:lstStyle/>
          <a:p>
            <a:pPr algn="just" eaLnBrk="1" hangingPunct="1">
              <a:lnSpc>
                <a:spcPct val="80000"/>
              </a:lnSpc>
              <a:buFont typeface="Arial" panose="020B0604020202020204" pitchFamily="34" charset="0"/>
              <a:buChar char="•"/>
            </a:pPr>
            <a:r>
              <a:rPr lang="tr-TR" altLang="en-US" sz="2000" b="1" i="1" dirty="0" smtClean="0">
                <a:latin typeface="Times New Roman" panose="02020603050405020304" pitchFamily="18" charset="0"/>
                <a:cs typeface="Times New Roman" panose="02020603050405020304" pitchFamily="18" charset="0"/>
              </a:rPr>
              <a:t>Teknoloji alanlarının ve anahtar kelimelerin belirlenmesi, gösterge verilerinin çekilmesi, veri analizi ve yetkinlik grafik ve tablolarının çizilmesi amacıyla TÜBİTAK tarafından;</a:t>
            </a:r>
          </a:p>
          <a:p>
            <a:pPr algn="just" eaLnBrk="1" hangingPunct="1">
              <a:lnSpc>
                <a:spcPct val="80000"/>
              </a:lnSpc>
              <a:buFont typeface="Arial" panose="020B0604020202020204" pitchFamily="34" charset="0"/>
              <a:buChar char="•"/>
            </a:pPr>
            <a:r>
              <a:rPr lang="en-US" altLang="en-US" sz="2000" b="1" i="1" dirty="0" smtClean="0">
                <a:latin typeface="Times New Roman" panose="02020603050405020304" pitchFamily="18" charset="0"/>
                <a:cs typeface="Times New Roman" panose="02020603050405020304" pitchFamily="18" charset="0"/>
              </a:rPr>
              <a:t>D</a:t>
            </a:r>
            <a:r>
              <a:rPr lang="tr-TR" altLang="en-US" sz="2000" b="1" i="1" dirty="0" err="1" smtClean="0">
                <a:latin typeface="Times New Roman" panose="02020603050405020304" pitchFamily="18" charset="0"/>
                <a:cs typeface="Times New Roman" panose="02020603050405020304" pitchFamily="18" charset="0"/>
              </a:rPr>
              <a:t>ünya</a:t>
            </a:r>
            <a:r>
              <a:rPr lang="tr-TR" altLang="en-US" sz="2000" b="1" i="1" dirty="0" smtClean="0">
                <a:latin typeface="Times New Roman" panose="02020603050405020304" pitchFamily="18" charset="0"/>
                <a:cs typeface="Times New Roman" panose="02020603050405020304" pitchFamily="18" charset="0"/>
              </a:rPr>
              <a:t> yayın sayıları,</a:t>
            </a:r>
          </a:p>
          <a:p>
            <a:pPr algn="just" eaLnBrk="1" hangingPunct="1">
              <a:lnSpc>
                <a:spcPct val="80000"/>
              </a:lnSpc>
              <a:buFont typeface="Arial" panose="020B0604020202020204" pitchFamily="34" charset="0"/>
              <a:buChar char="•"/>
            </a:pPr>
            <a:r>
              <a:rPr lang="en-US" altLang="en-US" sz="2000" b="1" i="1" dirty="0" smtClean="0">
                <a:latin typeface="Times New Roman" panose="02020603050405020304" pitchFamily="18" charset="0"/>
                <a:cs typeface="Times New Roman" panose="02020603050405020304" pitchFamily="18" charset="0"/>
              </a:rPr>
              <a:t>D</a:t>
            </a:r>
            <a:r>
              <a:rPr lang="tr-TR" altLang="en-US" sz="2000" b="1" i="1" dirty="0" err="1" smtClean="0">
                <a:latin typeface="Times New Roman" panose="02020603050405020304" pitchFamily="18" charset="0"/>
                <a:cs typeface="Times New Roman" panose="02020603050405020304" pitchFamily="18" charset="0"/>
              </a:rPr>
              <a:t>ünya</a:t>
            </a:r>
            <a:r>
              <a:rPr lang="tr-TR" altLang="en-US" sz="2000" b="1" i="1" dirty="0" smtClean="0">
                <a:latin typeface="Times New Roman" panose="02020603050405020304" pitchFamily="18" charset="0"/>
                <a:cs typeface="Times New Roman" panose="02020603050405020304" pitchFamily="18" charset="0"/>
              </a:rPr>
              <a:t> yayınlarına ait atıf sayıları, </a:t>
            </a:r>
          </a:p>
          <a:p>
            <a:pPr algn="just" eaLnBrk="1" hangingPunct="1">
              <a:lnSpc>
                <a:spcPct val="80000"/>
              </a:lnSpc>
              <a:buFont typeface="Arial" panose="020B0604020202020204" pitchFamily="34" charset="0"/>
              <a:buChar char="•"/>
            </a:pPr>
            <a:r>
              <a:rPr lang="tr-TR" altLang="en-US" sz="2000" b="1" i="1" dirty="0" smtClean="0">
                <a:latin typeface="Times New Roman" panose="02020603050405020304" pitchFamily="18" charset="0"/>
                <a:cs typeface="Times New Roman" panose="02020603050405020304" pitchFamily="18" charset="0"/>
              </a:rPr>
              <a:t>Türkiye yayın sayıları, </a:t>
            </a:r>
          </a:p>
          <a:p>
            <a:pPr algn="just" eaLnBrk="1" hangingPunct="1">
              <a:lnSpc>
                <a:spcPct val="80000"/>
              </a:lnSpc>
              <a:buFont typeface="Arial" panose="020B0604020202020204" pitchFamily="34" charset="0"/>
              <a:buChar char="•"/>
            </a:pPr>
            <a:r>
              <a:rPr lang="tr-TR" altLang="en-US" sz="2000" b="1" i="1" dirty="0" smtClean="0">
                <a:latin typeface="Times New Roman" panose="02020603050405020304" pitchFamily="18" charset="0"/>
                <a:cs typeface="Times New Roman" panose="02020603050405020304" pitchFamily="18" charset="0"/>
              </a:rPr>
              <a:t>Türkiye yayınlarına ait atıf sayıları,</a:t>
            </a:r>
            <a:endParaRPr lang="en-US" altLang="en-US" sz="2000" b="1" i="1" dirty="0" smtClean="0">
              <a:latin typeface="Times New Roman" panose="02020603050405020304" pitchFamily="18" charset="0"/>
              <a:cs typeface="Times New Roman" panose="02020603050405020304" pitchFamily="18" charset="0"/>
            </a:endParaRPr>
          </a:p>
          <a:p>
            <a:pPr algn="just" eaLnBrk="1" hangingPunct="1">
              <a:lnSpc>
                <a:spcPct val="80000"/>
              </a:lnSpc>
              <a:buFont typeface="Arial" panose="020B0604020202020204" pitchFamily="34" charset="0"/>
              <a:buChar char="•"/>
            </a:pPr>
            <a:r>
              <a:rPr lang="tr-TR" altLang="en-US" sz="2000" b="1" i="1" dirty="0" smtClean="0">
                <a:latin typeface="Times New Roman" panose="02020603050405020304" pitchFamily="18" charset="0"/>
                <a:cs typeface="Times New Roman" panose="02020603050405020304" pitchFamily="18" charset="0"/>
              </a:rPr>
              <a:t>Üniversite yayın sayıları,</a:t>
            </a:r>
          </a:p>
          <a:p>
            <a:pPr algn="just" eaLnBrk="1" hangingPunct="1">
              <a:lnSpc>
                <a:spcPct val="80000"/>
              </a:lnSpc>
              <a:buFont typeface="Arial" panose="020B0604020202020204" pitchFamily="34" charset="0"/>
              <a:buChar char="•"/>
            </a:pPr>
            <a:r>
              <a:rPr lang="tr-TR" altLang="en-US" sz="2000" b="1" i="1" dirty="0" smtClean="0">
                <a:latin typeface="Times New Roman" panose="02020603050405020304" pitchFamily="18" charset="0"/>
                <a:cs typeface="Times New Roman" panose="02020603050405020304" pitchFamily="18" charset="0"/>
              </a:rPr>
              <a:t>Üniversite yayınlarına ait atıf sayıları,</a:t>
            </a:r>
          </a:p>
          <a:p>
            <a:pPr algn="just" eaLnBrk="1" hangingPunct="1">
              <a:lnSpc>
                <a:spcPct val="80000"/>
              </a:lnSpc>
              <a:buFont typeface="Arial" panose="020B0604020202020204" pitchFamily="34" charset="0"/>
              <a:buChar char="•"/>
            </a:pPr>
            <a:r>
              <a:rPr lang="tr-TR" altLang="en-US" sz="2000" b="1" i="1" dirty="0" smtClean="0">
                <a:latin typeface="Times New Roman" panose="02020603050405020304" pitchFamily="18" charset="0"/>
                <a:cs typeface="Times New Roman" panose="02020603050405020304" pitchFamily="18" charset="0"/>
              </a:rPr>
              <a:t>Üniversite bazında TÜBİTAK projelerinin bütçe ve sayılarına</a:t>
            </a:r>
          </a:p>
          <a:p>
            <a:pPr eaLnBrk="1" hangingPunct="1">
              <a:lnSpc>
                <a:spcPct val="80000"/>
              </a:lnSpc>
              <a:buFont typeface="Arial" panose="020B0604020202020204" pitchFamily="34" charset="0"/>
              <a:buChar char="•"/>
            </a:pPr>
            <a:r>
              <a:rPr lang="tr-TR" altLang="en-US" sz="2000" b="1" i="1" dirty="0" smtClean="0">
                <a:latin typeface="Times New Roman" panose="02020603050405020304" pitchFamily="18" charset="0"/>
                <a:cs typeface="Times New Roman" panose="02020603050405020304" pitchFamily="18" charset="0"/>
              </a:rPr>
              <a:t>Yapılan Çalışmaya göre</a:t>
            </a:r>
          </a:p>
          <a:p>
            <a:pPr eaLnBrk="1" hangingPunct="1">
              <a:lnSpc>
                <a:spcPct val="80000"/>
              </a:lnSpc>
            </a:pPr>
            <a:endParaRPr lang="en-US" altLang="tr-TR" dirty="0" smtClean="0"/>
          </a:p>
        </p:txBody>
      </p:sp>
      <p:sp>
        <p:nvSpPr>
          <p:cNvPr id="4" name="Slayt Numarası Yer Tutucusu 3"/>
          <p:cNvSpPr>
            <a:spLocks noGrp="1"/>
          </p:cNvSpPr>
          <p:nvPr>
            <p:ph type="sldNum" sz="quarter" idx="12"/>
          </p:nvPr>
        </p:nvSpPr>
        <p:spPr>
          <a:xfrm>
            <a:off x="10870537" y="6333331"/>
            <a:ext cx="730250" cy="274637"/>
          </a:xfrm>
        </p:spPr>
        <p:txBody>
          <a:bodyPr/>
          <a:lstStyle/>
          <a:p>
            <a:pPr>
              <a:defRPr/>
            </a:pPr>
            <a:fld id="{57A40F85-3FBF-433C-B19A-CE7E7B95DA40}" type="slidenum">
              <a:rPr lang="tr-TR" altLang="tr-TR"/>
              <a:pPr>
                <a:defRPr/>
              </a:pPr>
              <a:t>25</a:t>
            </a:fld>
            <a:endParaRPr lang="tr-TR" altLang="tr-TR" dirty="0"/>
          </a:p>
        </p:txBody>
      </p:sp>
    </p:spTree>
    <p:extLst>
      <p:ext uri="{BB962C8B-B14F-4D97-AF65-F5344CB8AC3E}">
        <p14:creationId xmlns:p14="http://schemas.microsoft.com/office/powerpoint/2010/main" val="353558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E39AD-D538-44A3-877C-0F73B215AD51}" type="slidenum">
              <a:rPr lang="tr-TR" altLang="tr-TR" smtClean="0">
                <a:solidFill>
                  <a:srgbClr val="045C75"/>
                </a:solidFill>
                <a:latin typeface="Constantia" panose="02030602050306030303" pitchFamily="18" charset="0"/>
              </a:rPr>
              <a:pPr/>
              <a:t>26</a:t>
            </a:fld>
            <a:endParaRPr lang="tr-TR" altLang="tr-TR" smtClean="0">
              <a:solidFill>
                <a:srgbClr val="045C75"/>
              </a:solidFill>
              <a:latin typeface="Constantia" panose="02030602050306030303" pitchFamily="18" charset="0"/>
            </a:endParaRPr>
          </a:p>
        </p:txBody>
      </p:sp>
      <p:pic>
        <p:nvPicPr>
          <p:cNvPr id="34819"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2102" y="0"/>
            <a:ext cx="9144000" cy="59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4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6"/>
            <a:ext cx="8595167" cy="989112"/>
          </a:xfrm>
        </p:spPr>
        <p:txBody>
          <a:bodyPr/>
          <a:lstStyle/>
          <a:p>
            <a:pPr algn="ctr">
              <a:defRPr/>
            </a:pPr>
            <a:r>
              <a:rPr lang="tr-TR" sz="2000" b="1" dirty="0" smtClean="0">
                <a:latin typeface="Times New Roman" panose="02020603050405020304" pitchFamily="18" charset="0"/>
                <a:cs typeface="Times New Roman" panose="02020603050405020304" pitchFamily="18" charset="0"/>
              </a:rPr>
              <a:t>Üniversitenin Ulusallaştırılması Kapsamında Mühendislik </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Fakültesi Katkısını Sürdürmektedir. </a:t>
            </a:r>
            <a:endParaRPr lang="tr-TR" sz="2000" b="1" dirty="0">
              <a:latin typeface="Times New Roman" panose="02020603050405020304" pitchFamily="18" charset="0"/>
              <a:cs typeface="Times New Roman" panose="02020603050405020304" pitchFamily="18" charset="0"/>
            </a:endParaRPr>
          </a:p>
        </p:txBody>
      </p:sp>
      <p:sp>
        <p:nvSpPr>
          <p:cNvPr id="36867" name="İçerik Yer Tutucusu 2"/>
          <p:cNvSpPr>
            <a:spLocks noGrp="1"/>
          </p:cNvSpPr>
          <p:nvPr>
            <p:ph idx="1"/>
          </p:nvPr>
        </p:nvSpPr>
        <p:spPr>
          <a:xfrm>
            <a:off x="838199" y="1455235"/>
            <a:ext cx="10515600" cy="4351338"/>
          </a:xfrm>
        </p:spPr>
        <p:txBody>
          <a:bodyPr/>
          <a:lstStyle/>
          <a:p>
            <a:pPr algn="just"/>
            <a:r>
              <a:rPr lang="tr-TR" altLang="tr-TR" sz="2000" dirty="0" smtClean="0">
                <a:solidFill>
                  <a:srgbClr val="FF0000"/>
                </a:solidFill>
                <a:latin typeface="Times New Roman" panose="02020603050405020304" pitchFamily="18" charset="0"/>
                <a:cs typeface="Times New Roman" panose="02020603050405020304" pitchFamily="18" charset="0"/>
              </a:rPr>
              <a:t>1. </a:t>
            </a:r>
            <a:r>
              <a:rPr lang="tr-TR" altLang="tr-TR" sz="2000" dirty="0" smtClean="0">
                <a:latin typeface="Times New Roman" panose="02020603050405020304" pitchFamily="18" charset="0"/>
                <a:cs typeface="Times New Roman" panose="02020603050405020304" pitchFamily="18" charset="0"/>
              </a:rPr>
              <a:t>Bu yıl 2. düzenlenen uluslararası kimya ve kimya mühendisliği uygulama konferansı </a:t>
            </a:r>
            <a:r>
              <a:rPr lang="tr-TR" altLang="tr-TR" sz="2000" dirty="0" err="1" smtClean="0">
                <a:latin typeface="Times New Roman" panose="02020603050405020304" pitchFamily="18" charset="0"/>
                <a:cs typeface="Times New Roman" panose="02020603050405020304" pitchFamily="18" charset="0"/>
              </a:rPr>
              <a:t>Sırbistanın</a:t>
            </a:r>
            <a:r>
              <a:rPr lang="tr-TR" altLang="tr-TR" sz="2000" dirty="0" smtClean="0">
                <a:latin typeface="Times New Roman" panose="02020603050405020304" pitchFamily="18" charset="0"/>
                <a:cs typeface="Times New Roman" panose="02020603050405020304" pitchFamily="18" charset="0"/>
              </a:rPr>
              <a:t> başkenti </a:t>
            </a:r>
            <a:r>
              <a:rPr lang="tr-TR" altLang="tr-TR" sz="2000" dirty="0" err="1" smtClean="0">
                <a:latin typeface="Times New Roman" panose="02020603050405020304" pitchFamily="18" charset="0"/>
                <a:cs typeface="Times New Roman" panose="02020603050405020304" pitchFamily="18" charset="0"/>
              </a:rPr>
              <a:t>Belgrad’ta</a:t>
            </a:r>
            <a:r>
              <a:rPr lang="tr-TR" altLang="tr-TR" sz="2000" dirty="0" smtClean="0">
                <a:latin typeface="Times New Roman" panose="02020603050405020304" pitchFamily="18" charset="0"/>
                <a:cs typeface="Times New Roman" panose="02020603050405020304" pitchFamily="18" charset="0"/>
              </a:rPr>
              <a:t> 14-17 Ekim tarihleri arasında düzenlenmiştir.</a:t>
            </a:r>
          </a:p>
          <a:p>
            <a:pPr algn="just"/>
            <a:endParaRPr lang="tr-TR" altLang="tr-TR" sz="2000" dirty="0" smtClean="0">
              <a:latin typeface="Times New Roman" panose="02020603050405020304" pitchFamily="18" charset="0"/>
              <a:cs typeface="Times New Roman" panose="02020603050405020304" pitchFamily="18" charset="0"/>
            </a:endParaRPr>
          </a:p>
          <a:p>
            <a:pPr algn="just"/>
            <a:endParaRPr lang="tr-TR" altLang="tr-TR" sz="2000" dirty="0" smtClean="0">
              <a:latin typeface="Times New Roman" panose="02020603050405020304" pitchFamily="18" charset="0"/>
              <a:cs typeface="Times New Roman" panose="02020603050405020304" pitchFamily="18" charset="0"/>
            </a:endParaRPr>
          </a:p>
          <a:p>
            <a:pPr algn="just"/>
            <a:r>
              <a:rPr lang="tr-TR" altLang="tr-TR" sz="2000" dirty="0" smtClean="0">
                <a:solidFill>
                  <a:srgbClr val="FF0000"/>
                </a:solidFill>
                <a:latin typeface="Times New Roman" panose="02020603050405020304" pitchFamily="18" charset="0"/>
                <a:cs typeface="Times New Roman" panose="02020603050405020304" pitchFamily="18" charset="0"/>
              </a:rPr>
              <a:t>2. </a:t>
            </a:r>
            <a:r>
              <a:rPr lang="tr-TR" altLang="tr-TR" sz="2000" dirty="0" smtClean="0">
                <a:latin typeface="Times New Roman" panose="02020603050405020304" pitchFamily="18" charset="0"/>
                <a:cs typeface="Times New Roman" panose="02020603050405020304" pitchFamily="18" charset="0"/>
              </a:rPr>
              <a:t>Uluslararası El-</a:t>
            </a:r>
            <a:r>
              <a:rPr lang="tr-TR" altLang="tr-TR" sz="2000" dirty="0" err="1" smtClean="0">
                <a:latin typeface="Times New Roman" panose="02020603050405020304" pitchFamily="18" charset="0"/>
                <a:cs typeface="Times New Roman" panose="02020603050405020304" pitchFamily="18" charset="0"/>
              </a:rPr>
              <a:t>Cezeri</a:t>
            </a:r>
            <a:r>
              <a:rPr lang="tr-TR" altLang="tr-TR" sz="2000" dirty="0" smtClean="0">
                <a:latin typeface="Times New Roman" panose="02020603050405020304" pitchFamily="18" charset="0"/>
                <a:cs typeface="Times New Roman" panose="02020603050405020304" pitchFamily="18" charset="0"/>
              </a:rPr>
              <a:t> </a:t>
            </a:r>
            <a:r>
              <a:rPr lang="tr-TR" altLang="tr-TR" sz="2000" dirty="0" err="1" smtClean="0">
                <a:latin typeface="Times New Roman" panose="02020603050405020304" pitchFamily="18" charset="0"/>
                <a:cs typeface="Times New Roman" panose="02020603050405020304" pitchFamily="18" charset="0"/>
              </a:rPr>
              <a:t>İnovasyon</a:t>
            </a:r>
            <a:r>
              <a:rPr lang="tr-TR" altLang="tr-TR" sz="2000" dirty="0" smtClean="0">
                <a:latin typeface="Times New Roman" panose="02020603050405020304" pitchFamily="18" charset="0"/>
                <a:cs typeface="Times New Roman" panose="02020603050405020304" pitchFamily="18" charset="0"/>
              </a:rPr>
              <a:t> ve Proje Pazarı her yıl düzenli olarak gerçekleştirilmektedir.</a:t>
            </a:r>
          </a:p>
          <a:p>
            <a:pPr algn="just"/>
            <a:endParaRPr lang="tr-TR" altLang="tr-TR" sz="2000" dirty="0" smtClean="0">
              <a:latin typeface="Times New Roman" panose="02020603050405020304" pitchFamily="18" charset="0"/>
              <a:cs typeface="Times New Roman" panose="02020603050405020304" pitchFamily="18" charset="0"/>
            </a:endParaRPr>
          </a:p>
          <a:p>
            <a:pPr algn="just"/>
            <a:endParaRPr lang="tr-TR" altLang="tr-TR" sz="2000" dirty="0" smtClean="0">
              <a:latin typeface="Times New Roman" panose="02020603050405020304" pitchFamily="18" charset="0"/>
              <a:cs typeface="Times New Roman" panose="02020603050405020304" pitchFamily="18" charset="0"/>
            </a:endParaRPr>
          </a:p>
          <a:p>
            <a:pPr algn="just"/>
            <a:r>
              <a:rPr lang="tr-TR" altLang="tr-TR" sz="2000" dirty="0" smtClean="0">
                <a:solidFill>
                  <a:srgbClr val="FF0000"/>
                </a:solidFill>
                <a:latin typeface="Times New Roman" panose="02020603050405020304" pitchFamily="18" charset="0"/>
                <a:cs typeface="Times New Roman" panose="02020603050405020304" pitchFamily="18" charset="0"/>
              </a:rPr>
              <a:t>3. </a:t>
            </a:r>
            <a:r>
              <a:rPr lang="tr-TR" altLang="tr-TR" sz="2000" dirty="0" smtClean="0">
                <a:latin typeface="Times New Roman" panose="02020603050405020304" pitchFamily="18" charset="0"/>
                <a:cs typeface="Times New Roman" panose="02020603050405020304" pitchFamily="18" charset="0"/>
              </a:rPr>
              <a:t>Elektrik-elektronik mühendisliği bölümü olarak Haziran 2019 tarihinde uluslararası konferansa ev sahipliği yapacaktır.</a:t>
            </a:r>
          </a:p>
          <a:p>
            <a:endParaRPr lang="tr-TR" altLang="tr-TR" dirty="0" smtClean="0"/>
          </a:p>
        </p:txBody>
      </p:sp>
      <p:sp>
        <p:nvSpPr>
          <p:cNvPr id="4" name="Slayt Numarası Yer Tutucusu 3"/>
          <p:cNvSpPr>
            <a:spLocks noGrp="1"/>
          </p:cNvSpPr>
          <p:nvPr>
            <p:ph type="sldNum" sz="quarter" idx="12"/>
          </p:nvPr>
        </p:nvSpPr>
        <p:spPr/>
        <p:txBody>
          <a:bodyPr/>
          <a:lstStyle/>
          <a:p>
            <a:pPr>
              <a:defRPr/>
            </a:pPr>
            <a:fld id="{6A91C321-F410-41E6-8E79-0FEA6EDBFCC0}" type="slidenum">
              <a:rPr lang="tr-TR" altLang="tr-TR" smtClean="0"/>
              <a:pPr>
                <a:defRPr/>
              </a:pPr>
              <a:t>27</a:t>
            </a:fld>
            <a:endParaRPr lang="tr-TR" altLang="tr-TR"/>
          </a:p>
        </p:txBody>
      </p:sp>
    </p:spTree>
    <p:extLst>
      <p:ext uri="{BB962C8B-B14F-4D97-AF65-F5344CB8AC3E}">
        <p14:creationId xmlns:p14="http://schemas.microsoft.com/office/powerpoint/2010/main" val="280077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çerik Yer Tutucusu 1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6018834" cy="6100382"/>
          </a:xfrm>
        </p:spPr>
      </p:pic>
      <p:pic>
        <p:nvPicPr>
          <p:cNvPr id="37891" name="İçerik Yer Tutucusu 1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8834" y="0"/>
            <a:ext cx="6173165" cy="6100382"/>
          </a:xfrm>
        </p:spPr>
      </p:pic>
      <p:sp>
        <p:nvSpPr>
          <p:cNvPr id="4" name="Slayt Numarası Yer Tutucusu 3"/>
          <p:cNvSpPr>
            <a:spLocks noGrp="1"/>
          </p:cNvSpPr>
          <p:nvPr>
            <p:ph type="sldNum" sz="quarter" idx="12"/>
          </p:nvPr>
        </p:nvSpPr>
        <p:spPr/>
        <p:txBody>
          <a:bodyPr/>
          <a:lstStyle/>
          <a:p>
            <a:pPr>
              <a:defRPr/>
            </a:pPr>
            <a:fld id="{94F445F2-2A46-42C5-87F3-86251C16B484}" type="slidenum">
              <a:rPr lang="tr-TR" altLang="tr-TR" smtClean="0"/>
              <a:pPr>
                <a:defRPr/>
              </a:pPr>
              <a:t>28</a:t>
            </a:fld>
            <a:endParaRPr lang="tr-TR" altLang="tr-TR"/>
          </a:p>
        </p:txBody>
      </p:sp>
    </p:spTree>
    <p:extLst>
      <p:ext uri="{BB962C8B-B14F-4D97-AF65-F5344CB8AC3E}">
        <p14:creationId xmlns:p14="http://schemas.microsoft.com/office/powerpoint/2010/main" val="327353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3DBE7C62-4D9A-48E5-A235-33EA4F988D3C}" type="slidenum">
              <a:rPr lang="tr-TR" altLang="tr-TR" smtClean="0"/>
              <a:pPr>
                <a:defRPr/>
              </a:pPr>
              <a:t>29</a:t>
            </a:fld>
            <a:endParaRPr lang="tr-TR" altLang="tr-TR"/>
          </a:p>
        </p:txBody>
      </p:sp>
      <p:pic>
        <p:nvPicPr>
          <p:cNvPr id="38915" name="İçerik Yer Tutucusu 5"/>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065134"/>
          </a:xfrm>
        </p:spPr>
      </p:pic>
    </p:spTree>
    <p:extLst>
      <p:ext uri="{BB962C8B-B14F-4D97-AF65-F5344CB8AC3E}">
        <p14:creationId xmlns:p14="http://schemas.microsoft.com/office/powerpoint/2010/main" val="115535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013744" y="409575"/>
            <a:ext cx="5952620" cy="283152"/>
          </a:xfrm>
        </p:spPr>
        <p:txBody>
          <a:bodyPr>
            <a:normAutofit fontScale="90000"/>
          </a:bodyPr>
          <a:lstStyle/>
          <a:p>
            <a:pPr algn="ctr">
              <a:defRPr/>
            </a:pPr>
            <a:r>
              <a:rPr lang="tr-TR" dirty="0">
                <a:solidFill>
                  <a:srgbClr val="002060"/>
                </a:solidFill>
              </a:rPr>
              <a:t/>
            </a:r>
            <a:br>
              <a:rPr lang="tr-TR" dirty="0">
                <a:solidFill>
                  <a:srgbClr val="002060"/>
                </a:solidFill>
              </a:rPr>
            </a:br>
            <a:r>
              <a:rPr lang="tr-TR" sz="3300" b="1" dirty="0" smtClean="0">
                <a:solidFill>
                  <a:schemeClr val="tx1"/>
                </a:solidFill>
              </a:rPr>
              <a:t>Misyonumuz</a:t>
            </a:r>
            <a:r>
              <a:rPr lang="tr-TR" b="1" dirty="0" smtClean="0">
                <a:solidFill>
                  <a:schemeClr val="tx1"/>
                </a:solidFill>
              </a:rPr>
              <a:t> </a:t>
            </a:r>
            <a:endParaRPr lang="tr-TR" b="1" dirty="0">
              <a:solidFill>
                <a:schemeClr val="tx1"/>
              </a:solidFill>
            </a:endParaRPr>
          </a:p>
        </p:txBody>
      </p:sp>
      <p:sp>
        <p:nvSpPr>
          <p:cNvPr id="11267" name="İçerik Yer Tutucusu 1"/>
          <p:cNvSpPr>
            <a:spLocks noGrp="1"/>
          </p:cNvSpPr>
          <p:nvPr>
            <p:ph idx="1"/>
          </p:nvPr>
        </p:nvSpPr>
        <p:spPr>
          <a:xfrm>
            <a:off x="1285623" y="1243013"/>
            <a:ext cx="7408862" cy="3816350"/>
          </a:xfrm>
        </p:spPr>
        <p:txBody>
          <a:bodyPr>
            <a:normAutofit fontScale="85000" lnSpcReduction="10000"/>
          </a:bodyPr>
          <a:lstStyle/>
          <a:p>
            <a:pPr algn="just" eaLnBrk="1" hangingPunct="1">
              <a:lnSpc>
                <a:spcPct val="150000"/>
              </a:lnSpc>
              <a:buFont typeface="Arial" panose="020B0604020202020204" pitchFamily="34" charset="0"/>
              <a:buChar char="•"/>
            </a:pPr>
            <a:r>
              <a:rPr lang="tr-TR" altLang="en-US" b="1" i="1" dirty="0" smtClean="0">
                <a:latin typeface="Times New Roman" panose="02020603050405020304" pitchFamily="18" charset="0"/>
                <a:cs typeface="Times New Roman" panose="02020603050405020304" pitchFamily="18" charset="0"/>
              </a:rPr>
              <a:t>Konusunda yetki ve sorumluluk taşıyabilecek yeterli bilgi ve becerilerle donatılmış, meslek etiğinden taviz vermeyen, üniversite-sanayi işbirliğini destekleyen, bilgi ve teknoloji üreterek bölgesel ve ulusal kalkınmaya katkı sağlayan, yaptığı çalışmaları uluslararası ilişkilerle geliştirerek her alanda öncü ve kaliteli bir Fakülte olmaktır.</a:t>
            </a:r>
            <a:endParaRPr lang="en-US" altLang="en-US" b="1" i="1" dirty="0" smtClean="0">
              <a:latin typeface="Times New Roman" panose="02020603050405020304" pitchFamily="18" charset="0"/>
              <a:cs typeface="Times New Roman" panose="02020603050405020304" pitchFamily="18" charset="0"/>
            </a:endParaRPr>
          </a:p>
          <a:p>
            <a:pPr algn="just" eaLnBrk="1" hangingPunct="1">
              <a:lnSpc>
                <a:spcPct val="150000"/>
              </a:lnSpc>
              <a:buFont typeface="Wingdings 2" panose="05020102010507070707" pitchFamily="18" charset="2"/>
              <a:buNone/>
            </a:pPr>
            <a:endParaRPr lang="tr-TR" altLang="tr-TR" b="1" i="1" dirty="0" smtClean="0">
              <a:latin typeface="Times New Roman" panose="02020603050405020304" pitchFamily="18" charset="0"/>
              <a:cs typeface="Times New Roman" panose="02020603050405020304" pitchFamily="18" charset="0"/>
            </a:endParaRPr>
          </a:p>
          <a:p>
            <a:pPr algn="just" eaLnBrk="1" hangingPunct="1"/>
            <a:endParaRPr lang="tr-TR" altLang="tr-TR" sz="1800" dirty="0">
              <a:solidFill>
                <a:srgbClr val="002060"/>
              </a:solidFill>
            </a:endParaRPr>
          </a:p>
        </p:txBody>
      </p:sp>
      <p:sp>
        <p:nvSpPr>
          <p:cNvPr id="11268" name="Slayt Numarası Yer Tutucusu 3"/>
          <p:cNvSpPr>
            <a:spLocks noGrp="1"/>
          </p:cNvSpPr>
          <p:nvPr>
            <p:ph type="sldNum" sz="quarter" idx="12"/>
          </p:nvPr>
        </p:nvSpPr>
        <p:spPr bwMode="auto">
          <a:xfrm>
            <a:off x="11117243" y="6234999"/>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49762B-087A-4A45-B6B4-6693DF6A1E27}" type="slidenum">
              <a:rPr lang="tr-TR" altLang="tr-TR" smtClean="0">
                <a:solidFill>
                  <a:srgbClr val="045C75"/>
                </a:solidFill>
                <a:latin typeface="Times New Roman" panose="02020603050405020304" pitchFamily="18" charset="0"/>
                <a:cs typeface="Times New Roman" panose="02020603050405020304" pitchFamily="18" charset="0"/>
              </a:rPr>
              <a:pPr/>
              <a:t>3</a:t>
            </a:fld>
            <a:endParaRPr lang="tr-TR" altLang="tr-TR"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56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a:xfrm>
            <a:off x="1524000" y="549275"/>
            <a:ext cx="6508830" cy="1371600"/>
          </a:xfrm>
        </p:spPr>
        <p:txBody>
          <a:bodyPr/>
          <a:lstStyle/>
          <a:p>
            <a:pPr algn="ctr">
              <a:defRPr/>
            </a:pPr>
            <a:r>
              <a:rPr lang="tr-TR" altLang="en-US" sz="3000" dirty="0" smtClean="0">
                <a:solidFill>
                  <a:schemeClr val="tx1">
                    <a:lumMod val="95000"/>
                    <a:lumOff val="5000"/>
                  </a:schemeClr>
                </a:solidFill>
                <a:latin typeface="Times New Roman" panose="02020603050405020304" pitchFamily="18" charset="0"/>
                <a:cs typeface="Times New Roman" panose="02020603050405020304" pitchFamily="18" charset="0"/>
              </a:rPr>
              <a:t>Mali Bilgiler</a:t>
            </a:r>
            <a:r>
              <a:rPr lang="tr-TR" altLang="en-US" sz="3000" b="1" dirty="0">
                <a:solidFill>
                  <a:schemeClr val="tx1">
                    <a:lumMod val="95000"/>
                    <a:lumOff val="5000"/>
                  </a:schemeClr>
                </a:solidFill>
                <a:latin typeface="Times New Roman" panose="02020603050405020304" pitchFamily="18" charset="0"/>
                <a:cs typeface="Times New Roman" panose="02020603050405020304" pitchFamily="18" charset="0"/>
              </a:rPr>
              <a:t/>
            </a:r>
            <a:br>
              <a:rPr lang="tr-TR" altLang="en-US" sz="3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rPr>
              <a:t/>
            </a:r>
            <a:br>
              <a:rPr lang="en-US" altLang="en-US" sz="3200" dirty="0">
                <a:solidFill>
                  <a:schemeClr val="tx1">
                    <a:lumMod val="95000"/>
                    <a:lumOff val="5000"/>
                  </a:schemeClr>
                </a:solidFill>
              </a:rPr>
            </a:br>
            <a:endParaRPr lang="en-US" alt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23608823"/>
              </p:ext>
            </p:extLst>
          </p:nvPr>
        </p:nvGraphicFramePr>
        <p:xfrm>
          <a:off x="745371" y="1131066"/>
          <a:ext cx="9857040" cy="4274764"/>
        </p:xfrm>
        <a:graphic>
          <a:graphicData uri="http://schemas.openxmlformats.org/drawingml/2006/table">
            <a:tbl>
              <a:tblPr firstRow="1" firstCol="1" bandRow="1">
                <a:tableStyleId>{BC89EF96-8CEA-46FF-86C4-4CE0E7609802}</a:tableStyleId>
              </a:tblPr>
              <a:tblGrid>
                <a:gridCol w="311910"/>
                <a:gridCol w="295239"/>
                <a:gridCol w="294545"/>
                <a:gridCol w="345949"/>
                <a:gridCol w="2537130"/>
                <a:gridCol w="3126707"/>
                <a:gridCol w="2945560"/>
              </a:tblGrid>
              <a:tr h="624952">
                <a:tc gridSpan="7">
                  <a:txBody>
                    <a:bodyPr/>
                    <a:lstStyle/>
                    <a:p>
                      <a:pPr algn="ctr">
                        <a:spcAft>
                          <a:spcPts val="0"/>
                        </a:spcAft>
                      </a:pPr>
                      <a:r>
                        <a:rPr lang="tr-TR" sz="1600" dirty="0" smtClean="0">
                          <a:effectLst/>
                          <a:latin typeface="Times New Roman" panose="02020603050405020304" pitchFamily="18" charset="0"/>
                          <a:cs typeface="Times New Roman" panose="02020603050405020304" pitchFamily="18" charset="0"/>
                        </a:rPr>
                        <a:t>     </a:t>
                      </a:r>
                      <a:r>
                        <a:rPr lang="tr-TR" altLang="en-US" sz="1600" dirty="0" smtClean="0">
                          <a:solidFill>
                            <a:schemeClr val="tx1">
                              <a:lumMod val="95000"/>
                              <a:lumOff val="5000"/>
                            </a:schemeClr>
                          </a:solidFill>
                          <a:latin typeface="Times New Roman" panose="02020603050405020304" pitchFamily="18" charset="0"/>
                          <a:cs typeface="Times New Roman" panose="02020603050405020304" pitchFamily="18" charset="0"/>
                        </a:rPr>
                        <a:t>Bütçe Uygulama Sonuçları ve</a:t>
                      </a:r>
                      <a:r>
                        <a:rPr lang="tr-TR" sz="1600" dirty="0" smtClean="0">
                          <a:effectLst/>
                          <a:latin typeface="Times New Roman" panose="02020603050405020304" pitchFamily="18" charset="0"/>
                          <a:cs typeface="Times New Roman" panose="02020603050405020304" pitchFamily="18" charset="0"/>
                        </a:rPr>
                        <a:t> 2018 </a:t>
                      </a:r>
                      <a:r>
                        <a:rPr lang="tr-TR" sz="1600" dirty="0">
                          <a:effectLst/>
                          <a:latin typeface="Times New Roman" panose="02020603050405020304" pitchFamily="18" charset="0"/>
                          <a:cs typeface="Times New Roman" panose="02020603050405020304" pitchFamily="18" charset="0"/>
                        </a:rPr>
                        <a:t>Yılında Yapılan Harcamalar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4615">
                <a:tc gridSpan="4">
                  <a:txBody>
                    <a:bodyPr/>
                    <a:lstStyle/>
                    <a:p>
                      <a:pPr algn="ctr">
                        <a:spcAft>
                          <a:spcPts val="0"/>
                        </a:spcAft>
                      </a:pPr>
                      <a:r>
                        <a:rPr lang="tr-TR" sz="1600">
                          <a:effectLst/>
                          <a:latin typeface="Times New Roman" panose="02020603050405020304" pitchFamily="18" charset="0"/>
                          <a:cs typeface="Times New Roman" panose="02020603050405020304" pitchFamily="18" charset="0"/>
                        </a:rPr>
                        <a:t>Ekonomik Kod</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spcAft>
                          <a:spcPts val="0"/>
                        </a:spcAft>
                      </a:pPr>
                      <a:r>
                        <a:rPr lang="tr-TR" sz="1600" dirty="0">
                          <a:effectLst/>
                          <a:latin typeface="Times New Roman" panose="02020603050405020304" pitchFamily="18" charset="0"/>
                          <a:cs typeface="Times New Roman" panose="02020603050405020304" pitchFamily="18" charset="0"/>
                        </a:rPr>
                        <a:t>Ekonomik Sınıflandırmanın Adı</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Times New Roman" panose="02020603050405020304" pitchFamily="18" charset="0"/>
                          <a:cs typeface="Times New Roman" panose="02020603050405020304" pitchFamily="18" charset="0"/>
                        </a:rPr>
                        <a:t>2017 Yılı Harcama Tutarı</a:t>
                      </a:r>
                      <a:endParaRPr lang="en-US"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rowSpan="2">
                  <a:txBody>
                    <a:bodyPr/>
                    <a:lstStyle/>
                    <a:p>
                      <a:pPr algn="ctr">
                        <a:spcAft>
                          <a:spcPts val="0"/>
                        </a:spcAft>
                      </a:pPr>
                      <a:r>
                        <a:rPr lang="tr-TR" sz="1600" dirty="0" smtClean="0">
                          <a:effectLst/>
                          <a:latin typeface="Times New Roman" panose="02020603050405020304" pitchFamily="18" charset="0"/>
                          <a:cs typeface="Times New Roman" panose="02020603050405020304" pitchFamily="18" charset="0"/>
                        </a:rPr>
                        <a:t>2018 </a:t>
                      </a:r>
                      <a:r>
                        <a:rPr lang="tr-TR" sz="1600" dirty="0">
                          <a:effectLst/>
                          <a:latin typeface="Times New Roman" panose="02020603050405020304" pitchFamily="18" charset="0"/>
                          <a:cs typeface="Times New Roman" panose="02020603050405020304" pitchFamily="18" charset="0"/>
                        </a:rPr>
                        <a:t>Yılı Harcama Tutarı</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r>
              <a:tr h="375457">
                <a:tc>
                  <a:txBody>
                    <a:bodyPr/>
                    <a:lstStyle/>
                    <a:p>
                      <a:pPr algn="ctr">
                        <a:spcAft>
                          <a:spcPts val="0"/>
                        </a:spcAft>
                      </a:pPr>
                      <a:r>
                        <a:rPr lang="tr-TR" sz="1600">
                          <a:effectLst/>
                          <a:latin typeface="Times New Roman" panose="02020603050405020304" pitchFamily="18" charset="0"/>
                          <a:cs typeface="Times New Roman" panose="02020603050405020304" pitchFamily="18" charset="0"/>
                        </a:rPr>
                        <a:t>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b"/>
                </a:tc>
                <a:tc>
                  <a:txBody>
                    <a:bodyPr/>
                    <a:lstStyle/>
                    <a:p>
                      <a:pPr algn="ctr">
                        <a:spcAft>
                          <a:spcPts val="0"/>
                        </a:spcAft>
                      </a:pPr>
                      <a:r>
                        <a:rPr lang="tr-TR" sz="1600">
                          <a:effectLst/>
                          <a:latin typeface="Times New Roman" panose="02020603050405020304" pitchFamily="18" charset="0"/>
                          <a:cs typeface="Times New Roman" panose="02020603050405020304" pitchFamily="18" charset="0"/>
                        </a:rPr>
                        <a:t>II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b"/>
                </a:tc>
                <a:tc>
                  <a:txBody>
                    <a:bodyPr/>
                    <a:lstStyle/>
                    <a:p>
                      <a:pPr algn="ctr">
                        <a:spcAft>
                          <a:spcPts val="0"/>
                        </a:spcAft>
                      </a:pPr>
                      <a:r>
                        <a:rPr lang="tr-TR" sz="1600">
                          <a:effectLst/>
                          <a:latin typeface="Times New Roman" panose="02020603050405020304" pitchFamily="18" charset="0"/>
                          <a:cs typeface="Times New Roman" panose="02020603050405020304" pitchFamily="18" charset="0"/>
                        </a:rPr>
                        <a:t>III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b"/>
                </a:tc>
                <a:tc>
                  <a:txBody>
                    <a:bodyPr/>
                    <a:lstStyle/>
                    <a:p>
                      <a:pPr algn="ctr">
                        <a:spcAft>
                          <a:spcPts val="0"/>
                        </a:spcAft>
                      </a:pPr>
                      <a:r>
                        <a:rPr lang="tr-TR" sz="1600">
                          <a:effectLst/>
                          <a:latin typeface="Times New Roman" panose="02020603050405020304" pitchFamily="18" charset="0"/>
                          <a:cs typeface="Times New Roman" panose="02020603050405020304" pitchFamily="18" charset="0"/>
                        </a:rPr>
                        <a:t>IV</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b"/>
                </a:tc>
                <a:tc vMerge="1">
                  <a:txBody>
                    <a:bodyPr/>
                    <a:lstStyle/>
                    <a:p>
                      <a:endParaRPr lang="en-US"/>
                    </a:p>
                  </a:txBody>
                  <a:tcPr/>
                </a:tc>
                <a:tc vMerge="1">
                  <a:txBody>
                    <a:bodyPr/>
                    <a:lstStyle/>
                    <a:p>
                      <a:endParaRPr lang="en-US"/>
                    </a:p>
                  </a:txBody>
                  <a:tcPr/>
                </a:tc>
                <a:tc vMerge="1">
                  <a:txBody>
                    <a:bodyPr/>
                    <a:lstStyle/>
                    <a:p>
                      <a:endParaRPr lang="en-US"/>
                    </a:p>
                  </a:txBody>
                  <a:tcPr/>
                </a:tc>
              </a:tr>
              <a:tr h="522936">
                <a:tc>
                  <a:txBody>
                    <a:bodyPr/>
                    <a:lstStyle/>
                    <a:p>
                      <a:pPr>
                        <a:spcAft>
                          <a:spcPts val="0"/>
                        </a:spcAft>
                      </a:pPr>
                      <a:r>
                        <a:rPr lang="tr-TR" sz="1600">
                          <a:effectLst/>
                          <a:latin typeface="Times New Roman" panose="02020603050405020304" pitchFamily="18" charset="0"/>
                          <a:cs typeface="Times New Roman" panose="02020603050405020304" pitchFamily="18" charset="0"/>
                        </a:rPr>
                        <a:t> 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spcAft>
                          <a:spcPts val="0"/>
                        </a:spcAft>
                      </a:pPr>
                      <a:r>
                        <a:rPr lang="tr-TR" sz="16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spcAft>
                          <a:spcPts val="0"/>
                        </a:spcAft>
                      </a:pPr>
                      <a:r>
                        <a:rPr lang="tr-TR"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b"/>
                </a:tc>
                <a:tc>
                  <a:txBody>
                    <a:bodyPr/>
                    <a:lstStyle/>
                    <a:p>
                      <a:pPr>
                        <a:spcAft>
                          <a:spcPts val="0"/>
                        </a:spcAft>
                      </a:pPr>
                      <a:r>
                        <a:rPr lang="tr-TR"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b"/>
                </a:tc>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Tüketime Yönelik Malzeme Alımları</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lgn="ctr">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26.362,21 TL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lgn="ctr">
                        <a:spcAft>
                          <a:spcPts val="0"/>
                        </a:spcAft>
                      </a:pPr>
                      <a:r>
                        <a:rPr lang="tr-TR" sz="1600" dirty="0" smtClean="0">
                          <a:effectLst/>
                          <a:latin typeface="Times New Roman" panose="02020603050405020304" pitchFamily="18" charset="0"/>
                          <a:ea typeface="Calibri" panose="020F0502020204030204" pitchFamily="34" charset="0"/>
                          <a:cs typeface="Times New Roman" panose="02020603050405020304" pitchFamily="18" charset="0"/>
                        </a:rPr>
                        <a:t>32.891</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,09</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TL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r>
              <a:tr h="472113">
                <a:tc>
                  <a:txBody>
                    <a:bodyPr/>
                    <a:lstStyle/>
                    <a:p>
                      <a:pPr>
                        <a:spcAft>
                          <a:spcPts val="0"/>
                        </a:spcAft>
                      </a:pPr>
                      <a:r>
                        <a:rPr lang="tr-TR" sz="16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spcAft>
                          <a:spcPts val="0"/>
                        </a:spcAft>
                      </a:pPr>
                      <a:r>
                        <a:rPr lang="tr-TR" sz="16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b"/>
                </a:tc>
                <a:tc>
                  <a:txBody>
                    <a:bodyPr/>
                    <a:lstStyle/>
                    <a:p>
                      <a:pPr>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b"/>
                </a:tc>
                <a:tc>
                  <a:txBody>
                    <a:bodyPr/>
                    <a:lstStyle/>
                    <a:p>
                      <a:pPr>
                        <a:spcAft>
                          <a:spcPts val="0"/>
                        </a:spcAft>
                      </a:pPr>
                      <a:r>
                        <a:rPr lang="tr-TR" sz="1600" dirty="0" smtClean="0">
                          <a:effectLst/>
                          <a:latin typeface="Times New Roman" panose="02020603050405020304" pitchFamily="18" charset="0"/>
                          <a:ea typeface="Calibri" panose="020F0502020204030204" pitchFamily="34" charset="0"/>
                          <a:cs typeface="Times New Roman" panose="02020603050405020304" pitchFamily="18" charset="0"/>
                        </a:rPr>
                        <a:t>Yolluklar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lgn="ctr">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61.140,35 TL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lgn="ctr">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36.451,87 TL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r>
              <a:tr h="481613">
                <a:tc>
                  <a:txBody>
                    <a:bodyPr/>
                    <a:lstStyle/>
                    <a:p>
                      <a:pPr>
                        <a:spcAft>
                          <a:spcPts val="0"/>
                        </a:spcAft>
                      </a:pPr>
                      <a:r>
                        <a:rPr lang="tr-TR"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spcAft>
                          <a:spcPts val="0"/>
                        </a:spcAft>
                      </a:pPr>
                      <a:r>
                        <a:rPr lang="tr-TR" sz="16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endParaRPr lang="en-US" sz="1600">
                        <a:effectLst/>
                        <a:latin typeface="Times New Roman" panose="02020603050405020304" pitchFamily="18" charset="0"/>
                        <a:cs typeface="Times New Roman" panose="02020603050405020304" pitchFamily="18" charset="0"/>
                      </a:endParaRPr>
                    </a:p>
                  </a:txBody>
                  <a:tcPr marL="44461" marR="44461" marT="0" marB="0" anchor="b"/>
                </a:tc>
                <a:tc>
                  <a:txBody>
                    <a:bodyPr/>
                    <a:lstStyle/>
                    <a:p>
                      <a:endParaRPr lang="en-US" sz="1600">
                        <a:effectLst/>
                        <a:latin typeface="Times New Roman" panose="02020603050405020304" pitchFamily="18" charset="0"/>
                        <a:cs typeface="Times New Roman" panose="02020603050405020304" pitchFamily="18" charset="0"/>
                      </a:endParaRPr>
                    </a:p>
                  </a:txBody>
                  <a:tcPr marL="44461" marR="44461" marT="0" marB="0" anchor="b"/>
                </a:tc>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Hizmet Alımları</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lgn="ctr">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1.283,00 TL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lgn="ctr">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186,50 TL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r>
              <a:tr h="873078">
                <a:tc>
                  <a:txBody>
                    <a:bodyPr/>
                    <a:lstStyle/>
                    <a:p>
                      <a:pPr>
                        <a:spcAft>
                          <a:spcPts val="0"/>
                        </a:spcAft>
                      </a:pPr>
                      <a:r>
                        <a:rPr lang="tr-TR"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spcAft>
                          <a:spcPts val="0"/>
                        </a:spcAft>
                      </a:pPr>
                      <a:r>
                        <a:rPr lang="tr-TR" sz="1600">
                          <a:effectLst/>
                          <a:latin typeface="Times New Roman" panose="02020603050405020304" pitchFamily="18" charset="0"/>
                          <a:cs typeface="Times New Roman" panose="02020603050405020304" pitchFamily="18" charset="0"/>
                        </a:rPr>
                        <a:t>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endParaRPr lang="en-US" sz="1600" dirty="0">
                        <a:effectLst/>
                        <a:latin typeface="Times New Roman" panose="02020603050405020304" pitchFamily="18" charset="0"/>
                        <a:cs typeface="Times New Roman" panose="02020603050405020304" pitchFamily="18" charset="0"/>
                      </a:endParaRPr>
                    </a:p>
                  </a:txBody>
                  <a:tcPr marL="44461" marR="44461" marT="0" marB="0" anchor="b"/>
                </a:tc>
                <a:tc>
                  <a:txBody>
                    <a:bodyPr/>
                    <a:lstStyle/>
                    <a:p>
                      <a:endParaRPr lang="en-US" sz="1600" dirty="0">
                        <a:effectLst/>
                        <a:latin typeface="Times New Roman" panose="02020603050405020304" pitchFamily="18" charset="0"/>
                        <a:cs typeface="Times New Roman" panose="02020603050405020304" pitchFamily="18" charset="0"/>
                      </a:endParaRPr>
                    </a:p>
                  </a:txBody>
                  <a:tcPr marL="44461" marR="44461" marT="0" marB="0" anchor="b"/>
                </a:tc>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Menkul </a:t>
                      </a:r>
                      <a:r>
                        <a:rPr lang="tr-TR" sz="1600" dirty="0" err="1">
                          <a:effectLst/>
                          <a:latin typeface="Times New Roman" panose="02020603050405020304" pitchFamily="18" charset="0"/>
                          <a:cs typeface="Times New Roman" panose="02020603050405020304" pitchFamily="18" charset="0"/>
                        </a:rPr>
                        <a:t>Mal,Gayri</a:t>
                      </a:r>
                      <a:r>
                        <a:rPr lang="tr-TR" sz="1600" dirty="0">
                          <a:effectLst/>
                          <a:latin typeface="Times New Roman" panose="02020603050405020304" pitchFamily="18" charset="0"/>
                          <a:cs typeface="Times New Roman" panose="02020603050405020304" pitchFamily="18" charset="0"/>
                        </a:rPr>
                        <a:t> maddi Hak </a:t>
                      </a:r>
                      <a:r>
                        <a:rPr lang="tr-TR" sz="1600" dirty="0" err="1">
                          <a:effectLst/>
                          <a:latin typeface="Times New Roman" panose="02020603050405020304" pitchFamily="18" charset="0"/>
                          <a:cs typeface="Times New Roman" panose="02020603050405020304" pitchFamily="18" charset="0"/>
                        </a:rPr>
                        <a:t>Alım,Bakım</a:t>
                      </a:r>
                      <a:r>
                        <a:rPr lang="tr-TR" sz="1600" dirty="0">
                          <a:effectLst/>
                          <a:latin typeface="Times New Roman" panose="02020603050405020304" pitchFamily="18" charset="0"/>
                          <a:cs typeface="Times New Roman" panose="02020603050405020304" pitchFamily="18" charset="0"/>
                        </a:rPr>
                        <a:t> ve Onarım Giderleri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lgn="ctr">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9.963,28 TL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c>
                  <a:txBody>
                    <a:bodyPr/>
                    <a:lstStyle/>
                    <a:p>
                      <a:pPr algn="ctr">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5.661,49</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TL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1" marR="44461" marT="0" marB="0" anchor="ctr"/>
                </a:tc>
              </a:tr>
            </a:tbl>
          </a:graphicData>
        </a:graphic>
      </p:graphicFrame>
      <p:sp>
        <p:nvSpPr>
          <p:cNvPr id="39993" name="Slayt Numarası Yer Tutucusu 2"/>
          <p:cNvSpPr>
            <a:spLocks noGrp="1"/>
          </p:cNvSpPr>
          <p:nvPr>
            <p:ph type="sldNum" sz="quarter" idx="12"/>
          </p:nvPr>
        </p:nvSpPr>
        <p:spPr bwMode="auto">
          <a:xfrm>
            <a:off x="11021008" y="63119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5F2A90-7D76-471D-9D14-1D042B27AAD5}" type="slidenum">
              <a:rPr lang="tr-TR" altLang="tr-TR" smtClean="0">
                <a:solidFill>
                  <a:srgbClr val="045C75"/>
                </a:solidFill>
                <a:latin typeface="Times New Roman" panose="02020603050405020304" pitchFamily="18" charset="0"/>
                <a:cs typeface="Times New Roman" panose="02020603050405020304" pitchFamily="18" charset="0"/>
              </a:rPr>
              <a:pPr/>
              <a:t>30</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0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5092" y="365126"/>
            <a:ext cx="10038708" cy="734210"/>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Bölümlere Alınan Cihazlar</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397285"/>
            <a:ext cx="10515600" cy="4779678"/>
          </a:xfrm>
        </p:spPr>
        <p:txBody>
          <a:bodyPr>
            <a:normAutofit/>
          </a:bodyPr>
          <a:lstStyle/>
          <a:p>
            <a:endParaRPr lang="tr-TR" sz="3200" dirty="0" smtClean="0">
              <a:latin typeface="Times New Roman" panose="02020603050405020304" pitchFamily="18" charset="0"/>
              <a:cs typeface="Times New Roman" panose="02020603050405020304" pitchFamily="18" charset="0"/>
            </a:endParaRPr>
          </a:p>
          <a:p>
            <a:r>
              <a:rPr lang="tr-TR" sz="3200" dirty="0" smtClean="0">
                <a:latin typeface="Times New Roman" panose="02020603050405020304" pitchFamily="18" charset="0"/>
                <a:cs typeface="Times New Roman" panose="02020603050405020304" pitchFamily="18" charset="0"/>
              </a:rPr>
              <a:t>Kimya Mühendisliği:        25.000</a:t>
            </a:r>
          </a:p>
          <a:p>
            <a:pPr marL="0" indent="0">
              <a:buNone/>
            </a:pPr>
            <a:endParaRPr lang="tr-TR" sz="3200" dirty="0" smtClean="0">
              <a:latin typeface="Times New Roman" panose="02020603050405020304" pitchFamily="18" charset="0"/>
              <a:cs typeface="Times New Roman" panose="02020603050405020304" pitchFamily="18" charset="0"/>
            </a:endParaRPr>
          </a:p>
          <a:p>
            <a:r>
              <a:rPr lang="tr-TR" sz="3200" dirty="0" smtClean="0">
                <a:latin typeface="Times New Roman" panose="02020603050405020304" pitchFamily="18" charset="0"/>
                <a:cs typeface="Times New Roman" panose="02020603050405020304" pitchFamily="18" charset="0"/>
              </a:rPr>
              <a:t>Bilgisayar Mühendisliği:  1.500</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431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a:xfrm>
            <a:off x="2084388" y="694481"/>
            <a:ext cx="5831711" cy="221468"/>
          </a:xfrm>
        </p:spPr>
        <p:txBody>
          <a:bodyPr>
            <a:normAutofit fontScale="90000"/>
          </a:bodyPr>
          <a:lstStyle/>
          <a:p>
            <a:pPr algn="ctr">
              <a:defRPr/>
            </a:pPr>
            <a:r>
              <a:rPr lang="tr-TR" altLang="en-US" sz="3000" b="1" dirty="0">
                <a:solidFill>
                  <a:schemeClr val="tx1">
                    <a:lumMod val="95000"/>
                    <a:lumOff val="5000"/>
                  </a:schemeClr>
                </a:solidFill>
                <a:latin typeface="Times New Roman" panose="02020603050405020304" pitchFamily="18" charset="0"/>
                <a:cs typeface="Times New Roman" panose="02020603050405020304" pitchFamily="18" charset="0"/>
              </a:rPr>
              <a:t>Performans </a:t>
            </a:r>
            <a:r>
              <a:rPr lang="tr-TR" alt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Bilgileri</a:t>
            </a:r>
            <a:endParaRPr lang="en-US" alt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963" name="İçerik Yer Tutucusu 2"/>
          <p:cNvSpPr>
            <a:spLocks noGrp="1"/>
          </p:cNvSpPr>
          <p:nvPr>
            <p:ph idx="1"/>
          </p:nvPr>
        </p:nvSpPr>
        <p:spPr>
          <a:xfrm>
            <a:off x="682906" y="1125538"/>
            <a:ext cx="10729731" cy="4488184"/>
          </a:xfrm>
        </p:spPr>
        <p:txBody>
          <a:bodyPr>
            <a:normAutofit fontScale="85000" lnSpcReduction="20000"/>
          </a:bodyPr>
          <a:lstStyle/>
          <a:p>
            <a:pPr algn="just" eaLnBrk="1" hangingPunct="1">
              <a:lnSpc>
                <a:spcPct val="80000"/>
              </a:lnSpc>
              <a:buFont typeface="Arial" panose="020B0604020202020204" pitchFamily="34" charset="0"/>
              <a:buChar char="•"/>
            </a:pPr>
            <a:r>
              <a:rPr lang="tr-TR" altLang="en-US" b="1" i="1" dirty="0" smtClean="0">
                <a:latin typeface="Times New Roman" panose="02020603050405020304" pitchFamily="18" charset="0"/>
                <a:cs typeface="Times New Roman" panose="02020603050405020304" pitchFamily="18" charset="0"/>
              </a:rPr>
              <a:t>Fakültemiz stratejik amaçlarını gerçekleştirmek için öncelikli olarak eğitim-öğretim faaliyetleri ile akademik araştırma faaliyetlerini aksatmadan sürdürmeye devam etmektedir. </a:t>
            </a:r>
          </a:p>
          <a:p>
            <a:pPr algn="just" eaLnBrk="1" hangingPunct="1">
              <a:lnSpc>
                <a:spcPct val="80000"/>
              </a:lnSpc>
              <a:buFont typeface="Arial" panose="020B0604020202020204" pitchFamily="34" charset="0"/>
              <a:buChar char="•"/>
            </a:pPr>
            <a:r>
              <a:rPr lang="tr-TR" altLang="en-US" b="1" i="1" dirty="0" smtClean="0">
                <a:latin typeface="Times New Roman" panose="02020603050405020304" pitchFamily="18" charset="0"/>
                <a:cs typeface="Times New Roman" panose="02020603050405020304" pitchFamily="18" charset="0"/>
              </a:rPr>
              <a:t>Eğitim-öğretim faaliyeti 2012 – 2013 Eğitim öğretim yılında bir bölüm (Kimya Mühendisliği) olarak devam etmekteyken 2012-2013 yılında koyulan hedefler doğrultusunda, 2013-2014 eğitim-öğretim yılında Bilgisayar, Elektrik-Elektronik ve Gıda Mühendisliği programlarına öğrenci almış olup, 2015-2016 ve 2016- 2017 yıllarından itibaren de Fakültemizdeki diğer bölümlerin alt yapısını geliştirmeye ve öğretim elemanı sayısını arttırmaya yönelik çalışmalar hız kazanmıştır.</a:t>
            </a:r>
          </a:p>
          <a:p>
            <a:pPr algn="just" eaLnBrk="1" hangingPunct="1">
              <a:lnSpc>
                <a:spcPct val="80000"/>
              </a:lnSpc>
              <a:buFont typeface="Arial" panose="020B0604020202020204" pitchFamily="34" charset="0"/>
              <a:buChar char="•"/>
            </a:pPr>
            <a:r>
              <a:rPr lang="tr-TR" altLang="en-US" b="1" i="1" dirty="0" smtClean="0">
                <a:latin typeface="Times New Roman" panose="02020603050405020304" pitchFamily="18" charset="0"/>
                <a:cs typeface="Times New Roman" panose="02020603050405020304" pitchFamily="18" charset="0"/>
              </a:rPr>
              <a:t> 2017 yılında Makine mühendisliğine ve 2018 yılında İnşaat mühendisliğine öğrenci almaya başlamıştır.</a:t>
            </a:r>
          </a:p>
          <a:p>
            <a:pPr algn="just" eaLnBrk="1" hangingPunct="1">
              <a:lnSpc>
                <a:spcPct val="80000"/>
              </a:lnSpc>
              <a:buFont typeface="Arial" panose="020B0604020202020204" pitchFamily="34" charset="0"/>
              <a:buChar char="•"/>
            </a:pPr>
            <a:r>
              <a:rPr lang="tr-TR" altLang="en-US" b="1" i="1" dirty="0" smtClean="0">
                <a:latin typeface="Times New Roman" panose="02020603050405020304" pitchFamily="18" charset="0"/>
                <a:cs typeface="Times New Roman" panose="02020603050405020304" pitchFamily="18" charset="0"/>
              </a:rPr>
              <a:t>Ayrıca Fakültemizde yapılan önemli bilimsel sonuçlara ulaşılabilecek projeler de yürütülmektedir. Daha sonraki yıllarda da hem eğitim-öğretimin hem de akademik araştırmaların artarak devam etmesi beklenmektedir. </a:t>
            </a:r>
          </a:p>
          <a:p>
            <a:pPr algn="just" eaLnBrk="1" hangingPunct="1">
              <a:lnSpc>
                <a:spcPct val="80000"/>
              </a:lnSpc>
              <a:buFont typeface="Arial" panose="020B0604020202020204" pitchFamily="34" charset="0"/>
              <a:buChar char="•"/>
            </a:pPr>
            <a:r>
              <a:rPr lang="tr-TR" altLang="en-US" b="1" i="1" dirty="0" smtClean="0">
                <a:latin typeface="Times New Roman" panose="02020603050405020304" pitchFamily="18" charset="0"/>
                <a:cs typeface="Times New Roman" panose="02020603050405020304" pitchFamily="18" charset="0"/>
              </a:rPr>
              <a:t>Fakülte kalite komisyonu belirli aralıklarla toplanarak eksiklikleri iyileştirme çabaları sürmektedir.</a:t>
            </a:r>
            <a:endParaRPr lang="en-US" altLang="en-US" b="1" i="1" dirty="0" smtClean="0">
              <a:latin typeface="Times New Roman" panose="02020603050405020304" pitchFamily="18" charset="0"/>
              <a:cs typeface="Times New Roman" panose="02020603050405020304" pitchFamily="18" charset="0"/>
            </a:endParaRPr>
          </a:p>
          <a:p>
            <a:pPr eaLnBrk="1" hangingPunct="1">
              <a:lnSpc>
                <a:spcPct val="80000"/>
              </a:lnSpc>
              <a:buFont typeface="Arial" panose="020B0604020202020204" pitchFamily="34" charset="0"/>
              <a:buChar char="•"/>
            </a:pPr>
            <a:endParaRPr lang="tr-TR" altLang="en-US" sz="1600" b="1" i="1" dirty="0">
              <a:latin typeface="Times New Roman" panose="02020603050405020304" pitchFamily="18" charset="0"/>
              <a:cs typeface="Times New Roman" panose="02020603050405020304" pitchFamily="18" charset="0"/>
            </a:endParaRPr>
          </a:p>
          <a:p>
            <a:pPr eaLnBrk="1" hangingPunct="1">
              <a:lnSpc>
                <a:spcPct val="80000"/>
              </a:lnSpc>
              <a:buFont typeface="Wingdings 2" panose="05020102010507070707" pitchFamily="18" charset="2"/>
              <a:buNone/>
            </a:pPr>
            <a:endParaRPr lang="en-US" altLang="en-US" dirty="0" smtClean="0"/>
          </a:p>
        </p:txBody>
      </p:sp>
      <p:sp>
        <p:nvSpPr>
          <p:cNvPr id="40964" name="Slayt Numarası Yer Tutucusu 3"/>
          <p:cNvSpPr>
            <a:spLocks noGrp="1"/>
          </p:cNvSpPr>
          <p:nvPr>
            <p:ph type="sldNum" sz="quarter" idx="12"/>
          </p:nvPr>
        </p:nvSpPr>
        <p:spPr bwMode="auto">
          <a:xfrm>
            <a:off x="11032583" y="6235319"/>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E33A85-D62D-4172-8AF4-417486CFB5DF}" type="slidenum">
              <a:rPr lang="tr-TR" altLang="tr-TR" smtClean="0">
                <a:solidFill>
                  <a:srgbClr val="045C75"/>
                </a:solidFill>
                <a:latin typeface="Times New Roman" panose="02020603050405020304" pitchFamily="18" charset="0"/>
                <a:cs typeface="Times New Roman" panose="02020603050405020304" pitchFamily="18" charset="0"/>
              </a:rPr>
              <a:pPr/>
              <a:t>32</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9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AC0A9015-FEE2-4945-9FA2-B2EC61B56DF1}" type="slidenum">
              <a:rPr lang="tr-TR" altLang="tr-TR" smtClean="0"/>
              <a:pPr>
                <a:defRPr/>
              </a:pPr>
              <a:t>33</a:t>
            </a:fld>
            <a:endParaRPr lang="tr-TR" altLang="tr-TR"/>
          </a:p>
        </p:txBody>
      </p:sp>
      <p:pic>
        <p:nvPicPr>
          <p:cNvPr id="41987"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9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8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1"/>
          <p:cNvSpPr>
            <a:spLocks noGrp="1"/>
          </p:cNvSpPr>
          <p:nvPr>
            <p:ph type="title"/>
          </p:nvPr>
        </p:nvSpPr>
        <p:spPr>
          <a:xfrm>
            <a:off x="1981200" y="590309"/>
            <a:ext cx="5843286" cy="462204"/>
          </a:xfrm>
        </p:spPr>
        <p:txBody>
          <a:bodyPr>
            <a:normAutofit fontScale="90000"/>
          </a:bodyPr>
          <a:lstStyle/>
          <a:p>
            <a:pPr algn="ctr">
              <a:defRPr/>
            </a:pPr>
            <a:r>
              <a:rPr lang="tr-TR" altLang="en-US" sz="3000" b="1" dirty="0">
                <a:solidFill>
                  <a:schemeClr val="tx1">
                    <a:lumMod val="95000"/>
                    <a:lumOff val="5000"/>
                  </a:schemeClr>
                </a:solidFill>
                <a:latin typeface="Times New Roman" panose="02020603050405020304" pitchFamily="18" charset="0"/>
                <a:cs typeface="Times New Roman" panose="02020603050405020304" pitchFamily="18" charset="0"/>
              </a:rPr>
              <a:t>Performans Bilgileri</a:t>
            </a:r>
            <a:endParaRPr lang="en-US" alt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3011" name="İçerik Yer Tutucusu 2"/>
          <p:cNvSpPr>
            <a:spLocks noGrp="1"/>
          </p:cNvSpPr>
          <p:nvPr>
            <p:ph idx="1"/>
          </p:nvPr>
        </p:nvSpPr>
        <p:spPr>
          <a:xfrm>
            <a:off x="266218" y="1125538"/>
            <a:ext cx="10544536" cy="5399087"/>
          </a:xfrm>
        </p:spPr>
        <p:txBody>
          <a:bodyPr/>
          <a:lstStyle/>
          <a:p>
            <a:pPr marL="0" indent="0" algn="ctr">
              <a:buNone/>
            </a:pPr>
            <a:r>
              <a:rPr lang="tr-TR" altLang="en-US" b="1" dirty="0" smtClean="0">
                <a:solidFill>
                  <a:schemeClr val="accent1"/>
                </a:solidFill>
                <a:latin typeface="Times New Roman" panose="02020603050405020304" pitchFamily="18" charset="0"/>
                <a:cs typeface="Times New Roman" panose="02020603050405020304" pitchFamily="18" charset="0"/>
              </a:rPr>
              <a:t>      1- Performans Sonuçlarının Değerlendirilmesi</a:t>
            </a:r>
            <a:endParaRPr lang="en-US" altLang="en-US" dirty="0" smtClean="0">
              <a:solidFill>
                <a:schemeClr val="accent1"/>
              </a:solidFill>
              <a:latin typeface="Times New Roman" panose="02020603050405020304" pitchFamily="18" charset="0"/>
              <a:cs typeface="Times New Roman" panose="02020603050405020304" pitchFamily="18" charset="0"/>
            </a:endParaRPr>
          </a:p>
          <a:p>
            <a:pPr lvl="1" algn="just" eaLnBrk="1" hangingPunct="1"/>
            <a:r>
              <a:rPr lang="tr-TR" altLang="en-US" sz="2000" b="1" i="1" dirty="0">
                <a:latin typeface="Times New Roman" panose="02020603050405020304" pitchFamily="18" charset="0"/>
                <a:cs typeface="Times New Roman" panose="02020603050405020304" pitchFamily="18" charset="0"/>
              </a:rPr>
              <a:t>Öğretim elemanı kadrosu açısından genç ve dinamik bir yapıya sahip olan fakültemizde, eğitim-öğretim çalışmaları yanında bilimsel araştırma faaliyetleri de giderek etkinliğini arttırmaktadır. Ancak 2018 yılı içerisinde Öğretim elemanı sayısında bir düşüş yaşandığından dolayı bir önceki yıla göre akademik faaliyetler konusunda bir durağanlık olmuştur. Bunların sonucunda yayın ve alınan önemli proje sayıları ile bütçeleri gün geçtikçe artmaktadır.</a:t>
            </a:r>
          </a:p>
          <a:p>
            <a:pPr lvl="1" algn="just" eaLnBrk="1" hangingPunct="1">
              <a:buFont typeface="Wingdings 2" panose="05020102010507070707" pitchFamily="18" charset="2"/>
              <a:buNone/>
            </a:pPr>
            <a:endParaRPr lang="en-US" altLang="en-US" sz="2000" dirty="0">
              <a:latin typeface="Times New Roman" panose="02020603050405020304" pitchFamily="18" charset="0"/>
              <a:cs typeface="Times New Roman" panose="02020603050405020304" pitchFamily="18" charset="0"/>
            </a:endParaRPr>
          </a:p>
          <a:p>
            <a:pPr marL="0" indent="0">
              <a:buNone/>
            </a:pPr>
            <a:r>
              <a:rPr lang="tr-TR" altLang="en-US" b="1" dirty="0" smtClean="0">
                <a:solidFill>
                  <a:schemeClr val="accent1"/>
                </a:solidFill>
                <a:latin typeface="Times New Roman" panose="02020603050405020304" pitchFamily="18" charset="0"/>
                <a:cs typeface="Times New Roman" panose="02020603050405020304" pitchFamily="18" charset="0"/>
              </a:rPr>
              <a:t>                                2- Diğer Hususlar</a:t>
            </a:r>
            <a:endParaRPr lang="en-US" altLang="en-US" b="1" dirty="0" smtClean="0">
              <a:solidFill>
                <a:schemeClr val="accent1"/>
              </a:solidFill>
              <a:latin typeface="Times New Roman" panose="02020603050405020304" pitchFamily="18" charset="0"/>
              <a:cs typeface="Times New Roman" panose="02020603050405020304" pitchFamily="18" charset="0"/>
            </a:endParaRPr>
          </a:p>
          <a:p>
            <a:pPr lvl="1" algn="just" eaLnBrk="1" hangingPunct="1"/>
            <a:r>
              <a:rPr lang="tr-TR" altLang="en-US" sz="2000" b="1" i="1" dirty="0">
                <a:latin typeface="Times New Roman" panose="02020603050405020304" pitchFamily="18" charset="0"/>
                <a:cs typeface="Times New Roman" panose="02020603050405020304" pitchFamily="18" charset="0"/>
              </a:rPr>
              <a:t>Önümüzdeki faaliyet döneminde stratejik hedeflere ulaşılmasını sağlamak üzere, bu faaliyet döneminde yürütülmeye başlanan çalışmalara devam edilecek ve imkânlar ölçüsünde fakültemiz mevcut durumunun iyileştirilmesine çalışılacaktır. </a:t>
            </a:r>
            <a:endParaRPr lang="en-US" altLang="en-US" dirty="0" smtClean="0"/>
          </a:p>
        </p:txBody>
      </p:sp>
      <p:sp>
        <p:nvSpPr>
          <p:cNvPr id="43012" name="Slayt Numarası Yer Tutucusu 3"/>
          <p:cNvSpPr>
            <a:spLocks noGrp="1"/>
          </p:cNvSpPr>
          <p:nvPr>
            <p:ph type="sldNum" sz="quarter" idx="12"/>
          </p:nvPr>
        </p:nvSpPr>
        <p:spPr bwMode="auto">
          <a:xfrm>
            <a:off x="10560051" y="63420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517D93-5AE9-4BEC-B9A4-B4BA453B139F}" type="slidenum">
              <a:rPr lang="tr-TR" altLang="tr-TR" smtClean="0">
                <a:solidFill>
                  <a:srgbClr val="045C75"/>
                </a:solidFill>
                <a:latin typeface="Times New Roman" panose="02020603050405020304" pitchFamily="18" charset="0"/>
                <a:cs typeface="Times New Roman" panose="02020603050405020304" pitchFamily="18" charset="0"/>
              </a:rPr>
              <a:pPr/>
              <a:t>34</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0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a:xfrm>
            <a:off x="1593550" y="698501"/>
            <a:ext cx="7226359" cy="209549"/>
          </a:xfrm>
        </p:spPr>
        <p:txBody>
          <a:bodyPr>
            <a:normAutofit fontScale="90000"/>
          </a:bodyPr>
          <a:lstStyle/>
          <a:p>
            <a:pPr algn="ctr">
              <a:defRPr/>
            </a:pPr>
            <a:r>
              <a:rPr lang="tr-TR" altLang="en-US" sz="2500" b="1" dirty="0">
                <a:solidFill>
                  <a:schemeClr val="tx1">
                    <a:lumMod val="95000"/>
                    <a:lumOff val="5000"/>
                  </a:schemeClr>
                </a:solidFill>
                <a:latin typeface="Times New Roman" panose="02020603050405020304" pitchFamily="18" charset="0"/>
                <a:cs typeface="Times New Roman" panose="02020603050405020304" pitchFamily="18" charset="0"/>
              </a:rPr>
              <a:t>Kurumsal Kabiliyet ve Kapasitenin Değerlendirilmesi</a:t>
            </a:r>
            <a:endParaRPr lang="en-US" altLang="en-US" sz="25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4035" name="İçerik Yer Tutucusu 2"/>
          <p:cNvSpPr>
            <a:spLocks noGrp="1"/>
          </p:cNvSpPr>
          <p:nvPr>
            <p:ph sz="half" idx="1"/>
          </p:nvPr>
        </p:nvSpPr>
        <p:spPr>
          <a:xfrm>
            <a:off x="879677" y="803275"/>
            <a:ext cx="10035250" cy="4711981"/>
          </a:xfrm>
        </p:spPr>
        <p:txBody>
          <a:bodyPr>
            <a:normAutofit lnSpcReduction="10000"/>
          </a:bodyPr>
          <a:lstStyle/>
          <a:p>
            <a:pPr marL="0" indent="0" algn="ctr">
              <a:lnSpc>
                <a:spcPct val="70000"/>
              </a:lnSpc>
              <a:buNone/>
            </a:pPr>
            <a:endParaRPr lang="tr-TR" altLang="en-US" sz="1900" b="1" dirty="0">
              <a:solidFill>
                <a:srgbClr val="00B0F0"/>
              </a:solidFill>
            </a:endParaRPr>
          </a:p>
          <a:p>
            <a:pPr marL="0" indent="0" algn="ctr">
              <a:lnSpc>
                <a:spcPct val="70000"/>
              </a:lnSpc>
              <a:buNone/>
            </a:pPr>
            <a:endParaRPr lang="tr-TR" altLang="en-US" sz="1900" b="1" dirty="0" smtClean="0">
              <a:solidFill>
                <a:srgbClr val="00B0F0"/>
              </a:solidFill>
            </a:endParaRPr>
          </a:p>
          <a:p>
            <a:pPr marL="0" indent="0">
              <a:lnSpc>
                <a:spcPct val="70000"/>
              </a:lnSpc>
              <a:buNone/>
            </a:pPr>
            <a:r>
              <a:rPr lang="tr-TR" altLang="en-US" sz="1900" b="1" dirty="0" smtClean="0">
                <a:solidFill>
                  <a:srgbClr val="00B0F0"/>
                </a:solidFill>
              </a:rPr>
              <a:t>A- </a:t>
            </a:r>
            <a:r>
              <a:rPr lang="tr-TR" altLang="en-US" sz="1900" b="1" dirty="0">
                <a:solidFill>
                  <a:srgbClr val="00B0F0"/>
                </a:solidFill>
              </a:rPr>
              <a:t>Üstünlükler </a:t>
            </a:r>
            <a:endParaRPr lang="en-US" altLang="en-US" sz="1900" dirty="0">
              <a:solidFill>
                <a:srgbClr val="00B0F0"/>
              </a:solidFill>
            </a:endParaRPr>
          </a:p>
          <a:p>
            <a:pPr marL="0" indent="0">
              <a:lnSpc>
                <a:spcPct val="150000"/>
              </a:lnSpc>
            </a:pPr>
            <a:r>
              <a:rPr lang="tr-TR" altLang="en-US" sz="1900" b="1" i="1" dirty="0">
                <a:latin typeface="Times New Roman" panose="02020603050405020304" pitchFamily="18" charset="0"/>
                <a:cs typeface="Times New Roman" panose="02020603050405020304" pitchFamily="18" charset="0"/>
              </a:rPr>
              <a:t>Genç ve ileriye dönük hedefleri olan dinamik personel </a:t>
            </a:r>
            <a:r>
              <a:rPr lang="tr-TR" altLang="en-US" sz="1900" b="1" i="1" dirty="0" smtClean="0">
                <a:latin typeface="Times New Roman" panose="02020603050405020304" pitchFamily="18" charset="0"/>
                <a:cs typeface="Times New Roman" panose="02020603050405020304" pitchFamily="18" charset="0"/>
              </a:rPr>
              <a:t>yapısı</a:t>
            </a:r>
            <a:endParaRPr lang="en-US" altLang="en-US" sz="1900" b="1" i="1" dirty="0">
              <a:latin typeface="Times New Roman" panose="02020603050405020304" pitchFamily="18" charset="0"/>
              <a:cs typeface="Times New Roman" panose="02020603050405020304" pitchFamily="18" charset="0"/>
            </a:endParaRPr>
          </a:p>
          <a:p>
            <a:pPr marL="0" indent="0">
              <a:lnSpc>
                <a:spcPct val="150000"/>
              </a:lnSpc>
            </a:pPr>
            <a:r>
              <a:rPr lang="tr-TR" altLang="en-US" sz="1900" b="1" i="1" dirty="0">
                <a:latin typeface="Times New Roman" panose="02020603050405020304" pitchFamily="18" charset="0"/>
                <a:cs typeface="Times New Roman" panose="02020603050405020304" pitchFamily="18" charset="0"/>
              </a:rPr>
              <a:t>Akademik </a:t>
            </a:r>
            <a:r>
              <a:rPr lang="tr-TR" altLang="en-US" sz="1900" b="1" i="1" dirty="0" smtClean="0">
                <a:latin typeface="Times New Roman" panose="02020603050405020304" pitchFamily="18" charset="0"/>
                <a:cs typeface="Times New Roman" panose="02020603050405020304" pitchFamily="18" charset="0"/>
              </a:rPr>
              <a:t>çeşitlilik</a:t>
            </a:r>
            <a:endParaRPr lang="en-US" altLang="en-US" sz="1900" b="1" i="1" dirty="0">
              <a:latin typeface="Times New Roman" panose="02020603050405020304" pitchFamily="18" charset="0"/>
              <a:cs typeface="Times New Roman" panose="02020603050405020304" pitchFamily="18" charset="0"/>
            </a:endParaRPr>
          </a:p>
          <a:p>
            <a:pPr marL="0" indent="0">
              <a:lnSpc>
                <a:spcPct val="150000"/>
              </a:lnSpc>
            </a:pPr>
            <a:r>
              <a:rPr lang="tr-TR" altLang="en-US" sz="1900" b="1" i="1" dirty="0">
                <a:latin typeface="Times New Roman" panose="02020603050405020304" pitchFamily="18" charset="0"/>
                <a:cs typeface="Times New Roman" panose="02020603050405020304" pitchFamily="18" charset="0"/>
              </a:rPr>
              <a:t>Akademik personelden yüksek oranda sempozyumlara katılım </a:t>
            </a:r>
            <a:r>
              <a:rPr lang="tr-TR" altLang="en-US" sz="1900" b="1" i="1" dirty="0" smtClean="0">
                <a:latin typeface="Times New Roman" panose="02020603050405020304" pitchFamily="18" charset="0"/>
                <a:cs typeface="Times New Roman" panose="02020603050405020304" pitchFamily="18" charset="0"/>
              </a:rPr>
              <a:t>oranı</a:t>
            </a:r>
            <a:endParaRPr lang="en-US" altLang="en-US" sz="1900" b="1" i="1" dirty="0">
              <a:latin typeface="Times New Roman" panose="02020603050405020304" pitchFamily="18" charset="0"/>
              <a:cs typeface="Times New Roman" panose="02020603050405020304" pitchFamily="18" charset="0"/>
            </a:endParaRPr>
          </a:p>
          <a:p>
            <a:pPr marL="0" indent="0">
              <a:lnSpc>
                <a:spcPct val="150000"/>
              </a:lnSpc>
            </a:pPr>
            <a:r>
              <a:rPr lang="tr-TR" altLang="en-US" sz="1900" b="1" i="1" dirty="0">
                <a:latin typeface="Times New Roman" panose="02020603050405020304" pitchFamily="18" charset="0"/>
                <a:cs typeface="Times New Roman" panose="02020603050405020304" pitchFamily="18" charset="0"/>
              </a:rPr>
              <a:t>SCI-</a:t>
            </a:r>
            <a:r>
              <a:rPr lang="tr-TR" altLang="en-US" sz="1900" b="1" i="1" dirty="0" err="1">
                <a:latin typeface="Times New Roman" panose="02020603050405020304" pitchFamily="18" charset="0"/>
                <a:cs typeface="Times New Roman" panose="02020603050405020304" pitchFamily="18" charset="0"/>
              </a:rPr>
              <a:t>Expanded</a:t>
            </a:r>
            <a:r>
              <a:rPr lang="tr-TR" altLang="en-US" sz="1900" b="1" i="1" dirty="0">
                <a:latin typeface="Times New Roman" panose="02020603050405020304" pitchFamily="18" charset="0"/>
                <a:cs typeface="Times New Roman" panose="02020603050405020304" pitchFamily="18" charset="0"/>
              </a:rPr>
              <a:t> yayın sayısı/öğretim üyesi oranının </a:t>
            </a:r>
            <a:r>
              <a:rPr lang="tr-TR" altLang="en-US" sz="1900" b="1" i="1" dirty="0" smtClean="0">
                <a:latin typeface="Times New Roman" panose="02020603050405020304" pitchFamily="18" charset="0"/>
                <a:cs typeface="Times New Roman" panose="02020603050405020304" pitchFamily="18" charset="0"/>
              </a:rPr>
              <a:t>yüksekliği</a:t>
            </a:r>
            <a:endParaRPr lang="en-US" altLang="en-US" sz="1900" b="1" i="1" dirty="0">
              <a:latin typeface="Times New Roman" panose="02020603050405020304" pitchFamily="18" charset="0"/>
              <a:cs typeface="Times New Roman" panose="02020603050405020304" pitchFamily="18" charset="0"/>
            </a:endParaRPr>
          </a:p>
          <a:p>
            <a:pPr marL="0" indent="0">
              <a:lnSpc>
                <a:spcPct val="150000"/>
              </a:lnSpc>
            </a:pPr>
            <a:r>
              <a:rPr lang="tr-TR" altLang="en-US" sz="1900" b="1" i="1" dirty="0">
                <a:latin typeface="Times New Roman" panose="02020603050405020304" pitchFamily="18" charset="0"/>
                <a:cs typeface="Times New Roman" panose="02020603050405020304" pitchFamily="18" charset="0"/>
              </a:rPr>
              <a:t>Başarıyı ve kurumsallaşmayı destekleyen yönetim </a:t>
            </a:r>
            <a:r>
              <a:rPr lang="tr-TR" altLang="en-US" sz="1900" b="1" i="1" dirty="0" smtClean="0">
                <a:latin typeface="Times New Roman" panose="02020603050405020304" pitchFamily="18" charset="0"/>
                <a:cs typeface="Times New Roman" panose="02020603050405020304" pitchFamily="18" charset="0"/>
              </a:rPr>
              <a:t>kadrosu</a:t>
            </a:r>
            <a:endParaRPr lang="en-US" altLang="en-US" sz="1900" b="1" i="1" dirty="0">
              <a:latin typeface="Times New Roman" panose="02020603050405020304" pitchFamily="18" charset="0"/>
              <a:cs typeface="Times New Roman" panose="02020603050405020304" pitchFamily="18" charset="0"/>
            </a:endParaRPr>
          </a:p>
          <a:p>
            <a:pPr marL="0" indent="0">
              <a:lnSpc>
                <a:spcPct val="150000"/>
              </a:lnSpc>
            </a:pPr>
            <a:r>
              <a:rPr lang="tr-TR" altLang="en-US" sz="1900" b="1" i="1" dirty="0">
                <a:latin typeface="Times New Roman" panose="02020603050405020304" pitchFamily="18" charset="0"/>
                <a:cs typeface="Times New Roman" panose="02020603050405020304" pitchFamily="18" charset="0"/>
              </a:rPr>
              <a:t>Uzmanlık </a:t>
            </a:r>
            <a:r>
              <a:rPr lang="tr-TR" altLang="en-US" sz="1900" b="1" i="1" dirty="0" smtClean="0">
                <a:latin typeface="Times New Roman" panose="02020603050405020304" pitchFamily="18" charset="0"/>
                <a:cs typeface="Times New Roman" panose="02020603050405020304" pitchFamily="18" charset="0"/>
              </a:rPr>
              <a:t>grupları</a:t>
            </a:r>
            <a:endParaRPr lang="en-US" altLang="en-US" sz="1900" b="1" i="1" dirty="0">
              <a:latin typeface="Times New Roman" panose="02020603050405020304" pitchFamily="18" charset="0"/>
              <a:cs typeface="Times New Roman" panose="02020603050405020304" pitchFamily="18" charset="0"/>
            </a:endParaRPr>
          </a:p>
          <a:p>
            <a:pPr marL="0" indent="0">
              <a:lnSpc>
                <a:spcPct val="150000"/>
              </a:lnSpc>
            </a:pPr>
            <a:r>
              <a:rPr lang="tr-TR" altLang="en-US" sz="1900" b="1" i="1" dirty="0">
                <a:latin typeface="Times New Roman" panose="02020603050405020304" pitchFamily="18" charset="0"/>
                <a:cs typeface="Times New Roman" panose="02020603050405020304" pitchFamily="18" charset="0"/>
              </a:rPr>
              <a:t>Disiplinler arası çok yönlü çalışmalara yatkınlık</a:t>
            </a:r>
            <a:endParaRPr lang="en-US" altLang="en-US" sz="1900" b="1" i="1" dirty="0">
              <a:latin typeface="Times New Roman" panose="02020603050405020304" pitchFamily="18" charset="0"/>
              <a:cs typeface="Times New Roman" panose="02020603050405020304" pitchFamily="18" charset="0"/>
            </a:endParaRPr>
          </a:p>
          <a:p>
            <a:pPr marL="0" indent="0">
              <a:lnSpc>
                <a:spcPct val="70000"/>
              </a:lnSpc>
              <a:buNone/>
            </a:pPr>
            <a:endParaRPr lang="en-US" altLang="en-US" sz="1900" dirty="0"/>
          </a:p>
        </p:txBody>
      </p:sp>
      <p:sp>
        <p:nvSpPr>
          <p:cNvPr id="44036" name="Slayt Numarası Yer Tutucusu 4"/>
          <p:cNvSpPr>
            <a:spLocks noGrp="1"/>
          </p:cNvSpPr>
          <p:nvPr>
            <p:ph type="sldNum" sz="quarter" idx="12"/>
          </p:nvPr>
        </p:nvSpPr>
        <p:spPr bwMode="auto">
          <a:xfrm>
            <a:off x="9829800" y="61896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300E06-7049-41AD-B1DB-43559E5D722A}" type="slidenum">
              <a:rPr lang="tr-TR" altLang="tr-TR" smtClean="0">
                <a:solidFill>
                  <a:srgbClr val="045C75"/>
                </a:solidFill>
                <a:latin typeface="Times New Roman" panose="02020603050405020304" pitchFamily="18" charset="0"/>
                <a:cs typeface="Times New Roman" panose="02020603050405020304" pitchFamily="18" charset="0"/>
              </a:rPr>
              <a:pPr/>
              <a:t>35</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25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a:xfrm>
            <a:off x="838200" y="365125"/>
            <a:ext cx="8734063" cy="954389"/>
          </a:xfrm>
        </p:spPr>
        <p:txBody>
          <a:bodyPr>
            <a:normAutofit/>
          </a:bodyPr>
          <a:lstStyle/>
          <a:p>
            <a:pPr algn="ctr">
              <a:defRPr/>
            </a:pPr>
            <a:r>
              <a:rPr lang="tr-TR" altLang="en-US" sz="2300" b="1" dirty="0">
                <a:solidFill>
                  <a:schemeClr val="tx1">
                    <a:lumMod val="95000"/>
                    <a:lumOff val="5000"/>
                  </a:schemeClr>
                </a:solidFill>
                <a:latin typeface="Times New Roman" panose="02020603050405020304" pitchFamily="18" charset="0"/>
                <a:cs typeface="Times New Roman" panose="02020603050405020304" pitchFamily="18" charset="0"/>
              </a:rPr>
              <a:t>Kurumsal Kabiliyet ve Kapasitenin Değerlendirilmesi</a:t>
            </a:r>
            <a:endParaRPr lang="en-US" altLang="en-US" sz="2300" dirty="0">
              <a:solidFill>
                <a:schemeClr val="tx1">
                  <a:lumMod val="95000"/>
                  <a:lumOff val="5000"/>
                </a:schemeClr>
              </a:solidFill>
            </a:endParaRPr>
          </a:p>
        </p:txBody>
      </p:sp>
      <p:sp>
        <p:nvSpPr>
          <p:cNvPr id="48131" name="İçerik Yer Tutucusu 2"/>
          <p:cNvSpPr>
            <a:spLocks noGrp="1"/>
          </p:cNvSpPr>
          <p:nvPr>
            <p:ph idx="1"/>
          </p:nvPr>
        </p:nvSpPr>
        <p:spPr>
          <a:xfrm>
            <a:off x="555585" y="1380020"/>
            <a:ext cx="10949649" cy="4638816"/>
          </a:xfrm>
        </p:spPr>
        <p:txBody>
          <a:bodyPr rtlCol="0">
            <a:normAutofit/>
          </a:bodyPr>
          <a:lstStyle/>
          <a:p>
            <a:pPr marL="0" indent="0">
              <a:buNone/>
              <a:defRPr/>
            </a:pPr>
            <a:r>
              <a:rPr lang="tr-TR" altLang="en-US" sz="2200" b="1" dirty="0" smtClean="0">
                <a:solidFill>
                  <a:srgbClr val="00B0F0"/>
                </a:solidFill>
              </a:rPr>
              <a:t> B- Zayıflıklar</a:t>
            </a:r>
            <a:endParaRPr lang="en-US" altLang="en-US" sz="2200" b="1" i="1" dirty="0" smtClean="0">
              <a:latin typeface="Times New Roman" panose="02020603050405020304" pitchFamily="18" charset="0"/>
              <a:cs typeface="Times New Roman" panose="02020603050405020304" pitchFamily="18" charset="0"/>
            </a:endParaRPr>
          </a:p>
          <a:p>
            <a:pPr marL="0" indent="0">
              <a:lnSpc>
                <a:spcPct val="150000"/>
              </a:lnSpc>
              <a:defRPr/>
            </a:pPr>
            <a:r>
              <a:rPr lang="tr-TR" altLang="en-US" sz="2000" b="1" i="1" dirty="0" smtClean="0">
                <a:latin typeface="Times New Roman" panose="02020603050405020304" pitchFamily="18" charset="0"/>
                <a:cs typeface="Times New Roman" panose="02020603050405020304" pitchFamily="18" charset="0"/>
              </a:rPr>
              <a:t>Öz gelirlerin yetersiz olması ve hazineden yeterli pay alınamaması</a:t>
            </a:r>
            <a:endParaRPr lang="en-US" altLang="en-US" sz="2000" b="1" i="1" dirty="0" smtClean="0">
              <a:latin typeface="Times New Roman" panose="02020603050405020304" pitchFamily="18" charset="0"/>
              <a:cs typeface="Times New Roman" panose="02020603050405020304" pitchFamily="18" charset="0"/>
            </a:endParaRPr>
          </a:p>
          <a:p>
            <a:pPr marL="0" indent="0">
              <a:lnSpc>
                <a:spcPct val="150000"/>
              </a:lnSpc>
              <a:defRPr/>
            </a:pPr>
            <a:r>
              <a:rPr lang="tr-TR" altLang="en-US" sz="2000" b="1" i="1" dirty="0" smtClean="0">
                <a:latin typeface="Times New Roman" panose="02020603050405020304" pitchFamily="18" charset="0"/>
                <a:cs typeface="Times New Roman" panose="02020603050405020304" pitchFamily="18" charset="0"/>
              </a:rPr>
              <a:t>Üniversite-Sanayi işbirliğinin yetersizliği</a:t>
            </a:r>
            <a:endParaRPr lang="en-US" altLang="en-US" sz="2000" b="1" i="1" dirty="0" smtClean="0">
              <a:latin typeface="Times New Roman" panose="02020603050405020304" pitchFamily="18" charset="0"/>
              <a:cs typeface="Times New Roman" panose="02020603050405020304" pitchFamily="18" charset="0"/>
            </a:endParaRPr>
          </a:p>
          <a:p>
            <a:pPr marL="0" indent="0">
              <a:lnSpc>
                <a:spcPct val="150000"/>
              </a:lnSpc>
              <a:defRPr/>
            </a:pPr>
            <a:r>
              <a:rPr lang="tr-TR" altLang="en-US" sz="2000" b="1" i="1" dirty="0" smtClean="0">
                <a:latin typeface="Times New Roman" panose="02020603050405020304" pitchFamily="18" charset="0"/>
                <a:cs typeface="Times New Roman" panose="02020603050405020304" pitchFamily="18" charset="0"/>
              </a:rPr>
              <a:t>Yeteri kadar döner sermaye gelirinin üretilememesi</a:t>
            </a:r>
            <a:endParaRPr lang="en-US" altLang="en-US" sz="2000" b="1" i="1" dirty="0" smtClean="0">
              <a:latin typeface="Times New Roman" panose="02020603050405020304" pitchFamily="18" charset="0"/>
              <a:cs typeface="Times New Roman" panose="02020603050405020304" pitchFamily="18" charset="0"/>
            </a:endParaRPr>
          </a:p>
          <a:p>
            <a:pPr marL="0" indent="0">
              <a:lnSpc>
                <a:spcPct val="150000"/>
              </a:lnSpc>
              <a:defRPr/>
            </a:pPr>
            <a:r>
              <a:rPr lang="tr-TR" altLang="en-US" sz="2000" b="1" i="1" dirty="0" smtClean="0">
                <a:latin typeface="Times New Roman" panose="02020603050405020304" pitchFamily="18" charset="0"/>
                <a:cs typeface="Times New Roman" panose="02020603050405020304" pitchFamily="18" charset="0"/>
              </a:rPr>
              <a:t>Üniversitenin sosyal imkânlarının sınırlı olması (Kampüste sosyal ve dinlenme tesislerinin yetersizliği)</a:t>
            </a:r>
          </a:p>
          <a:p>
            <a:pPr marL="0" indent="0">
              <a:lnSpc>
                <a:spcPct val="150000"/>
              </a:lnSpc>
              <a:defRPr/>
            </a:pPr>
            <a:r>
              <a:rPr lang="tr-TR" altLang="en-US" sz="2000" b="1" i="1" dirty="0" smtClean="0">
                <a:latin typeface="Times New Roman" panose="02020603050405020304" pitchFamily="18" charset="0"/>
                <a:cs typeface="Times New Roman" panose="02020603050405020304" pitchFamily="18" charset="0"/>
              </a:rPr>
              <a:t>Özellikle idari personelin tüm üniversite içinde işini yapma konusunda daha profesyonelce yapmasının sağlanması ve kılık kıyafete özen gösterilmesi</a:t>
            </a:r>
            <a:endParaRPr lang="en-US" altLang="en-US" sz="2000" b="1" i="1" dirty="0" smtClean="0">
              <a:latin typeface="Times New Roman" panose="02020603050405020304" pitchFamily="18" charset="0"/>
              <a:cs typeface="Times New Roman" panose="02020603050405020304" pitchFamily="18" charset="0"/>
            </a:endParaRPr>
          </a:p>
        </p:txBody>
      </p:sp>
      <p:sp>
        <p:nvSpPr>
          <p:cNvPr id="45060" name="Slayt Numarası Yer Tutucusu 3"/>
          <p:cNvSpPr>
            <a:spLocks noGrp="1"/>
          </p:cNvSpPr>
          <p:nvPr>
            <p:ph type="sldNum" sz="quarter" idx="12"/>
          </p:nvPr>
        </p:nvSpPr>
        <p:spPr bwMode="auto">
          <a:xfrm>
            <a:off x="10441350" y="6270626"/>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39C862-5CA5-4DFD-A6C3-FBC0447C6D78}" type="slidenum">
              <a:rPr lang="tr-TR" altLang="tr-TR" smtClean="0">
                <a:solidFill>
                  <a:srgbClr val="045C75"/>
                </a:solidFill>
                <a:latin typeface="timesstantia (Gövde)"/>
              </a:rPr>
              <a:pPr/>
              <a:t>36</a:t>
            </a:fld>
            <a:endParaRPr lang="tr-TR" altLang="tr-TR" dirty="0" smtClean="0">
              <a:solidFill>
                <a:srgbClr val="045C75"/>
              </a:solidFill>
              <a:latin typeface="timesstantia (Gövde)"/>
            </a:endParaRPr>
          </a:p>
        </p:txBody>
      </p:sp>
    </p:spTree>
    <p:extLst>
      <p:ext uri="{BB962C8B-B14F-4D97-AF65-F5344CB8AC3E}">
        <p14:creationId xmlns:p14="http://schemas.microsoft.com/office/powerpoint/2010/main" val="312869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Unvan 1"/>
          <p:cNvSpPr>
            <a:spLocks noGrp="1"/>
          </p:cNvSpPr>
          <p:nvPr>
            <p:ph type="title"/>
          </p:nvPr>
        </p:nvSpPr>
        <p:spPr>
          <a:xfrm>
            <a:off x="1962150" y="625033"/>
            <a:ext cx="5978083" cy="470342"/>
          </a:xfrm>
        </p:spPr>
        <p:txBody>
          <a:bodyPr>
            <a:normAutofit fontScale="90000"/>
          </a:bodyPr>
          <a:lstStyle/>
          <a:p>
            <a:pPr algn="ctr">
              <a:defRPr/>
            </a:pPr>
            <a:r>
              <a:rPr lang="tr-TR" altLang="en-US" sz="3000" b="1" dirty="0" smtClean="0">
                <a:solidFill>
                  <a:schemeClr val="tx1">
                    <a:lumMod val="95000"/>
                    <a:lumOff val="5000"/>
                  </a:schemeClr>
                </a:solidFill>
                <a:latin typeface="Times New Roman" panose="02020603050405020304" pitchFamily="18" charset="0"/>
                <a:cs typeface="Times New Roman" panose="02020603050405020304" pitchFamily="18" charset="0"/>
              </a:rPr>
              <a:t>Öneriler</a:t>
            </a:r>
            <a:endParaRPr lang="en-US" alt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6083" name="İçerik Yer Tutucusu 2"/>
          <p:cNvSpPr>
            <a:spLocks noGrp="1"/>
          </p:cNvSpPr>
          <p:nvPr>
            <p:ph idx="1"/>
          </p:nvPr>
        </p:nvSpPr>
        <p:spPr>
          <a:xfrm>
            <a:off x="648183" y="1148526"/>
            <a:ext cx="10525708" cy="5337999"/>
          </a:xfrm>
        </p:spPr>
        <p:txBody>
          <a:bodyPr>
            <a:normAutofit/>
          </a:bodyPr>
          <a:lstStyle/>
          <a:p>
            <a:pPr algn="just" eaLnBrk="1" hangingPunct="1">
              <a:lnSpc>
                <a:spcPct val="80000"/>
              </a:lnSpc>
              <a:buFont typeface="Arial" panose="020B0604020202020204" pitchFamily="34" charset="0"/>
              <a:buChar char="•"/>
            </a:pPr>
            <a:r>
              <a:rPr lang="tr-TR" altLang="tr-TR" sz="2200" b="1" dirty="0">
                <a:latin typeface="Times New Roman" panose="02020603050405020304" pitchFamily="18" charset="0"/>
                <a:cs typeface="Times New Roman" panose="02020603050405020304" pitchFamily="18" charset="0"/>
              </a:rPr>
              <a:t> Alınacak Öğretim elemanları için </a:t>
            </a:r>
            <a:r>
              <a:rPr lang="en-US" altLang="tr-TR" sz="2200" b="1" dirty="0">
                <a:latin typeface="Times New Roman" panose="02020603050405020304" pitchFamily="18" charset="0"/>
                <a:cs typeface="Times New Roman" panose="02020603050405020304" pitchFamily="18" charset="0"/>
              </a:rPr>
              <a:t>belli </a:t>
            </a:r>
            <a:r>
              <a:rPr lang="tr-TR" altLang="tr-TR" sz="2200" b="1" dirty="0">
                <a:latin typeface="Times New Roman" panose="02020603050405020304" pitchFamily="18" charset="0"/>
                <a:cs typeface="Times New Roman" panose="02020603050405020304" pitchFamily="18" charset="0"/>
              </a:rPr>
              <a:t>kriterlerin</a:t>
            </a:r>
            <a:r>
              <a:rPr lang="en-US" altLang="tr-TR" sz="2200" b="1" dirty="0">
                <a:latin typeface="Times New Roman" panose="02020603050405020304" pitchFamily="18" charset="0"/>
                <a:cs typeface="Times New Roman" panose="02020603050405020304" pitchFamily="18" charset="0"/>
              </a:rPr>
              <a:t> (</a:t>
            </a:r>
            <a:r>
              <a:rPr lang="tr-TR" altLang="tr-TR" sz="2200" b="1" dirty="0">
                <a:latin typeface="Times New Roman" panose="02020603050405020304" pitchFamily="18" charset="0"/>
                <a:cs typeface="Times New Roman" panose="02020603050405020304" pitchFamily="18" charset="0"/>
              </a:rPr>
              <a:t>kalifiye ve nitelikli olma vb.</a:t>
            </a:r>
            <a:r>
              <a:rPr lang="en-US" altLang="tr-TR" sz="2200" b="1" dirty="0">
                <a:latin typeface="Times New Roman" panose="02020603050405020304" pitchFamily="18" charset="0"/>
                <a:cs typeface="Times New Roman" panose="02020603050405020304" pitchFamily="18" charset="0"/>
              </a:rPr>
              <a:t>)</a:t>
            </a:r>
            <a:r>
              <a:rPr lang="tr-TR" altLang="tr-TR" sz="2200" b="1" dirty="0">
                <a:latin typeface="Times New Roman" panose="02020603050405020304" pitchFamily="18" charset="0"/>
                <a:cs typeface="Times New Roman" panose="02020603050405020304" pitchFamily="18" charset="0"/>
              </a:rPr>
              <a:t> getirilmesi.</a:t>
            </a:r>
          </a:p>
          <a:p>
            <a:pPr algn="just" eaLnBrk="1" hangingPunct="1">
              <a:lnSpc>
                <a:spcPct val="80000"/>
              </a:lnSpc>
              <a:buFont typeface="Arial" panose="020B0604020202020204" pitchFamily="34" charset="0"/>
              <a:buChar char="•"/>
            </a:pPr>
            <a:r>
              <a:rPr lang="tr-TR" altLang="tr-TR" sz="2200" b="1" dirty="0">
                <a:latin typeface="Times New Roman" panose="02020603050405020304" pitchFamily="18" charset="0"/>
                <a:cs typeface="Times New Roman" panose="02020603050405020304" pitchFamily="18" charset="0"/>
              </a:rPr>
              <a:t>Akademik alanda başarı gösteren akademisyenlere Yurt dışı kongrelerde ve BAP projelerinde pozitif ayrımcılık tanınması.</a:t>
            </a:r>
          </a:p>
          <a:p>
            <a:pPr algn="just" eaLnBrk="1" hangingPunct="1">
              <a:lnSpc>
                <a:spcPct val="80000"/>
              </a:lnSpc>
              <a:buFont typeface="Arial" panose="020B0604020202020204" pitchFamily="34" charset="0"/>
              <a:buChar char="•"/>
            </a:pPr>
            <a:r>
              <a:rPr lang="tr-TR" altLang="tr-TR" sz="2200" b="1" dirty="0">
                <a:latin typeface="Times New Roman" panose="02020603050405020304" pitchFamily="18" charset="0"/>
                <a:cs typeface="Times New Roman" panose="02020603050405020304" pitchFamily="18" charset="0"/>
              </a:rPr>
              <a:t>Öğretim elamanları için her yıl belli sayıda yayın yapma şartının getirilmesi.</a:t>
            </a:r>
          </a:p>
          <a:p>
            <a:pPr algn="just" eaLnBrk="1" hangingPunct="1">
              <a:lnSpc>
                <a:spcPct val="80000"/>
              </a:lnSpc>
              <a:buFont typeface="Arial" panose="020B0604020202020204" pitchFamily="34" charset="0"/>
              <a:buChar char="•"/>
            </a:pPr>
            <a:r>
              <a:rPr lang="tr-TR" altLang="tr-TR" sz="2200" b="1" dirty="0">
                <a:latin typeface="Times New Roman" panose="02020603050405020304" pitchFamily="18" charset="0"/>
                <a:cs typeface="Times New Roman" panose="02020603050405020304" pitchFamily="18" charset="0"/>
              </a:rPr>
              <a:t> Üniversitedeki tüm öğretim elemanlarının bilimsel katkı sağlaması bilincinin oluşturulması</a:t>
            </a:r>
          </a:p>
          <a:p>
            <a:pPr algn="just" eaLnBrk="1" hangingPunct="1">
              <a:lnSpc>
                <a:spcPct val="80000"/>
              </a:lnSpc>
              <a:buFont typeface="Arial" panose="020B0604020202020204" pitchFamily="34" charset="0"/>
              <a:buChar char="•"/>
            </a:pPr>
            <a:r>
              <a:rPr lang="tr-TR" altLang="tr-TR" sz="2200" b="1" dirty="0">
                <a:latin typeface="Times New Roman" panose="02020603050405020304" pitchFamily="18" charset="0"/>
                <a:cs typeface="Times New Roman" panose="02020603050405020304" pitchFamily="18" charset="0"/>
              </a:rPr>
              <a:t> Yüksek lisans ve doktora eğitimi sırasında diğer üniversitelere gidecek öğretim elamanları için sadece 35. maddenin kullanılması ve 39. madde kullanılarak gidilmenin kaldırılması.</a:t>
            </a:r>
          </a:p>
          <a:p>
            <a:pPr algn="just" eaLnBrk="1" hangingPunct="1">
              <a:lnSpc>
                <a:spcPct val="80000"/>
              </a:lnSpc>
              <a:buFont typeface="Arial" panose="020B0604020202020204" pitchFamily="34" charset="0"/>
              <a:buChar char="•"/>
            </a:pPr>
            <a:r>
              <a:rPr lang="tr-TR" altLang="tr-TR" sz="2200" b="1" dirty="0">
                <a:latin typeface="Times New Roman" panose="02020603050405020304" pitchFamily="18" charset="0"/>
                <a:cs typeface="Times New Roman" panose="02020603050405020304" pitchFamily="18" charset="0"/>
              </a:rPr>
              <a:t>Mesai saatleri içinde üniversite ile ilgili olmayan sitelere girişin yasaklanması (Oyun, facebook, film gibi)</a:t>
            </a:r>
          </a:p>
          <a:p>
            <a:pPr algn="just" eaLnBrk="1" hangingPunct="1">
              <a:lnSpc>
                <a:spcPct val="80000"/>
              </a:lnSpc>
              <a:buFont typeface="Arial" panose="020B0604020202020204" pitchFamily="34" charset="0"/>
              <a:buChar char="•"/>
            </a:pPr>
            <a:r>
              <a:rPr lang="tr-TR" altLang="tr-TR" sz="2200" b="1" dirty="0">
                <a:latin typeface="Times New Roman" panose="02020603050405020304" pitchFamily="18" charset="0"/>
                <a:cs typeface="Times New Roman" panose="02020603050405020304" pitchFamily="18" charset="0"/>
              </a:rPr>
              <a:t>Akademik ve idari personel için PTS (personel takip sisteminin) getirilmesi.</a:t>
            </a:r>
          </a:p>
          <a:p>
            <a:pPr algn="just" eaLnBrk="1" hangingPunct="1">
              <a:lnSpc>
                <a:spcPct val="80000"/>
              </a:lnSpc>
            </a:pPr>
            <a:r>
              <a:rPr lang="tr-TR" altLang="tr-TR" sz="2200" b="1" i="1" dirty="0">
                <a:latin typeface="Times New Roman" panose="02020603050405020304" pitchFamily="18" charset="0"/>
                <a:cs typeface="Times New Roman" panose="02020603050405020304" pitchFamily="18" charset="0"/>
              </a:rPr>
              <a:t> </a:t>
            </a:r>
          </a:p>
          <a:p>
            <a:pPr eaLnBrk="1" hangingPunct="1">
              <a:lnSpc>
                <a:spcPct val="80000"/>
              </a:lnSpc>
            </a:pPr>
            <a:endParaRPr lang="en-US" altLang="tr-TR" sz="2200" b="1" i="1" dirty="0">
              <a:latin typeface="Times New Roman" panose="02020603050405020304" pitchFamily="18" charset="0"/>
              <a:cs typeface="Times New Roman" panose="02020603050405020304" pitchFamily="18" charset="0"/>
            </a:endParaRPr>
          </a:p>
          <a:p>
            <a:pPr eaLnBrk="1" hangingPunct="1">
              <a:lnSpc>
                <a:spcPct val="80000"/>
              </a:lnSpc>
              <a:buFont typeface="Wingdings 2" panose="05020102010507070707" pitchFamily="18" charset="2"/>
              <a:buNone/>
            </a:pPr>
            <a:endParaRPr lang="en-US" altLang="tr-TR" dirty="0" smtClean="0"/>
          </a:p>
        </p:txBody>
      </p:sp>
      <p:sp>
        <p:nvSpPr>
          <p:cNvPr id="46084" name="Slayt Numarası Yer Tutucusu 3"/>
          <p:cNvSpPr>
            <a:spLocks noGrp="1"/>
          </p:cNvSpPr>
          <p:nvPr>
            <p:ph type="sldNum" sz="quarter" idx="12"/>
          </p:nvPr>
        </p:nvSpPr>
        <p:spPr bwMode="auto">
          <a:xfrm>
            <a:off x="10792890" y="63039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D30AB0-C24F-4900-B34D-9F80BEDBF08A}" type="slidenum">
              <a:rPr lang="tr-TR" altLang="tr-TR" smtClean="0">
                <a:solidFill>
                  <a:srgbClr val="045C75"/>
                </a:solidFill>
                <a:latin typeface="Times New Roman" panose="02020603050405020304" pitchFamily="18" charset="0"/>
                <a:cs typeface="Times New Roman" panose="02020603050405020304" pitchFamily="18" charset="0"/>
              </a:rPr>
              <a:pPr/>
              <a:t>37</a:t>
            </a:fld>
            <a:endParaRPr lang="tr-TR" altLang="tr-TR" dirty="0"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84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C1143D43-810A-4104-A077-965C7A3A71E1}" type="slidenum">
              <a:rPr lang="tr-TR" altLang="tr-TR" smtClean="0"/>
              <a:pPr>
                <a:defRPr/>
              </a:pPr>
              <a:t>38</a:t>
            </a:fld>
            <a:endParaRPr lang="tr-TR" altLang="tr-TR"/>
          </a:p>
        </p:txBody>
      </p:sp>
      <p:sp>
        <p:nvSpPr>
          <p:cNvPr id="47107" name="Dikdörtgen 2"/>
          <p:cNvSpPr>
            <a:spLocks noChangeArrowheads="1"/>
          </p:cNvSpPr>
          <p:nvPr/>
        </p:nvSpPr>
        <p:spPr bwMode="auto">
          <a:xfrm>
            <a:off x="2123414" y="526569"/>
            <a:ext cx="6071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en-US" b="1" dirty="0">
                <a:latin typeface="Times New Roman" panose="02020603050405020304" pitchFamily="18" charset="0"/>
                <a:cs typeface="Times New Roman" panose="02020603050405020304" pitchFamily="18" charset="0"/>
              </a:rPr>
              <a:t>Mühendislik Fakültesi Bilimsel Başarısının Yanı sıra Spor ve Sosyal Etkinliklerde de Liderliğini Sürdürmektedir.</a:t>
            </a:r>
            <a:endParaRPr lang="tr-TR" altLang="en-US" b="1" dirty="0"/>
          </a:p>
        </p:txBody>
      </p:sp>
      <p:pic>
        <p:nvPicPr>
          <p:cNvPr id="47108"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92" y="1172682"/>
            <a:ext cx="12067308" cy="484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542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05063" y="443344"/>
            <a:ext cx="5589010" cy="755219"/>
          </a:xfrm>
        </p:spPr>
        <p:txBody>
          <a:bodyPr/>
          <a:lstStyle/>
          <a:p>
            <a:pPr algn="ctr">
              <a:defRPr/>
            </a:pPr>
            <a:r>
              <a:rPr lang="tr-TR" sz="2000" b="1" dirty="0">
                <a:latin typeface="Times New Roman" panose="02020603050405020304" pitchFamily="18" charset="0"/>
                <a:cs typeface="Times New Roman" panose="02020603050405020304" pitchFamily="18" charset="0"/>
              </a:rPr>
              <a:t>Rektörlük Futbol Turnuvasında </a:t>
            </a:r>
            <a:br>
              <a:rPr lang="tr-TR" sz="2000" b="1"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Mühendislik Fakültesi Birinci olmuştur.</a:t>
            </a:r>
          </a:p>
        </p:txBody>
      </p:sp>
      <p:pic>
        <p:nvPicPr>
          <p:cNvPr id="48131"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 y="1094508"/>
            <a:ext cx="12067308" cy="4849091"/>
          </a:xfrm>
        </p:spPr>
      </p:pic>
      <p:sp>
        <p:nvSpPr>
          <p:cNvPr id="4" name="Slayt Numarası Yer Tutucusu 3"/>
          <p:cNvSpPr>
            <a:spLocks noGrp="1"/>
          </p:cNvSpPr>
          <p:nvPr>
            <p:ph type="sldNum" sz="quarter" idx="12"/>
          </p:nvPr>
        </p:nvSpPr>
        <p:spPr>
          <a:xfrm>
            <a:off x="11123613" y="6308725"/>
            <a:ext cx="730250" cy="274637"/>
          </a:xfrm>
        </p:spPr>
        <p:txBody>
          <a:bodyPr/>
          <a:lstStyle/>
          <a:p>
            <a:pPr>
              <a:defRPr/>
            </a:pPr>
            <a:fld id="{DC4F5A65-74FA-4386-9118-89B54918CCB8}" type="slidenum">
              <a:rPr lang="tr-TR" altLang="tr-TR" smtClean="0"/>
              <a:pPr>
                <a:defRPr/>
              </a:pPr>
              <a:t>39</a:t>
            </a:fld>
            <a:endParaRPr lang="tr-TR" altLang="tr-TR" dirty="0"/>
          </a:p>
        </p:txBody>
      </p:sp>
    </p:spTree>
    <p:extLst>
      <p:ext uri="{BB962C8B-B14F-4D97-AF65-F5344CB8AC3E}">
        <p14:creationId xmlns:p14="http://schemas.microsoft.com/office/powerpoint/2010/main" val="125094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2"/>
          <p:cNvSpPr>
            <a:spLocks noGrp="1"/>
          </p:cNvSpPr>
          <p:nvPr>
            <p:ph type="title"/>
          </p:nvPr>
        </p:nvSpPr>
        <p:spPr>
          <a:xfrm>
            <a:off x="2292351" y="664982"/>
            <a:ext cx="8229600" cy="376740"/>
          </a:xfrm>
        </p:spPr>
        <p:txBody>
          <a:bodyPr>
            <a:normAutofit fontScale="90000"/>
          </a:bodyPr>
          <a:lstStyle/>
          <a:p>
            <a:pPr>
              <a:defRPr/>
            </a:pPr>
            <a:r>
              <a:rPr lang="tr-TR" altLang="tr-TR" sz="4500" dirty="0">
                <a:solidFill>
                  <a:srgbClr val="002060"/>
                </a:solidFill>
              </a:rPr>
              <a:t>                </a:t>
            </a:r>
            <a:r>
              <a:rPr lang="tr-TR" altLang="tr-TR" sz="3300" b="1" dirty="0" smtClean="0"/>
              <a:t>Vizyonumuz</a:t>
            </a:r>
            <a:r>
              <a:rPr lang="tr-TR" altLang="tr-TR" sz="4500" b="1" dirty="0" smtClean="0">
                <a:solidFill>
                  <a:srgbClr val="002060"/>
                </a:solidFill>
              </a:rPr>
              <a:t> </a:t>
            </a:r>
            <a:endParaRPr lang="tr-TR" altLang="tr-TR" sz="4500" b="1" dirty="0">
              <a:solidFill>
                <a:srgbClr val="002060"/>
              </a:solidFill>
            </a:endParaRPr>
          </a:p>
        </p:txBody>
      </p:sp>
      <p:sp>
        <p:nvSpPr>
          <p:cNvPr id="10243" name="İçerik Yer Tutucusu 1"/>
          <p:cNvSpPr>
            <a:spLocks noGrp="1"/>
          </p:cNvSpPr>
          <p:nvPr>
            <p:ph idx="1"/>
          </p:nvPr>
        </p:nvSpPr>
        <p:spPr>
          <a:xfrm>
            <a:off x="1364097" y="1538433"/>
            <a:ext cx="7878763" cy="3249613"/>
          </a:xfrm>
        </p:spPr>
        <p:txBody>
          <a:bodyPr rtlCol="0">
            <a:normAutofit fontScale="92500" lnSpcReduction="20000"/>
          </a:bodyPr>
          <a:lstStyle/>
          <a:p>
            <a:pPr marL="91440" indent="-91440" algn="just">
              <a:lnSpc>
                <a:spcPct val="150000"/>
              </a:lnSpc>
              <a:defRPr/>
            </a:pPr>
            <a:r>
              <a:rPr lang="tr-TR" altLang="en-US" b="1" i="1" dirty="0" smtClean="0">
                <a:latin typeface="Times New Roman" panose="02020603050405020304" pitchFamily="18" charset="0"/>
                <a:cs typeface="Times New Roman" panose="02020603050405020304" pitchFamily="18" charset="0"/>
              </a:rPr>
              <a:t>Yükseköğretimde yer alan politika ve hedefler doğrultusunda görevini başarıyla yerine getiren, Ulusal ve uluslararası bilgi ve teknoloji üretimine katkı sağlayan, öğretim elemanları ile konusunda uzman mühendisler/mimarlar yetiştiren, uluslararası alanda öncü ve saygın bir Fakülte olmaktır. </a:t>
            </a:r>
            <a:endParaRPr lang="en-US" altLang="en-US" b="1" i="1" dirty="0" smtClean="0">
              <a:latin typeface="Times New Roman" panose="02020603050405020304" pitchFamily="18" charset="0"/>
              <a:cs typeface="Times New Roman" panose="02020603050405020304" pitchFamily="18" charset="0"/>
            </a:endParaRPr>
          </a:p>
          <a:p>
            <a:pPr marL="0" indent="0" algn="just">
              <a:lnSpc>
                <a:spcPct val="150000"/>
              </a:lnSpc>
              <a:buNone/>
              <a:defRPr/>
            </a:pPr>
            <a:endParaRPr lang="tr-TR" altLang="tr-TR" b="1" i="1" dirty="0" smtClean="0">
              <a:latin typeface="Times New Roman" panose="02020603050405020304" pitchFamily="18" charset="0"/>
              <a:cs typeface="Times New Roman" panose="02020603050405020304" pitchFamily="18" charset="0"/>
            </a:endParaRPr>
          </a:p>
        </p:txBody>
      </p:sp>
      <p:sp>
        <p:nvSpPr>
          <p:cNvPr id="12292" name="Slayt Numarası Yer Tutucusu 2"/>
          <p:cNvSpPr>
            <a:spLocks noGrp="1"/>
          </p:cNvSpPr>
          <p:nvPr>
            <p:ph type="sldNum" sz="quarter" idx="12"/>
          </p:nvPr>
        </p:nvSpPr>
        <p:spPr bwMode="auto">
          <a:xfrm>
            <a:off x="11134826" y="636933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755FB5-DE1F-4682-82A7-748421AAAB5E}" type="slidenum">
              <a:rPr lang="tr-TR" altLang="tr-TR" smtClean="0">
                <a:solidFill>
                  <a:srgbClr val="045C75"/>
                </a:solidFill>
                <a:latin typeface="timesstantia (Gövde)"/>
              </a:rPr>
              <a:pPr/>
              <a:t>4</a:t>
            </a:fld>
            <a:endParaRPr lang="tr-TR" altLang="tr-TR" dirty="0" smtClean="0">
              <a:solidFill>
                <a:srgbClr val="045C75"/>
              </a:solidFill>
              <a:latin typeface="timesstantia (Gövde)"/>
            </a:endParaRPr>
          </a:p>
        </p:txBody>
      </p:sp>
    </p:spTree>
    <p:extLst>
      <p:ext uri="{BB962C8B-B14F-4D97-AF65-F5344CB8AC3E}">
        <p14:creationId xmlns:p14="http://schemas.microsoft.com/office/powerpoint/2010/main" val="272228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01E3AD96-C5A9-464B-BACD-AF3F597C2F4E}" type="slidenum">
              <a:rPr lang="tr-TR" altLang="tr-TR" smtClean="0"/>
              <a:pPr>
                <a:defRPr/>
              </a:pPr>
              <a:t>40</a:t>
            </a:fld>
            <a:endParaRPr lang="tr-TR" altLang="tr-TR"/>
          </a:p>
        </p:txBody>
      </p:sp>
      <p:pic>
        <p:nvPicPr>
          <p:cNvPr id="49155"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53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DE53B60F-6F13-432C-AF41-4927D68F754E}" type="slidenum">
              <a:rPr lang="tr-TR" altLang="tr-TR" smtClean="0"/>
              <a:pPr>
                <a:defRPr/>
              </a:pPr>
              <a:t>41</a:t>
            </a:fld>
            <a:endParaRPr lang="tr-TR" altLang="tr-TR"/>
          </a:p>
        </p:txBody>
      </p:sp>
      <p:pic>
        <p:nvPicPr>
          <p:cNvPr id="50179"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01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
        <p:nvSpPr>
          <p:cNvPr id="2" name="Metin kutusu 1"/>
          <p:cNvSpPr txBox="1"/>
          <p:nvPr/>
        </p:nvSpPr>
        <p:spPr>
          <a:xfrm>
            <a:off x="1648690" y="595746"/>
            <a:ext cx="6677892" cy="507831"/>
          </a:xfrm>
          <a:prstGeom prst="rect">
            <a:avLst/>
          </a:prstGeom>
          <a:noFill/>
        </p:spPr>
        <p:txBody>
          <a:bodyPr wrap="square" rtlCol="0">
            <a:spAutoFit/>
          </a:bodyPr>
          <a:lstStyle/>
          <a:p>
            <a:pPr algn="ctr"/>
            <a:r>
              <a:rPr lang="tr-TR" sz="2700" b="1" dirty="0" smtClean="0"/>
              <a:t>TEŞEKKÜRLER</a:t>
            </a:r>
            <a:endParaRPr lang="en-US" sz="2700" b="1" dirty="0"/>
          </a:p>
        </p:txBody>
      </p:sp>
    </p:spTree>
    <p:extLst>
      <p:ext uri="{BB962C8B-B14F-4D97-AF65-F5344CB8AC3E}">
        <p14:creationId xmlns:p14="http://schemas.microsoft.com/office/powerpoint/2010/main" val="2970953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p:cNvSpPr>
            <a:spLocks noGrp="1"/>
          </p:cNvSpPr>
          <p:nvPr>
            <p:ph type="title"/>
          </p:nvPr>
        </p:nvSpPr>
        <p:spPr>
          <a:xfrm>
            <a:off x="838200" y="365126"/>
            <a:ext cx="8472055" cy="861790"/>
          </a:xfrm>
        </p:spPr>
        <p:txBody>
          <a:bodyPr>
            <a:normAutofit/>
          </a:bodyPr>
          <a:lstStyle/>
          <a:p>
            <a:pPr algn="ctr">
              <a:defRPr/>
            </a:pPr>
            <a:r>
              <a:rPr lang="tr-TR" altLang="en-US" sz="3000" b="1" dirty="0" smtClean="0">
                <a:solidFill>
                  <a:schemeClr val="tx1">
                    <a:lumMod val="95000"/>
                    <a:lumOff val="5000"/>
                  </a:schemeClr>
                </a:solidFill>
              </a:rPr>
              <a:t>Fiziksel  Yapı </a:t>
            </a:r>
            <a:endParaRPr lang="en-US" altLang="en-US" sz="3000" b="1" dirty="0" smtClean="0">
              <a:solidFill>
                <a:schemeClr val="tx1">
                  <a:lumMod val="95000"/>
                  <a:lumOff val="5000"/>
                </a:schemeClr>
              </a:solidFill>
            </a:endParaRPr>
          </a:p>
        </p:txBody>
      </p:sp>
      <p:sp>
        <p:nvSpPr>
          <p:cNvPr id="13315" name="İçerik Yer Tutucusu 2"/>
          <p:cNvSpPr>
            <a:spLocks noGrp="1"/>
          </p:cNvSpPr>
          <p:nvPr>
            <p:ph idx="1"/>
          </p:nvPr>
        </p:nvSpPr>
        <p:spPr>
          <a:xfrm>
            <a:off x="838200" y="1390650"/>
            <a:ext cx="8856663" cy="4749800"/>
          </a:xfrm>
        </p:spPr>
        <p:txBody>
          <a:bodyPr/>
          <a:lstStyle/>
          <a:p>
            <a:pPr lvl="1" eaLnBrk="1" hangingPunct="1">
              <a:buFont typeface="Arial" panose="020B0604020202020204" pitchFamily="34" charset="0"/>
              <a:buChar char="•"/>
            </a:pPr>
            <a:r>
              <a:rPr lang="tr-TR" altLang="en-US" sz="2000" b="1" i="1" dirty="0">
                <a:latin typeface="Times New Roman" panose="02020603050405020304" pitchFamily="18" charset="0"/>
                <a:cs typeface="Times New Roman" panose="02020603050405020304" pitchFamily="18" charset="0"/>
              </a:rPr>
              <a:t>Fakültemiz, üniversitemizin </a:t>
            </a:r>
            <a:r>
              <a:rPr lang="tr-TR" altLang="en-US" sz="2000" b="1" i="1" dirty="0" err="1">
                <a:latin typeface="Times New Roman" panose="02020603050405020304" pitchFamily="18" charset="0"/>
                <a:cs typeface="Times New Roman" panose="02020603050405020304" pitchFamily="18" charset="0"/>
              </a:rPr>
              <a:t>Kezer</a:t>
            </a:r>
            <a:r>
              <a:rPr lang="tr-TR" altLang="en-US" sz="2000" b="1" i="1" dirty="0">
                <a:latin typeface="Times New Roman" panose="02020603050405020304" pitchFamily="18" charset="0"/>
                <a:cs typeface="Times New Roman" panose="02020603050405020304" pitchFamily="18" charset="0"/>
              </a:rPr>
              <a:t> Kampüsü alanında biri İdari olmak üzere 3 bloktan oluşmakta olup, toplamda 21.000 m</a:t>
            </a:r>
            <a:r>
              <a:rPr lang="tr-TR" altLang="en-US" sz="2000" b="1" i="1" baseline="30000" dirty="0">
                <a:latin typeface="Times New Roman" panose="02020603050405020304" pitchFamily="18" charset="0"/>
                <a:cs typeface="Times New Roman" panose="02020603050405020304" pitchFamily="18" charset="0"/>
              </a:rPr>
              <a:t>2’ </a:t>
            </a:r>
            <a:r>
              <a:rPr lang="tr-TR" altLang="en-US" sz="2000" b="1" i="1" dirty="0" err="1">
                <a:latin typeface="Times New Roman" panose="02020603050405020304" pitchFamily="18" charset="0"/>
                <a:cs typeface="Times New Roman" panose="02020603050405020304" pitchFamily="18" charset="0"/>
              </a:rPr>
              <a:t>lik</a:t>
            </a:r>
            <a:r>
              <a:rPr lang="tr-TR" altLang="en-US" sz="2000" b="1" i="1" dirty="0">
                <a:latin typeface="Times New Roman" panose="02020603050405020304" pitchFamily="18" charset="0"/>
                <a:cs typeface="Times New Roman" panose="02020603050405020304" pitchFamily="18" charset="0"/>
              </a:rPr>
              <a:t> kapalı alana sahiptir.</a:t>
            </a:r>
          </a:p>
          <a:p>
            <a:pPr lvl="1" eaLnBrk="1" hangingPunct="1">
              <a:buFont typeface="Wingdings 2" panose="05020102010507070707" pitchFamily="18" charset="2"/>
              <a:buNone/>
            </a:pPr>
            <a:endParaRPr lang="tr-TR" altLang="en-US" sz="2000" b="1" i="1" dirty="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tr-TR" altLang="en-US" sz="2000" b="1" i="1" dirty="0">
                <a:latin typeface="Times New Roman" panose="02020603050405020304" pitchFamily="18" charset="0"/>
                <a:cs typeface="Times New Roman" panose="02020603050405020304" pitchFamily="18" charset="0"/>
              </a:rPr>
              <a:t>Fakültemiz derslikleri kullanıma elverişli sıra ve masalarla donatılmış olup, </a:t>
            </a:r>
            <a:r>
              <a:rPr lang="tr-TR" altLang="en-US" sz="2000" b="1" i="1" dirty="0" err="1">
                <a:latin typeface="Times New Roman" panose="02020603050405020304" pitchFamily="18" charset="0"/>
                <a:cs typeface="Times New Roman" panose="02020603050405020304" pitchFamily="18" charset="0"/>
              </a:rPr>
              <a:t>Laboratuarlara</a:t>
            </a:r>
            <a:r>
              <a:rPr lang="tr-TR" altLang="en-US" sz="2000" b="1" i="1" dirty="0">
                <a:latin typeface="Times New Roman" panose="02020603050405020304" pitchFamily="18" charset="0"/>
                <a:cs typeface="Times New Roman" panose="02020603050405020304" pitchFamily="18" charset="0"/>
              </a:rPr>
              <a:t> son teknolojiye uygun makine ve teçhizat temin edilmesi için çaba sarf edilmektedir. </a:t>
            </a:r>
          </a:p>
          <a:p>
            <a:pPr lvl="1" eaLnBrk="1" hangingPunct="1">
              <a:buFont typeface="Wingdings 2" panose="05020102010507070707" pitchFamily="18" charset="2"/>
              <a:buNone/>
            </a:pPr>
            <a:endParaRPr lang="en-US" altLang="en-US" sz="2000" b="1" i="1" dirty="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tr-TR" altLang="en-US" sz="2000" b="1" i="1" dirty="0">
                <a:latin typeface="Times New Roman" panose="02020603050405020304" pitchFamily="18" charset="0"/>
                <a:cs typeface="Times New Roman" panose="02020603050405020304" pitchFamily="18" charset="0"/>
              </a:rPr>
              <a:t>Akademik ve İdari Personelimize kullanımı için 33 adet büro tahsis edilmiştir.</a:t>
            </a:r>
          </a:p>
          <a:p>
            <a:pPr lvl="1" eaLnBrk="1" hangingPunct="1">
              <a:buFont typeface="Arial" panose="020B0604020202020204" pitchFamily="34" charset="0"/>
              <a:buChar char="•"/>
            </a:pPr>
            <a:endParaRPr lang="tr-TR" altLang="en-US" sz="2000" b="1" i="1" dirty="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tr-TR" altLang="en-US" sz="2000" b="1" i="1" dirty="0">
                <a:latin typeface="Times New Roman" panose="02020603050405020304" pitchFamily="18" charset="0"/>
                <a:cs typeface="Times New Roman" panose="02020603050405020304" pitchFamily="18" charset="0"/>
              </a:rPr>
              <a:t>Fakültemiz Kurul Toplantıları için Toplantı salonumuz ve Konferanslar için Konferans salonumuz mevcuttur.</a:t>
            </a:r>
          </a:p>
          <a:p>
            <a:pPr eaLnBrk="1" hangingPunct="1"/>
            <a:endParaRPr lang="en-US" altLang="en-US" dirty="0" smtClean="0"/>
          </a:p>
        </p:txBody>
      </p:sp>
      <p:sp>
        <p:nvSpPr>
          <p:cNvPr id="13316" name="Slayt Numarası Yer Tutucusu 3"/>
          <p:cNvSpPr>
            <a:spLocks noGrp="1"/>
          </p:cNvSpPr>
          <p:nvPr>
            <p:ph type="sldNum" sz="quarter" idx="12"/>
          </p:nvPr>
        </p:nvSpPr>
        <p:spPr bwMode="auto">
          <a:xfrm>
            <a:off x="11080871" y="632641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D6B1B0-FE09-42F4-A629-54324CB371BC}" type="slidenum">
              <a:rPr lang="tr-TR" altLang="tr-TR" smtClean="0">
                <a:solidFill>
                  <a:srgbClr val="045C75"/>
                </a:solidFill>
                <a:latin typeface="Times New Roman" panose="02020603050405020304" pitchFamily="18" charset="0"/>
                <a:cs typeface="Times New Roman" panose="02020603050405020304" pitchFamily="18" charset="0"/>
              </a:rPr>
              <a:pPr/>
              <a:t>5</a:t>
            </a:fld>
            <a:endParaRPr lang="tr-TR" altLang="tr-TR" smtClean="0">
              <a:solidFill>
                <a:srgbClr val="045C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11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kdörtgen 1"/>
          <p:cNvSpPr>
            <a:spLocks noChangeArrowheads="1"/>
          </p:cNvSpPr>
          <p:nvPr/>
        </p:nvSpPr>
        <p:spPr bwMode="auto">
          <a:xfrm>
            <a:off x="4027217" y="554801"/>
            <a:ext cx="4537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3000" dirty="0" smtClean="0">
                <a:latin typeface="Constantia" panose="02030602050306030303" pitchFamily="18" charset="0"/>
              </a:rPr>
              <a:t>Fiziksel  Yapı</a:t>
            </a:r>
            <a:endParaRPr lang="tr-TR" altLang="tr-TR" sz="3000" dirty="0"/>
          </a:p>
        </p:txBody>
      </p:sp>
      <p:sp>
        <p:nvSpPr>
          <p:cNvPr id="14339" name="İçerik Yer Tutucusu 2"/>
          <p:cNvSpPr>
            <a:spLocks noGrp="1"/>
          </p:cNvSpPr>
          <p:nvPr>
            <p:ph idx="1"/>
          </p:nvPr>
        </p:nvSpPr>
        <p:spPr>
          <a:xfrm>
            <a:off x="1524001" y="1052514"/>
            <a:ext cx="9109075" cy="5272087"/>
          </a:xfrm>
        </p:spPr>
        <p:txBody>
          <a:bodyPr/>
          <a:lstStyle/>
          <a:p>
            <a:pPr marL="0" indent="0">
              <a:buNone/>
            </a:pPr>
            <a:r>
              <a:rPr lang="tr-TR" altLang="en-US" dirty="0" smtClean="0"/>
              <a:t>  </a:t>
            </a:r>
            <a:endParaRPr lang="en-US" altLang="en-US" dirty="0" smtClean="0"/>
          </a:p>
        </p:txBody>
      </p:sp>
      <p:sp>
        <p:nvSpPr>
          <p:cNvPr id="14340" name="Slayt Numarası Yer Tutucusu 2"/>
          <p:cNvSpPr>
            <a:spLocks noGrp="1"/>
          </p:cNvSpPr>
          <p:nvPr>
            <p:ph type="sldNum" sz="quarter" idx="12"/>
          </p:nvPr>
        </p:nvSpPr>
        <p:spPr bwMode="auto">
          <a:xfrm>
            <a:off x="11032583" y="6324601"/>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533473-33F0-452F-BE6C-F1B473DD4132}" type="slidenum">
              <a:rPr lang="tr-TR" altLang="tr-TR" smtClean="0">
                <a:solidFill>
                  <a:srgbClr val="045C75"/>
                </a:solidFill>
                <a:latin typeface="Constantia" panose="02030602050306030303" pitchFamily="18" charset="0"/>
              </a:rPr>
              <a:pPr/>
              <a:t>6</a:t>
            </a:fld>
            <a:endParaRPr lang="tr-TR" altLang="tr-TR" dirty="0" smtClean="0">
              <a:solidFill>
                <a:srgbClr val="045C75"/>
              </a:solidFill>
              <a:latin typeface="Constantia" panose="02030602050306030303" pitchFamily="18" charset="0"/>
            </a:endParaRPr>
          </a:p>
        </p:txBody>
      </p:sp>
      <p:sp>
        <p:nvSpPr>
          <p:cNvPr id="13" name="Dikdörtgen 12"/>
          <p:cNvSpPr/>
          <p:nvPr/>
        </p:nvSpPr>
        <p:spPr>
          <a:xfrm>
            <a:off x="1287876" y="1606512"/>
            <a:ext cx="2865668" cy="3744417"/>
          </a:xfrm>
          <a:prstGeom prst="rect">
            <a:avLst/>
          </a:prstGeom>
          <a:blipFill>
            <a:blip r:embed="rId2">
              <a:extLst>
                <a:ext uri="{28A0092B-C50C-407E-A947-70E740481C1C}">
                  <a14:useLocalDpi xmlns:a14="http://schemas.microsoft.com/office/drawing/2010/main" val="0"/>
                </a:ext>
              </a:extLst>
            </a:blip>
            <a:srcRect/>
            <a:stretch>
              <a:fillRect l="-14000" r="-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Dikdörtgen 13"/>
          <p:cNvSpPr/>
          <p:nvPr/>
        </p:nvSpPr>
        <p:spPr>
          <a:xfrm>
            <a:off x="4412235" y="1606513"/>
            <a:ext cx="2536258" cy="3744415"/>
          </a:xfrm>
          <a:prstGeom prst="rect">
            <a:avLst/>
          </a:prstGeom>
          <a:blipFill>
            <a:blip r:embed="rId3">
              <a:extLst>
                <a:ext uri="{28A0092B-C50C-407E-A947-70E740481C1C}">
                  <a14:useLocalDpi xmlns:a14="http://schemas.microsoft.com/office/drawing/2010/main" val="0"/>
                </a:ext>
              </a:extLst>
            </a:blip>
            <a:srcRect/>
            <a:stretch>
              <a:fillRect l="-7000" r="-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434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2777" y="1637990"/>
            <a:ext cx="2881312"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77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6" name="Unvan 1"/>
          <p:cNvSpPr>
            <a:spLocks noGrp="1"/>
          </p:cNvSpPr>
          <p:nvPr>
            <p:ph type="title"/>
          </p:nvPr>
        </p:nvSpPr>
        <p:spPr>
          <a:xfrm>
            <a:off x="2351089" y="533398"/>
            <a:ext cx="6994525" cy="576262"/>
          </a:xfrm>
        </p:spPr>
        <p:txBody>
          <a:bodyPr>
            <a:normAutofit/>
          </a:bodyPr>
          <a:lstStyle/>
          <a:p>
            <a:pPr algn="ctr">
              <a:defRPr/>
            </a:pPr>
            <a:r>
              <a:rPr lang="tr-TR" altLang="en-US" sz="2500" b="1" dirty="0">
                <a:solidFill>
                  <a:schemeClr val="tx1">
                    <a:lumMod val="95000"/>
                    <a:lumOff val="5000"/>
                  </a:schemeClr>
                </a:solidFill>
                <a:latin typeface="Times New Roman" panose="02020603050405020304" pitchFamily="18" charset="0"/>
                <a:cs typeface="Times New Roman" panose="02020603050405020304" pitchFamily="18" charset="0"/>
              </a:rPr>
              <a:t>Eğitim Alanları, Derslikler ve </a:t>
            </a:r>
            <a:r>
              <a:rPr lang="tr-TR" altLang="en-US" sz="2500" b="1" dirty="0" smtClean="0">
                <a:solidFill>
                  <a:schemeClr val="tx1">
                    <a:lumMod val="95000"/>
                    <a:lumOff val="5000"/>
                  </a:schemeClr>
                </a:solidFill>
                <a:latin typeface="Times New Roman" panose="02020603050405020304" pitchFamily="18" charset="0"/>
                <a:cs typeface="Times New Roman" panose="02020603050405020304" pitchFamily="18" charset="0"/>
              </a:rPr>
              <a:t>Of</a:t>
            </a:r>
            <a:r>
              <a:rPr lang="en-US" altLang="en-US" sz="2500" b="1" dirty="0" err="1">
                <a:solidFill>
                  <a:schemeClr val="tx1">
                    <a:lumMod val="95000"/>
                    <a:lumOff val="5000"/>
                  </a:schemeClr>
                </a:solidFill>
                <a:latin typeface="Times New Roman" panose="02020603050405020304" pitchFamily="18" charset="0"/>
                <a:cs typeface="Times New Roman" panose="02020603050405020304" pitchFamily="18" charset="0"/>
              </a:rPr>
              <a:t>i</a:t>
            </a:r>
            <a:r>
              <a:rPr lang="tr-TR" altLang="en-US" sz="2500" b="1" dirty="0" smtClean="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2500" b="1" dirty="0" err="1">
                <a:solidFill>
                  <a:schemeClr val="tx1">
                    <a:lumMod val="95000"/>
                    <a:lumOff val="5000"/>
                  </a:schemeClr>
                </a:solidFill>
                <a:latin typeface="Times New Roman" panose="02020603050405020304" pitchFamily="18" charset="0"/>
                <a:cs typeface="Times New Roman" panose="02020603050405020304" pitchFamily="18" charset="0"/>
              </a:rPr>
              <a:t>ler</a:t>
            </a:r>
            <a:r>
              <a:rPr lang="tr-TR" altLang="en-US" sz="2500"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25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03972777"/>
              </p:ext>
            </p:extLst>
          </p:nvPr>
        </p:nvGraphicFramePr>
        <p:xfrm>
          <a:off x="827270" y="1423686"/>
          <a:ext cx="8518344" cy="3606156"/>
        </p:xfrm>
        <a:graphic>
          <a:graphicData uri="http://schemas.openxmlformats.org/drawingml/2006/table">
            <a:tbl>
              <a:tblPr/>
              <a:tblGrid>
                <a:gridCol w="2045078"/>
                <a:gridCol w="1277000"/>
                <a:gridCol w="2244565"/>
                <a:gridCol w="1771020"/>
                <a:gridCol w="1180681"/>
              </a:tblGrid>
              <a:tr h="637042">
                <a:tc gridSpan="5">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1" i="0" u="none" strike="noStrike" cap="none" normalizeH="0" baseline="0" dirty="0" smtClean="0">
                          <a:ln>
                            <a:noFill/>
                          </a:ln>
                          <a:solidFill>
                            <a:srgbClr val="FFFFFF"/>
                          </a:solidFill>
                          <a:effectLst/>
                          <a:latin typeface="Tahoma" pitchFamily="34" charset="0"/>
                          <a:cs typeface="Tahoma" pitchFamily="34" charset="0"/>
                        </a:rPr>
                        <a:t>Eğitim Alanları</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72524">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1" i="0" u="none" strike="noStrike" cap="none" normalizeH="0" baseline="0" dirty="0" smtClean="0">
                          <a:ln>
                            <a:noFill/>
                          </a:ln>
                          <a:solidFill>
                            <a:srgbClr val="FFFFFF"/>
                          </a:solidFill>
                          <a:effectLst/>
                          <a:latin typeface="Tahoma" pitchFamily="34" charset="0"/>
                          <a:cs typeface="Tahoma" pitchFamily="34" charset="0"/>
                        </a:rPr>
                        <a:t>Eğitim Alanı</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Sınıf </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Bilgisayar </a:t>
                      </a:r>
                      <a:r>
                        <a:rPr kumimoji="0" lang="tr-TR" sz="1600" b="0" i="0" u="none" strike="noStrike" cap="none" normalizeH="0" baseline="0" dirty="0" err="1" smtClean="0">
                          <a:ln>
                            <a:noFill/>
                          </a:ln>
                          <a:solidFill>
                            <a:srgbClr val="000000"/>
                          </a:solidFill>
                          <a:effectLst/>
                          <a:latin typeface="Tahoma" pitchFamily="34" charset="0"/>
                          <a:cs typeface="Tahoma" pitchFamily="34" charset="0"/>
                        </a:rPr>
                        <a:t>Lab</a:t>
                      </a:r>
                      <a:r>
                        <a:rPr kumimoji="0" lang="tr-TR" sz="1600" b="0" i="0" u="none" strike="noStrike" cap="none" normalizeH="0" baseline="0" dirty="0" smtClean="0">
                          <a:ln>
                            <a:noFill/>
                          </a:ln>
                          <a:solidFill>
                            <a:srgbClr val="000000"/>
                          </a:solidFill>
                          <a:effectLst/>
                          <a:latin typeface="Tahoma" pitchFamily="34" charset="0"/>
                          <a:cs typeface="Tahoma" pitchFamily="34" charset="0"/>
                        </a:rPr>
                        <a:t>.</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Diğer </a:t>
                      </a:r>
                      <a:r>
                        <a:rPr kumimoji="0" lang="tr-TR" sz="1600" b="0" i="0" u="none" strike="noStrike" cap="none" normalizeH="0" baseline="0" dirty="0" err="1" smtClean="0">
                          <a:ln>
                            <a:noFill/>
                          </a:ln>
                          <a:solidFill>
                            <a:srgbClr val="000000"/>
                          </a:solidFill>
                          <a:effectLst/>
                          <a:latin typeface="Tahoma" pitchFamily="34" charset="0"/>
                          <a:cs typeface="Tahoma" pitchFamily="34" charset="0"/>
                        </a:rPr>
                        <a:t>Lab</a:t>
                      </a:r>
                      <a:r>
                        <a:rPr kumimoji="0" lang="tr-TR" sz="1600" b="0" i="0" u="none" strike="noStrike" cap="none" normalizeH="0" baseline="0" dirty="0" smtClean="0">
                          <a:ln>
                            <a:noFill/>
                          </a:ln>
                          <a:solidFill>
                            <a:srgbClr val="000000"/>
                          </a:solidFill>
                          <a:effectLst/>
                          <a:latin typeface="Tahoma" pitchFamily="34" charset="0"/>
                          <a:cs typeface="Tahoma" pitchFamily="34" charset="0"/>
                        </a:rPr>
                        <a:t>.</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Toplam </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617176">
                <a:tc>
                  <a:txBody>
                    <a:bodyPr/>
                    <a:lstStyle/>
                    <a:p>
                      <a:pPr marL="0" marR="0" lvl="0" indent="0" algn="l" defTabSz="914400" rtl="0" eaLnBrk="1" fontAlgn="base" latinLnBrk="0" hangingPunct="1">
                        <a:lnSpc>
                          <a:spcPct val="150000"/>
                        </a:lnSpc>
                        <a:spcBef>
                          <a:spcPct val="0"/>
                        </a:spcBef>
                        <a:spcAft>
                          <a:spcPct val="0"/>
                        </a:spcAft>
                        <a:buClrTx/>
                        <a:buSzTx/>
                        <a:buFontTx/>
                        <a:buNone/>
                        <a:tabLst>
                          <a:tab pos="342900" algn="l"/>
                        </a:tabLst>
                      </a:pPr>
                      <a:r>
                        <a:rPr kumimoji="0" lang="tr-TR" sz="1600" b="1" i="0" u="none" strike="noStrike" cap="none" normalizeH="0" baseline="0" dirty="0" smtClean="0">
                          <a:ln>
                            <a:noFill/>
                          </a:ln>
                          <a:solidFill>
                            <a:srgbClr val="FFFFFF"/>
                          </a:solidFill>
                          <a:effectLst/>
                          <a:latin typeface="Tahoma" pitchFamily="34" charset="0"/>
                          <a:cs typeface="Tahoma" pitchFamily="34" charset="0"/>
                        </a:rPr>
                        <a:t>0–50 Kişilik</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8</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4</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12</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24</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59805">
                <a:tc>
                  <a:txBody>
                    <a:bodyPr/>
                    <a:lstStyle/>
                    <a:p>
                      <a:pPr marL="0" marR="0" lvl="0" indent="0" algn="l" defTabSz="914400" rtl="0" eaLnBrk="1" fontAlgn="base" latinLnBrk="0" hangingPunct="1">
                        <a:lnSpc>
                          <a:spcPct val="150000"/>
                        </a:lnSpc>
                        <a:spcBef>
                          <a:spcPct val="0"/>
                        </a:spcBef>
                        <a:spcAft>
                          <a:spcPct val="0"/>
                        </a:spcAft>
                        <a:buClrTx/>
                        <a:buSzTx/>
                        <a:buFontTx/>
                        <a:buNone/>
                        <a:tabLst>
                          <a:tab pos="342900" algn="l"/>
                        </a:tabLst>
                      </a:pPr>
                      <a:r>
                        <a:rPr kumimoji="0" lang="tr-TR" sz="1600" b="1" i="0" u="none" strike="noStrike" cap="none" normalizeH="0" baseline="0" dirty="0" smtClean="0">
                          <a:ln>
                            <a:noFill/>
                          </a:ln>
                          <a:solidFill>
                            <a:srgbClr val="FFFFFF"/>
                          </a:solidFill>
                          <a:effectLst/>
                          <a:latin typeface="Tahoma" pitchFamily="34" charset="0"/>
                          <a:cs typeface="Tahoma" pitchFamily="34" charset="0"/>
                        </a:rPr>
                        <a:t>51-75 Kişilik</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4</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4</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119609">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defRPr/>
                      </a:pPr>
                      <a:r>
                        <a:rPr kumimoji="0" lang="tr-TR" sz="1600" b="1" i="0" u="none" strike="noStrike" cap="none" normalizeH="0" baseline="0" dirty="0" smtClean="0">
                          <a:ln>
                            <a:noFill/>
                          </a:ln>
                          <a:solidFill>
                            <a:srgbClr val="FFFFFF"/>
                          </a:solidFill>
                          <a:effectLst/>
                          <a:latin typeface="Tahoma" pitchFamily="34" charset="0"/>
                          <a:cs typeface="Tahoma" pitchFamily="34" charset="0"/>
                        </a:rPr>
                        <a:t>Toplam</a:t>
                      </a:r>
                    </a:p>
                    <a:p>
                      <a:pPr marL="0" marR="0" lvl="0" indent="0" algn="ctr" defTabSz="914400" rtl="0" eaLnBrk="1" fontAlgn="base" latinLnBrk="0" hangingPunct="1">
                        <a:lnSpc>
                          <a:spcPct val="150000"/>
                        </a:lnSpc>
                        <a:spcBef>
                          <a:spcPct val="0"/>
                        </a:spcBef>
                        <a:spcAft>
                          <a:spcPct val="0"/>
                        </a:spcAft>
                        <a:buClrTx/>
                        <a:buSzTx/>
                        <a:buFontTx/>
                        <a:buNone/>
                        <a:tabLst>
                          <a:tab pos="342900" algn="l"/>
                        </a:tabLst>
                      </a:pPr>
                      <a:endParaRPr kumimoji="0" lang="tr-TR" sz="1600" b="1" i="0" u="none" strike="noStrike" cap="none" normalizeH="0" baseline="0" dirty="0" smtClean="0">
                        <a:ln>
                          <a:noFill/>
                        </a:ln>
                        <a:solidFill>
                          <a:srgbClr val="FFFFFF"/>
                        </a:solidFill>
                        <a:effectLst/>
                        <a:latin typeface="Tahoma" pitchFamily="34" charset="0"/>
                        <a:cs typeface="Tahoma" pitchFamily="34" charset="0"/>
                      </a:endParaRP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12</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4</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12</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rgbClr val="000000"/>
                          </a:solidFill>
                          <a:effectLst/>
                          <a:latin typeface="Tahoma" pitchFamily="34" charset="0"/>
                          <a:cs typeface="Tahoma" pitchFamily="34" charset="0"/>
                        </a:rPr>
                        <a:t>28</a:t>
                      </a:r>
                    </a:p>
                  </a:txBody>
                  <a:tcPr marL="68594" marR="6859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15426" name="Slayt Numarası Yer Tutucusu 2"/>
          <p:cNvSpPr txBox="1">
            <a:spLocks/>
          </p:cNvSpPr>
          <p:nvPr/>
        </p:nvSpPr>
        <p:spPr bwMode="auto">
          <a:xfrm>
            <a:off x="11430000" y="6310632"/>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a:lnSpc>
                <a:spcPct val="100000"/>
              </a:lnSpc>
              <a:spcBef>
                <a:spcPct val="0"/>
              </a:spcBef>
              <a:spcAft>
                <a:spcPct val="0"/>
              </a:spcAft>
              <a:buClrTx/>
              <a:buSzTx/>
              <a:buFontTx/>
              <a:buNone/>
            </a:pPr>
            <a:r>
              <a:rPr lang="tr-TR" altLang="tr-TR" sz="1000" dirty="0">
                <a:solidFill>
                  <a:srgbClr val="045C75"/>
                </a:solidFill>
                <a:latin typeface="Constantia" panose="02030602050306030303" pitchFamily="18" charset="0"/>
              </a:rPr>
              <a:t>7</a:t>
            </a:r>
          </a:p>
        </p:txBody>
      </p:sp>
    </p:spTree>
    <p:extLst>
      <p:ext uri="{BB962C8B-B14F-4D97-AF65-F5344CB8AC3E}">
        <p14:creationId xmlns:p14="http://schemas.microsoft.com/office/powerpoint/2010/main" val="108453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8213203" cy="769194"/>
          </a:xfrm>
        </p:spPr>
        <p:txBody>
          <a:bodyPr>
            <a:normAutofit fontScale="90000"/>
          </a:bodyPr>
          <a:lstStyle/>
          <a:p>
            <a:pPr lvl="0" algn="ctr" fontAlgn="base">
              <a:lnSpc>
                <a:spcPct val="150000"/>
              </a:lnSpc>
              <a:spcAft>
                <a:spcPct val="0"/>
              </a:spcAft>
              <a:tabLst>
                <a:tab pos="342900" algn="l"/>
              </a:tabLst>
            </a:pPr>
            <a:r>
              <a:rPr lang="tr-TR" altLang="en-US" sz="3000" b="1" dirty="0">
                <a:latin typeface="Times New Roman" panose="02020603050405020304" pitchFamily="18" charset="0"/>
                <a:cs typeface="Times New Roman" panose="02020603050405020304" pitchFamily="18" charset="0"/>
              </a:rPr>
              <a:t>İdari ve Eğitim Amaçlı Bilgisayarlar</a:t>
            </a:r>
            <a:endParaRPr lang="en-US" altLang="en-US" sz="3000" b="1"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40271085"/>
              </p:ext>
            </p:extLst>
          </p:nvPr>
        </p:nvGraphicFramePr>
        <p:xfrm>
          <a:off x="838200" y="1493557"/>
          <a:ext cx="8213203" cy="3113167"/>
        </p:xfrm>
        <a:graphic>
          <a:graphicData uri="http://schemas.openxmlformats.org/drawingml/2006/table">
            <a:tbl>
              <a:tblPr/>
              <a:tblGrid>
                <a:gridCol w="1469844"/>
                <a:gridCol w="112926"/>
                <a:gridCol w="2392979"/>
                <a:gridCol w="2631380"/>
                <a:gridCol w="1606074"/>
              </a:tblGrid>
              <a:tr h="213195">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200" b="1" i="0" u="none" strike="noStrike" cap="none" normalizeH="0" baseline="0" dirty="0" smtClean="0">
                          <a:ln>
                            <a:noFill/>
                          </a:ln>
                          <a:solidFill>
                            <a:srgbClr val="FFFFFF"/>
                          </a:solidFill>
                          <a:effectLst/>
                          <a:latin typeface="Constantia" panose="02030602050306030303" pitchFamily="18" charset="0"/>
                        </a:rPr>
                        <a:t> </a:t>
                      </a:r>
                      <a:endParaRPr kumimoji="0" lang="en-US" altLang="en-US" sz="11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onstantia" panose="02030602050306030303" pitchFamily="18" charset="0"/>
                        </a:rPr>
                        <a:t> </a:t>
                      </a:r>
                      <a:endParaRPr kumimoji="0" lang="en-US" altLang="en-US" sz="11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21819">
                <a:tc gridSpan="5">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1" i="0" u="none" strike="noStrike" cap="none" normalizeH="0" baseline="0" dirty="0" smtClean="0">
                          <a:ln>
                            <a:noFill/>
                          </a:ln>
                          <a:solidFill>
                            <a:srgbClr val="FFFFFF"/>
                          </a:solidFill>
                          <a:effectLst/>
                          <a:latin typeface="Tahoma" panose="020B0604030504040204" pitchFamily="34" charset="0"/>
                          <a:cs typeface="Tahoma" panose="020B0604030504040204" pitchFamily="34" charset="0"/>
                        </a:rPr>
                        <a:t>İdari ve Eğitim Amaçlı Bilgisayarlar</a:t>
                      </a:r>
                      <a:endParaRPr kumimoji="0" lang="en-US" altLang="en-US" sz="1600" b="1" i="0" u="none" strike="noStrike" cap="none" normalizeH="0" baseline="0" dirty="0" smtClean="0">
                        <a:ln>
                          <a:noFill/>
                        </a:ln>
                        <a:solidFill>
                          <a:srgbClr val="FFFFFF"/>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4515">
                <a:tc gridSpan="2">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smtClean="0">
                          <a:ln>
                            <a:noFill/>
                          </a:ln>
                          <a:solidFill>
                            <a:srgbClr val="FFFFFF"/>
                          </a:solidFill>
                          <a:effectLst/>
                          <a:latin typeface="Constantia" panose="02030602050306030303" pitchFamily="18" charset="0"/>
                        </a:rPr>
                        <a:t>Cinsi</a:t>
                      </a:r>
                      <a:endParaRPr kumimoji="0" lang="en-US" altLang="en-US" sz="1600" b="1" i="0" u="none" strike="noStrike" cap="none" normalizeH="0" baseline="0" smtClean="0">
                        <a:ln>
                          <a:noFill/>
                        </a:ln>
                        <a:solidFill>
                          <a:schemeClr val="tx1"/>
                        </a:solidFill>
                        <a:effectLst/>
                        <a:latin typeface="Constantia" panose="02030602050306030303" pitchFamily="18"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İdari Amaçlı (Adet)</a:t>
                      </a:r>
                      <a:endParaRPr kumimoji="0" lang="en-US"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Eğitim Amaçlı (Adet)</a:t>
                      </a:r>
                      <a:endParaRPr kumimoji="0" lang="en-US"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TOPLAM </a:t>
                      </a:r>
                      <a:endParaRPr kumimoji="0" lang="en-US"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621819">
                <a:tc gridSpan="2">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smtClean="0">
                          <a:ln>
                            <a:noFill/>
                          </a:ln>
                          <a:solidFill>
                            <a:srgbClr val="FFFFFF"/>
                          </a:solidFill>
                          <a:effectLst/>
                          <a:latin typeface="Constantia" panose="02030602050306030303" pitchFamily="18" charset="0"/>
                        </a:rPr>
                        <a:t>Masa Üstü Bilgisayar</a:t>
                      </a:r>
                      <a:endParaRPr kumimoji="0" lang="en-US" altLang="en-US" sz="1600" b="1" i="0" u="none" strike="noStrike" cap="none" normalizeH="0" baseline="0" smtClean="0">
                        <a:ln>
                          <a:noFill/>
                        </a:ln>
                        <a:solidFill>
                          <a:schemeClr val="tx1"/>
                        </a:solidFill>
                        <a:effectLst/>
                        <a:latin typeface="Constantia" panose="02030602050306030303" pitchFamily="18"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14</a:t>
                      </a:r>
                      <a:endParaRPr kumimoji="0" lang="en-US"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194</a:t>
                      </a:r>
                      <a:endParaRPr kumimoji="0" lang="en-US"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208</a:t>
                      </a:r>
                      <a:endParaRPr kumimoji="0" lang="en-US"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621819">
                <a:tc gridSpan="2">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smtClean="0">
                          <a:ln>
                            <a:noFill/>
                          </a:ln>
                          <a:solidFill>
                            <a:srgbClr val="FFFFFF"/>
                          </a:solidFill>
                          <a:effectLst/>
                          <a:latin typeface="Constantia" panose="02030602050306030303" pitchFamily="18" charset="0"/>
                        </a:rPr>
                        <a:t>Taşınabilir Bilgisayar</a:t>
                      </a:r>
                      <a:endParaRPr kumimoji="0" lang="en-US" altLang="en-US" sz="1600" b="1" i="0" u="none" strike="noStrike" cap="none" normalizeH="0" baseline="0" smtClean="0">
                        <a:ln>
                          <a:noFill/>
                        </a:ln>
                        <a:solidFill>
                          <a:schemeClr val="tx1"/>
                        </a:solidFill>
                        <a:effectLst/>
                        <a:latin typeface="Constantia" panose="02030602050306030303" pitchFamily="18"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0</a:t>
                      </a:r>
                      <a:endParaRPr kumimoji="0" lang="en-US"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52</a:t>
                      </a:r>
                      <a:endParaRPr kumimoji="0" lang="en-US" altLang="en-US" sz="16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tabLst>
                          <a:tab pos="342900" algn="l"/>
                        </a:tabLst>
                        <a:defRPr>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tabLst>
                          <a:tab pos="342900" algn="l"/>
                        </a:tabLst>
                        <a:defRPr sz="14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tabLst>
                          <a:tab pos="342900" algn="l"/>
                        </a:tabLst>
                        <a:defRPr sz="1000">
                          <a:solidFill>
                            <a:schemeClr val="tx1"/>
                          </a:solidFill>
                          <a:latin typeface="Tw Cen MT" panose="020B0602020104020603"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342900" algn="l"/>
                        </a:tabLst>
                      </a:pPr>
                      <a:r>
                        <a:rPr kumimoji="0" lang="tr-TR" altLang="en-US" sz="1600"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52</a:t>
                      </a:r>
                      <a:endParaRPr kumimoji="0" lang="en-US" altLang="en-US" sz="1600" b="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endParaRPr>
                    </a:p>
                  </a:txBody>
                  <a:tcPr marL="44454" marR="4445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5" name="Slayt Numarası Yer Tutucusu 2"/>
          <p:cNvSpPr txBox="1">
            <a:spLocks/>
          </p:cNvSpPr>
          <p:nvPr/>
        </p:nvSpPr>
        <p:spPr bwMode="auto">
          <a:xfrm>
            <a:off x="11430000" y="6310632"/>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a:lnSpc>
                <a:spcPct val="100000"/>
              </a:lnSpc>
              <a:spcBef>
                <a:spcPct val="0"/>
              </a:spcBef>
              <a:spcAft>
                <a:spcPct val="0"/>
              </a:spcAft>
              <a:buClrTx/>
              <a:buSzTx/>
              <a:buFontTx/>
              <a:buNone/>
            </a:pPr>
            <a:r>
              <a:rPr lang="en-US" altLang="tr-TR" sz="1000" dirty="0" smtClean="0">
                <a:solidFill>
                  <a:srgbClr val="045C75"/>
                </a:solidFill>
                <a:latin typeface="Constantia" panose="02030602050306030303" pitchFamily="18" charset="0"/>
              </a:rPr>
              <a:t>8</a:t>
            </a:r>
            <a:endParaRPr lang="tr-TR" altLang="tr-TR" sz="1000" dirty="0">
              <a:solidFill>
                <a:srgbClr val="045C75"/>
              </a:solidFill>
              <a:latin typeface="Constantia" panose="02030602050306030303" pitchFamily="18" charset="0"/>
            </a:endParaRPr>
          </a:p>
        </p:txBody>
      </p:sp>
    </p:spTree>
    <p:extLst>
      <p:ext uri="{BB962C8B-B14F-4D97-AF65-F5344CB8AC3E}">
        <p14:creationId xmlns:p14="http://schemas.microsoft.com/office/powerpoint/2010/main" val="2113895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300870" y="518896"/>
            <a:ext cx="5708811"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ko-KR" sz="2500" b="1" dirty="0" err="1" smtClean="0">
                <a:latin typeface="Times New Roman" panose="02020603050405020304" pitchFamily="18" charset="0"/>
                <a:ea typeface="Calibri" panose="020F0502020204030204" pitchFamily="34" charset="0"/>
                <a:cs typeface="Times New Roman" panose="02020603050405020304" pitchFamily="18" charset="0"/>
              </a:rPr>
              <a:t>Akademik</a:t>
            </a:r>
            <a:r>
              <a:rPr lang="en-GB" altLang="ko-KR" sz="2500" b="1" dirty="0" smtClean="0">
                <a:latin typeface="Times New Roman" panose="02020603050405020304" pitchFamily="18" charset="0"/>
                <a:ea typeface="Calibri" panose="020F0502020204030204" pitchFamily="34" charset="0"/>
                <a:cs typeface="Times New Roman" panose="02020603050405020304" pitchFamily="18" charset="0"/>
              </a:rPr>
              <a:t> </a:t>
            </a:r>
            <a:r>
              <a:rPr lang="tr-TR" altLang="ko-KR" sz="25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altLang="ko-KR" sz="2500" b="1" dirty="0" err="1" smtClean="0">
                <a:latin typeface="Times New Roman" panose="02020603050405020304" pitchFamily="18" charset="0"/>
                <a:ea typeface="Calibri" panose="020F0502020204030204" pitchFamily="34" charset="0"/>
                <a:cs typeface="Times New Roman" panose="02020603050405020304" pitchFamily="18" charset="0"/>
              </a:rPr>
              <a:t>Personel</a:t>
            </a:r>
            <a:r>
              <a:rPr lang="en-GB" altLang="ko-KR" sz="25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altLang="ko-KR" sz="2500" b="1" dirty="0" err="1" smtClean="0">
                <a:latin typeface="Times New Roman" panose="02020603050405020304" pitchFamily="18" charset="0"/>
                <a:ea typeface="Calibri" panose="020F0502020204030204" pitchFamily="34" charset="0"/>
                <a:cs typeface="Times New Roman" panose="02020603050405020304" pitchFamily="18" charset="0"/>
              </a:rPr>
              <a:t>Dağilimi</a:t>
            </a:r>
            <a:r>
              <a:rPr lang="tr-TR" altLang="ko-KR" sz="25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altLang="ko-KR" sz="25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altLang="ko-KR" sz="1200" dirty="0">
                <a:latin typeface="Calibri" panose="020F0502020204030204" pitchFamily="34" charset="0"/>
                <a:ea typeface="Calibri" panose="020F0502020204030204" pitchFamily="34" charset="0"/>
                <a:cs typeface="Times New Roman" panose="02020603050405020304" pitchFamily="18" charset="0"/>
              </a:rPr>
              <a:t>	</a:t>
            </a:r>
            <a:endParaRPr lang="tr-TR" altLang="ko-KR" dirty="0">
              <a:cs typeface="Arial" panose="020B0604020202020204" pitchFamily="34" charset="0"/>
            </a:endParaRP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3969103346"/>
              </p:ext>
            </p:extLst>
          </p:nvPr>
        </p:nvGraphicFramePr>
        <p:xfrm>
          <a:off x="625033" y="1180616"/>
          <a:ext cx="10984374" cy="4641452"/>
        </p:xfrm>
        <a:graphic>
          <a:graphicData uri="http://schemas.openxmlformats.org/drawingml/2006/table">
            <a:tbl>
              <a:tblPr firstRow="1" firstCol="1" lastRow="1" lastCol="1" bandRow="1" bandCol="1">
                <a:tableStyleId>{5C22544A-7EE6-4342-B048-85BDC9FD1C3A}</a:tableStyleId>
              </a:tblPr>
              <a:tblGrid>
                <a:gridCol w="2713045"/>
                <a:gridCol w="979244"/>
                <a:gridCol w="979244"/>
                <a:gridCol w="856836"/>
                <a:gridCol w="979244"/>
                <a:gridCol w="1906252"/>
                <a:gridCol w="1153880"/>
                <a:gridCol w="1416629"/>
              </a:tblGrid>
              <a:tr h="586785">
                <a:tc rowSpan="2">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Bölüm Adı</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rowSpan="2">
                  <a:txBody>
                    <a:bodyPr/>
                    <a:lstStyle/>
                    <a:p>
                      <a:pPr algn="l">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Profesör</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vert="vert" anchor="ctr"/>
                </a:tc>
                <a:tc rowSpan="2">
                  <a:txBody>
                    <a:bodyPr/>
                    <a:lstStyle/>
                    <a:p>
                      <a:pPr algn="l">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Doçent</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vert="vert" anchor="ctr"/>
                </a:tc>
                <a:tc rowSpan="2">
                  <a:txBody>
                    <a:bodyPr/>
                    <a:lstStyle/>
                    <a:p>
                      <a:pPr algn="l">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D</a:t>
                      </a:r>
                      <a:r>
                        <a:rPr lang="en-US" sz="1400" dirty="0" smtClean="0">
                          <a:effectLst/>
                          <a:latin typeface="Times New Roman" panose="02020603050405020304" pitchFamily="18" charset="0"/>
                          <a:ea typeface="Tahoma" panose="020B0604030504040204" pitchFamily="34" charset="0"/>
                          <a:cs typeface="Times New Roman" panose="02020603050405020304" pitchFamily="18" charset="0"/>
                        </a:rPr>
                        <a:t>r.</a:t>
                      </a: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Öğr</a:t>
                      </a:r>
                      <a:r>
                        <a:rPr lang="en-US" sz="1400" dirty="0" smtClean="0">
                          <a:effectLst/>
                          <a:latin typeface="Times New Roman" panose="02020603050405020304" pitchFamily="18" charset="0"/>
                          <a:ea typeface="Tahoma" panose="020B0604030504040204" pitchFamily="34" charset="0"/>
                          <a:cs typeface="Times New Roman" panose="02020603050405020304" pitchFamily="18" charset="0"/>
                        </a:rPr>
                        <a:t>.</a:t>
                      </a: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Ü</a:t>
                      </a:r>
                      <a:r>
                        <a:rPr lang="en-US" sz="1400" dirty="0" smtClean="0">
                          <a:effectLst/>
                          <a:latin typeface="Times New Roman" panose="02020603050405020304" pitchFamily="18" charset="0"/>
                          <a:ea typeface="Tahoma" panose="020B0604030504040204" pitchFamily="34" charset="0"/>
                          <a:cs typeface="Times New Roman" panose="02020603050405020304" pitchFamily="18" charset="0"/>
                        </a:rPr>
                        <a:t>yesi</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vert="vert" anchor="ctr"/>
                </a:tc>
                <a:tc rowSpan="2">
                  <a:txBody>
                    <a:bodyPr/>
                    <a:lstStyle/>
                    <a:p>
                      <a:pPr algn="l">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Öğretim Görevlisi</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vert="vert" anchor="ctr"/>
                </a:tc>
                <a:tc gridSpan="2">
                  <a:txBody>
                    <a:bodyPr/>
                    <a:lstStyle/>
                    <a:p>
                      <a:pPr algn="l">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Araştırma Görevlisi </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hMerge="1">
                  <a:txBody>
                    <a:bodyPr/>
                    <a:lstStyle/>
                    <a:p>
                      <a:endParaRPr lang="en-US"/>
                    </a:p>
                  </a:txBody>
                  <a:tcPr/>
                </a:tc>
                <a:tc>
                  <a:txBody>
                    <a:bodyPr/>
                    <a:lstStyle/>
                    <a:p>
                      <a:pPr algn="l">
                        <a:lnSpc>
                          <a:spcPct val="107000"/>
                        </a:lnSpc>
                        <a:spcAft>
                          <a:spcPts val="800"/>
                        </a:spcAft>
                      </a:pPr>
                      <a:r>
                        <a:rPr lang="tr-TR" sz="1400">
                          <a:effectLst/>
                          <a:latin typeface="Times New Roman" panose="02020603050405020304" pitchFamily="18" charset="0"/>
                          <a:ea typeface="Tahoma" panose="020B0604030504040204" pitchFamily="34" charset="0"/>
                          <a:cs typeface="Times New Roman" panose="02020603050405020304" pitchFamily="18" charset="0"/>
                        </a:rPr>
                        <a:t>Toplam</a:t>
                      </a: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r h="94289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35/39. madde  ile görevlendirme</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l">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kurumda</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l">
                        <a:lnSpc>
                          <a:spcPct val="107000"/>
                        </a:lnSpc>
                      </a:pP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r h="506629">
                <a:tc>
                  <a:txBody>
                    <a:bodyPr/>
                    <a:lstStyle/>
                    <a:p>
                      <a:pPr algn="l">
                        <a:lnSpc>
                          <a:spcPct val="107000"/>
                        </a:lnSpc>
                        <a:spcAft>
                          <a:spcPts val="800"/>
                        </a:spcAft>
                      </a:pPr>
                      <a:r>
                        <a:rPr lang="tr-TR" sz="1400">
                          <a:effectLst/>
                          <a:latin typeface="Times New Roman" panose="02020603050405020304" pitchFamily="18" charset="0"/>
                          <a:ea typeface="Tahoma" panose="020B0604030504040204" pitchFamily="34" charset="0"/>
                          <a:cs typeface="Times New Roman" panose="02020603050405020304" pitchFamily="18" charset="0"/>
                        </a:rPr>
                        <a:t>Kimya Mühendisliği Bölümü</a:t>
                      </a: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 </a:t>
                      </a: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  </a:t>
                      </a: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3</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4</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2</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r h="561741">
                <a:tc>
                  <a:txBody>
                    <a:bodyPr/>
                    <a:lstStyle/>
                    <a:p>
                      <a:pPr algn="l">
                        <a:lnSpc>
                          <a:spcPct val="107000"/>
                        </a:lnSpc>
                        <a:spcAft>
                          <a:spcPts val="800"/>
                        </a:spcAft>
                      </a:pPr>
                      <a:r>
                        <a:rPr lang="tr-TR" sz="1400">
                          <a:effectLst/>
                          <a:latin typeface="Times New Roman" panose="02020603050405020304" pitchFamily="18" charset="0"/>
                          <a:ea typeface="Tahoma" panose="020B0604030504040204" pitchFamily="34" charset="0"/>
                          <a:cs typeface="Times New Roman" panose="02020603050405020304" pitchFamily="18" charset="0"/>
                        </a:rPr>
                        <a:t>Elektrik/Elektronik Mühendisliği Böl.</a:t>
                      </a: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  </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 2   </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3</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en-US" sz="1400" dirty="0">
                          <a:effectLst/>
                          <a:latin typeface="Times New Roman" panose="02020603050405020304" pitchFamily="18" charset="0"/>
                          <a:ea typeface="Tahoma" panose="020B0604030504040204" pitchFamily="34" charset="0"/>
                          <a:cs typeface="Times New Roman" panose="02020603050405020304" pitchFamily="18" charset="0"/>
                        </a:rPr>
                        <a:t>2</a:t>
                      </a: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4</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r h="491524">
                <a:tc>
                  <a:txBody>
                    <a:bodyPr/>
                    <a:lstStyle/>
                    <a:p>
                      <a:pPr algn="l">
                        <a:lnSpc>
                          <a:spcPct val="107000"/>
                        </a:lnSpc>
                        <a:spcAft>
                          <a:spcPts val="800"/>
                        </a:spcAft>
                      </a:pPr>
                      <a:r>
                        <a:rPr lang="tr-TR" sz="1400">
                          <a:effectLst/>
                          <a:latin typeface="Times New Roman" panose="02020603050405020304" pitchFamily="18" charset="0"/>
                          <a:ea typeface="Tahoma" panose="020B0604030504040204" pitchFamily="34" charset="0"/>
                          <a:cs typeface="Times New Roman" panose="02020603050405020304" pitchFamily="18" charset="0"/>
                        </a:rPr>
                        <a:t>Bilgisayar Mühendisliği Bölümü</a:t>
                      </a: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3</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6</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5</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16</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r h="421307">
                <a:tc>
                  <a:txBody>
                    <a:bodyPr/>
                    <a:lstStyle/>
                    <a:p>
                      <a:pPr algn="l">
                        <a:lnSpc>
                          <a:spcPct val="107000"/>
                        </a:lnSpc>
                        <a:spcAft>
                          <a:spcPts val="800"/>
                        </a:spcAft>
                      </a:pPr>
                      <a:r>
                        <a:rPr lang="tr-TR" sz="1400">
                          <a:effectLst/>
                          <a:latin typeface="Times New Roman" panose="02020603050405020304" pitchFamily="18" charset="0"/>
                          <a:ea typeface="Tahoma" panose="020B0604030504040204" pitchFamily="34" charset="0"/>
                          <a:cs typeface="Times New Roman" panose="02020603050405020304" pitchFamily="18" charset="0"/>
                        </a:rPr>
                        <a:t>Gıda Mühendisliği Bölümü</a:t>
                      </a: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3</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6</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r h="421307">
                <a:tc>
                  <a:txBody>
                    <a:bodyPr/>
                    <a:lstStyle/>
                    <a:p>
                      <a:pPr algn="l">
                        <a:lnSpc>
                          <a:spcPct val="107000"/>
                        </a:lnSpc>
                        <a:spcAft>
                          <a:spcPts val="800"/>
                        </a:spcAft>
                      </a:pPr>
                      <a:r>
                        <a:rPr lang="tr-TR" sz="1400">
                          <a:effectLst/>
                          <a:latin typeface="Times New Roman" panose="02020603050405020304" pitchFamily="18" charset="0"/>
                          <a:ea typeface="Tahoma" panose="020B0604030504040204" pitchFamily="34" charset="0"/>
                          <a:cs typeface="Times New Roman" panose="02020603050405020304" pitchFamily="18" charset="0"/>
                        </a:rPr>
                        <a:t>Makine Mühendisliği Bölümü</a:t>
                      </a: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6</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4</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12</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r h="451241">
                <a:tc>
                  <a:txBody>
                    <a:bodyPr/>
                    <a:lstStyle/>
                    <a:p>
                      <a:pPr algn="l">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İnşaat Mühendisliği Bölümü</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3</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pP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4</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7</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r h="258020">
                <a:tc>
                  <a:txBody>
                    <a:bodyPr/>
                    <a:lstStyle/>
                    <a:p>
                      <a:pPr algn="l">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TOPLAM</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2</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8</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17</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a:effectLst/>
                          <a:latin typeface="Times New Roman" panose="02020603050405020304" pitchFamily="18" charset="0"/>
                          <a:ea typeface="Tahoma" panose="020B0604030504040204" pitchFamily="34" charset="0"/>
                          <a:cs typeface="Times New Roman" panose="02020603050405020304" pitchFamily="18" charset="0"/>
                        </a:rPr>
                        <a:t>2</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en-US" sz="1400" dirty="0" smtClean="0">
                          <a:effectLst/>
                          <a:latin typeface="Times New Roman" panose="02020603050405020304" pitchFamily="18" charset="0"/>
                          <a:ea typeface="Tahoma" panose="020B0604030504040204" pitchFamily="34" charset="0"/>
                          <a:cs typeface="Times New Roman" panose="02020603050405020304" pitchFamily="18" charset="0"/>
                        </a:rPr>
                        <a:t>1</a:t>
                      </a: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8</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16</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c>
                  <a:txBody>
                    <a:bodyPr/>
                    <a:lstStyle/>
                    <a:p>
                      <a:pPr algn="ctr">
                        <a:lnSpc>
                          <a:spcPct val="107000"/>
                        </a:lnSpc>
                        <a:spcAft>
                          <a:spcPts val="800"/>
                        </a:spcAft>
                      </a:pPr>
                      <a:r>
                        <a:rPr lang="tr-TR" sz="1400" dirty="0" smtClean="0">
                          <a:effectLst/>
                          <a:latin typeface="Times New Roman" panose="02020603050405020304" pitchFamily="18" charset="0"/>
                          <a:ea typeface="Tahoma" panose="020B0604030504040204" pitchFamily="34" charset="0"/>
                          <a:cs typeface="Times New Roman" panose="02020603050405020304" pitchFamily="18" charset="0"/>
                        </a:rPr>
                        <a:t>63</a:t>
                      </a:r>
                      <a:endParaRPr lang="en-US" sz="1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57126" marR="57126" marT="8655" marB="0" anchor="ctr"/>
                </a:tc>
              </a:tr>
            </a:tbl>
          </a:graphicData>
        </a:graphic>
      </p:graphicFrame>
      <p:sp>
        <p:nvSpPr>
          <p:cNvPr id="16388" name="Slayt Numarası Yer Tutucusu 2"/>
          <p:cNvSpPr>
            <a:spLocks noGrp="1"/>
          </p:cNvSpPr>
          <p:nvPr>
            <p:ph type="sldNum" sz="quarter" idx="12"/>
          </p:nvPr>
        </p:nvSpPr>
        <p:spPr bwMode="auto">
          <a:xfrm>
            <a:off x="10949511" y="6210399"/>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763654-10E4-4664-9384-636E21E62542}" type="slidenum">
              <a:rPr lang="tr-TR" altLang="tr-TR" smtClean="0">
                <a:solidFill>
                  <a:srgbClr val="045C75"/>
                </a:solidFill>
                <a:latin typeface="Constantia" panose="02030602050306030303" pitchFamily="18" charset="0"/>
              </a:rPr>
              <a:pPr/>
              <a:t>9</a:t>
            </a:fld>
            <a:endParaRPr lang="tr-TR" altLang="tr-TR" dirty="0" smtClean="0">
              <a:solidFill>
                <a:srgbClr val="045C75"/>
              </a:solidFill>
              <a:latin typeface="Constantia" panose="02030602050306030303" pitchFamily="18" charset="0"/>
            </a:endParaRPr>
          </a:p>
        </p:txBody>
      </p:sp>
    </p:spTree>
    <p:extLst>
      <p:ext uri="{BB962C8B-B14F-4D97-AF65-F5344CB8AC3E}">
        <p14:creationId xmlns:p14="http://schemas.microsoft.com/office/powerpoint/2010/main" val="1439497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2.xml><?xml version="1.0" encoding="utf-8"?>
<a:themeOverride xmlns:a="http://schemas.openxmlformats.org/drawingml/2006/main">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3.xml><?xml version="1.0" encoding="utf-8"?>
<a:themeOverride xmlns:a="http://schemas.openxmlformats.org/drawingml/2006/main">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4.xml><?xml version="1.0" encoding="utf-8"?>
<a:themeOverride xmlns:a="http://schemas.openxmlformats.org/drawingml/2006/main">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5.xml><?xml version="1.0" encoding="utf-8"?>
<a:themeOverride xmlns:a="http://schemas.openxmlformats.org/drawingml/2006/main">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6.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3238</TotalTime>
  <Words>1722</Words>
  <Application>Microsoft Office PowerPoint</Application>
  <PresentationFormat>Özel</PresentationFormat>
  <Paragraphs>686</Paragraphs>
  <Slides>42</Slides>
  <Notes>3</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42</vt:i4>
      </vt:variant>
    </vt:vector>
  </HeadingPairs>
  <TitlesOfParts>
    <vt:vector size="44" baseType="lpstr">
      <vt:lpstr>Office Teması</vt:lpstr>
      <vt:lpstr>Çizelge</vt:lpstr>
      <vt:lpstr>PowerPoint Sunusu</vt:lpstr>
      <vt:lpstr>Sunuş </vt:lpstr>
      <vt:lpstr> Misyonumuz </vt:lpstr>
      <vt:lpstr>                Vizyonumuz </vt:lpstr>
      <vt:lpstr>Fiziksel  Yapı </vt:lpstr>
      <vt:lpstr>PowerPoint Sunusu</vt:lpstr>
      <vt:lpstr>Eğitim Alanları, Derslikler ve Ofisler </vt:lpstr>
      <vt:lpstr>İdari ve Eğitim Amaçlı Bilgisayarlar</vt:lpstr>
      <vt:lpstr>PowerPoint Sunusu</vt:lpstr>
      <vt:lpstr>PowerPoint Sunusu</vt:lpstr>
      <vt:lpstr>2017- 2019 Yılları Arası Akademik Personel  Dağılımı </vt:lpstr>
      <vt:lpstr>PowerPoint Sunusu</vt:lpstr>
      <vt:lpstr>Bölümlere Göre Öğrenci Dağılımı </vt:lpstr>
      <vt:lpstr>Mezun Olan Öğrenci Sayıları </vt:lpstr>
      <vt:lpstr>Lisans üstü Öğrenci Sayıları</vt:lpstr>
      <vt:lpstr>Kimya Mühendisliği Bölümü 2018 Yılı Yayın, Proje Ve Atıf Bilgileri  </vt:lpstr>
      <vt:lpstr>Gıda Mühendisliği Bölümü 2018 Yılı Yayın, Proje ve Atıf  Sayıları</vt:lpstr>
      <vt:lpstr>Bilgisayar Mühendisliği Bölümü 2018 Yılı Yayın, Proje ve Atıf  Bilgileri</vt:lpstr>
      <vt:lpstr>Elektrik-Elektronik Mühendisliği Bölümü 2018 Yılı Yayın, Proje Ve Atıf Bilgileri</vt:lpstr>
      <vt:lpstr>Makine Mühendisliği Bölümü 2018 Yılı Yayın, Proje ve Atıf Bilgileri</vt:lpstr>
      <vt:lpstr>İnşaat Mühendisliği Bölümü 2018 Yılı Yayın, Proje ve Atıf  Bilgileri</vt:lpstr>
      <vt:lpstr>Bölüm Bazında Yapılan Yayınların Karşılaştırılması</vt:lpstr>
      <vt:lpstr>Fakültemizin Üniversitemizdeki Yayın Sayısına Göre Durumu </vt:lpstr>
      <vt:lpstr>Üniversitemizin Türkiye'deki Diğer Üniversitelere Göre Durumu</vt:lpstr>
      <vt:lpstr>Üniversite Yetkinlik Kriterleri</vt:lpstr>
      <vt:lpstr>PowerPoint Sunusu</vt:lpstr>
      <vt:lpstr>Üniversitenin Ulusallaştırılması Kapsamında Mühendislik  Fakültesi Katkısını Sürdürmektedir. </vt:lpstr>
      <vt:lpstr>PowerPoint Sunusu</vt:lpstr>
      <vt:lpstr>PowerPoint Sunusu</vt:lpstr>
      <vt:lpstr>Mali Bilgiler  </vt:lpstr>
      <vt:lpstr>Bölümlere Alınan Cihazlar</vt:lpstr>
      <vt:lpstr>Performans Bilgileri</vt:lpstr>
      <vt:lpstr>PowerPoint Sunusu</vt:lpstr>
      <vt:lpstr>Performans Bilgileri</vt:lpstr>
      <vt:lpstr>Kurumsal Kabiliyet ve Kapasitenin Değerlendirilmesi</vt:lpstr>
      <vt:lpstr>Kurumsal Kabiliyet ve Kapasitenin Değerlendirilmesi</vt:lpstr>
      <vt:lpstr>Öneriler</vt:lpstr>
      <vt:lpstr>PowerPoint Sunusu</vt:lpstr>
      <vt:lpstr>Rektörlük Futbol Turnuvasında  Mühendislik Fakültesi Birinci olmuştur.</vt:lpstr>
      <vt:lpstr>PowerPoint Sunusu</vt:lpstr>
      <vt:lpstr>PowerPoint Sunusu</vt:lpstr>
      <vt:lpstr>PowerPoint Sunusu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fen-edbyt</cp:lastModifiedBy>
  <cp:revision>216</cp:revision>
  <dcterms:created xsi:type="dcterms:W3CDTF">2018-02-07T07:43:50Z</dcterms:created>
  <dcterms:modified xsi:type="dcterms:W3CDTF">2019-05-15T07:59:45Z</dcterms:modified>
</cp:coreProperties>
</file>